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56"/>
  </p:notesMasterIdLst>
  <p:handoutMasterIdLst>
    <p:handoutMasterId r:id="rId57"/>
  </p:handoutMasterIdLst>
  <p:sldIdLst>
    <p:sldId id="256" r:id="rId2"/>
    <p:sldId id="257" r:id="rId3"/>
    <p:sldId id="298" r:id="rId4"/>
    <p:sldId id="258" r:id="rId5"/>
    <p:sldId id="299" r:id="rId6"/>
    <p:sldId id="259" r:id="rId7"/>
    <p:sldId id="300" r:id="rId8"/>
    <p:sldId id="260" r:id="rId9"/>
    <p:sldId id="261" r:id="rId10"/>
    <p:sldId id="301" r:id="rId11"/>
    <p:sldId id="262" r:id="rId12"/>
    <p:sldId id="263" r:id="rId13"/>
    <p:sldId id="264" r:id="rId14"/>
    <p:sldId id="265" r:id="rId15"/>
    <p:sldId id="266" r:id="rId16"/>
    <p:sldId id="267" r:id="rId17"/>
    <p:sldId id="268" r:id="rId18"/>
    <p:sldId id="269" r:id="rId19"/>
    <p:sldId id="302" r:id="rId20"/>
    <p:sldId id="270" r:id="rId21"/>
    <p:sldId id="271" r:id="rId22"/>
    <p:sldId id="272" r:id="rId23"/>
    <p:sldId id="303" r:id="rId24"/>
    <p:sldId id="273" r:id="rId25"/>
    <p:sldId id="274" r:id="rId26"/>
    <p:sldId id="275" r:id="rId27"/>
    <p:sldId id="304" r:id="rId28"/>
    <p:sldId id="276" r:id="rId29"/>
    <p:sldId id="296" r:id="rId30"/>
    <p:sldId id="277" r:id="rId31"/>
    <p:sldId id="278" r:id="rId32"/>
    <p:sldId id="297" r:id="rId33"/>
    <p:sldId id="279" r:id="rId34"/>
    <p:sldId id="305" r:id="rId35"/>
    <p:sldId id="280" r:id="rId36"/>
    <p:sldId id="281" r:id="rId37"/>
    <p:sldId id="282" r:id="rId38"/>
    <p:sldId id="283" r:id="rId39"/>
    <p:sldId id="284" r:id="rId40"/>
    <p:sldId id="285" r:id="rId41"/>
    <p:sldId id="306" r:id="rId42"/>
    <p:sldId id="286" r:id="rId43"/>
    <p:sldId id="287" r:id="rId44"/>
    <p:sldId id="288" r:id="rId45"/>
    <p:sldId id="289" r:id="rId46"/>
    <p:sldId id="290" r:id="rId47"/>
    <p:sldId id="307" r:id="rId48"/>
    <p:sldId id="291" r:id="rId49"/>
    <p:sldId id="292" r:id="rId50"/>
    <p:sldId id="293" r:id="rId51"/>
    <p:sldId id="308" r:id="rId52"/>
    <p:sldId id="294" r:id="rId53"/>
    <p:sldId id="310" r:id="rId54"/>
    <p:sldId id="295" r:id="rId55"/>
  </p:sldIdLst>
  <p:sldSz cx="18288000" cy="10287000"/>
  <p:notesSz cx="6858000" cy="9144000"/>
  <p:embeddedFontLst>
    <p:embeddedFont>
      <p:font typeface="Arial Unicode" panose="02020500000000000000" charset="-120"/>
      <p:regular r:id="rId58"/>
    </p:embeddedFont>
    <p:embeddedFont>
      <p:font typeface="Arial Unicode Bold" panose="02020500000000000000" charset="-120"/>
      <p:regular r:id="rId59"/>
    </p:embeddedFont>
    <p:embeddedFont>
      <p:font typeface="Noto Sans T Chinese" panose="02020500000000000000" charset="-120"/>
      <p:regular r:id="rId60"/>
    </p:embeddedFont>
    <p:embeddedFont>
      <p:font typeface="Noto Sans T Chinese Bold" panose="02020500000000000000" charset="-120"/>
      <p:regular r:id="rId61"/>
    </p:embeddedFont>
    <p:embeddedFont>
      <p:font typeface="Calibri" panose="020F0502020204030204" pitchFamily="34" charset="0"/>
      <p:regular r:id="rId62"/>
      <p:bold r:id="rId63"/>
      <p:italic r:id="rId64"/>
      <p:boldItalic r:id="rId65"/>
    </p:embeddedFont>
    <p:embeddedFont>
      <p:font typeface="微軟正黑體 Light" panose="020B0304030504040204" pitchFamily="34" charset="-120"/>
      <p:regular r:id="rId6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240" userDrawn="1">
          <p15:clr>
            <a:srgbClr val="A4A3A4"/>
          </p15:clr>
        </p15:guide>
        <p15:guide id="2" pos="57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autoAdjust="0"/>
    <p:restoredTop sz="96370" autoAdjust="0"/>
  </p:normalViewPr>
  <p:slideViewPr>
    <p:cSldViewPr>
      <p:cViewPr varScale="1">
        <p:scale>
          <a:sx n="74" d="100"/>
          <a:sy n="74" d="100"/>
        </p:scale>
        <p:origin x="456" y="84"/>
      </p:cViewPr>
      <p:guideLst>
        <p:guide orient="horz" pos="3240"/>
        <p:guide pos="5760"/>
      </p:guideLst>
    </p:cSldViewPr>
  </p:slideViewPr>
  <p:outlineViewPr>
    <p:cViewPr>
      <p:scale>
        <a:sx n="33" d="100"/>
        <a:sy n="33" d="100"/>
      </p:scale>
      <p:origin x="0" y="0"/>
    </p:cViewPr>
  </p:outlineViewPr>
  <p:notesTextViewPr>
    <p:cViewPr>
      <p:scale>
        <a:sx n="3" d="2"/>
        <a:sy n="3" d="2"/>
      </p:scale>
      <p:origin x="0" y="0"/>
    </p:cViewPr>
  </p:notesTextViewPr>
  <p:notesViewPr>
    <p:cSldViewPr>
      <p:cViewPr varScale="1">
        <p:scale>
          <a:sx n="84" d="100"/>
          <a:sy n="84" d="100"/>
        </p:scale>
        <p:origin x="942" y="96"/>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6.fntdata"/><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font" Target="fonts/font1.fntdata"/><Relationship Id="rId66" Type="http://schemas.openxmlformats.org/officeDocument/2006/relationships/font" Target="fonts/font9.fntdata"/><Relationship Id="rId5" Type="http://schemas.openxmlformats.org/officeDocument/2006/relationships/slide" Target="slides/slide4.xml"/><Relationship Id="rId61" Type="http://schemas.openxmlformats.org/officeDocument/2006/relationships/font" Target="fonts/font4.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64" Type="http://schemas.openxmlformats.org/officeDocument/2006/relationships/font" Target="fonts/font7.fntdata"/><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2.fntdata"/><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5.fntdata"/><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handoutMaster" Target="handoutMasters/handout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3.fntdata"/><Relationship Id="rId65"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a:extLst>
              <a:ext uri="{FF2B5EF4-FFF2-40B4-BE49-F238E27FC236}">
                <a16:creationId xmlns:a16="http://schemas.microsoft.com/office/drawing/2014/main" id="{DA0B96FF-7077-4E33-8AA8-669E2DFAB63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a:extLst>
              <a:ext uri="{FF2B5EF4-FFF2-40B4-BE49-F238E27FC236}">
                <a16:creationId xmlns:a16="http://schemas.microsoft.com/office/drawing/2014/main" id="{0AFB2B73-7608-480E-B6B1-229653A7536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992DB7C-18A4-46B1-9DE3-BD33FED7295C}" type="datetimeFigureOut">
              <a:rPr lang="zh-TW" altLang="en-US" smtClean="0"/>
              <a:t>2025/3/20</a:t>
            </a:fld>
            <a:endParaRPr lang="zh-TW" altLang="en-US"/>
          </a:p>
        </p:txBody>
      </p:sp>
      <p:sp>
        <p:nvSpPr>
          <p:cNvPr id="4" name="頁尾版面配置區 3">
            <a:extLst>
              <a:ext uri="{FF2B5EF4-FFF2-40B4-BE49-F238E27FC236}">
                <a16:creationId xmlns:a16="http://schemas.microsoft.com/office/drawing/2014/main" id="{B6CB658C-6CCC-45AD-AAEC-7031CF8B9CC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5" name="投影片編號版面配置區 4">
            <a:extLst>
              <a:ext uri="{FF2B5EF4-FFF2-40B4-BE49-F238E27FC236}">
                <a16:creationId xmlns:a16="http://schemas.microsoft.com/office/drawing/2014/main" id="{11599911-B695-45DB-A5EB-8BD85072FC2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186F9C1-FC9F-4D60-9B9C-4270FD0BF439}" type="slidenum">
              <a:rPr lang="zh-TW" altLang="en-US" smtClean="0"/>
              <a:t>‹#›</a:t>
            </a:fld>
            <a:endParaRPr lang="zh-TW" altLang="en-US"/>
          </a:p>
        </p:txBody>
      </p:sp>
    </p:spTree>
    <p:extLst>
      <p:ext uri="{BB962C8B-B14F-4D97-AF65-F5344CB8AC3E}">
        <p14:creationId xmlns:p14="http://schemas.microsoft.com/office/powerpoint/2010/main" val="3445175384"/>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20.03.2025</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2290763" y="512763"/>
            <a:ext cx="4562475" cy="2566987"/>
          </a:xfrm>
        </p:spPr>
      </p:sp>
      <p:sp>
        <p:nvSpPr>
          <p:cNvPr id="3" name="備忘稿版面配置區 2"/>
          <p:cNvSpPr>
            <a:spLocks noGrp="1"/>
          </p:cNvSpPr>
          <p:nvPr>
            <p:ph type="body" idx="1"/>
          </p:nvPr>
        </p:nvSpPr>
        <p:spPr/>
        <p:txBody>
          <a:bodyPr/>
          <a:lstStyle/>
          <a:p>
            <a:r>
              <a:rPr lang="zh-TW" altLang="en-US" sz="1200" b="0" i="0" kern="1200" dirty="0">
                <a:solidFill>
                  <a:schemeClr val="tx1"/>
                </a:solidFill>
                <a:effectLst/>
                <a:latin typeface="+mn-lt"/>
                <a:ea typeface="+mn-ea"/>
                <a:cs typeface="+mn-cs"/>
              </a:rPr>
              <a:t>大家好，我是第一組的組長</a:t>
            </a:r>
            <a:r>
              <a:rPr lang="zh-TW" altLang="en-US" sz="1200" b="1" i="0" kern="1200" dirty="0">
                <a:solidFill>
                  <a:schemeClr val="tx1"/>
                </a:solidFill>
                <a:effectLst/>
                <a:latin typeface="+mn-lt"/>
                <a:ea typeface="+mn-ea"/>
                <a:cs typeface="+mn-cs"/>
              </a:rPr>
              <a:t>陸捷</a:t>
            </a:r>
            <a:r>
              <a:rPr lang="zh-TW" altLang="en-US" sz="1200" b="0" i="0" kern="1200" dirty="0">
                <a:solidFill>
                  <a:schemeClr val="tx1"/>
                </a:solidFill>
                <a:effectLst/>
                <a:latin typeface="+mn-lt"/>
                <a:ea typeface="+mn-ea"/>
                <a:cs typeface="+mn-cs"/>
              </a:rPr>
              <a:t>，今天由我來為大家介紹我們的專題報告，主題是**「二手手機市場價格趨勢與預測」**。</a:t>
            </a:r>
            <a:endParaRPr lang="zh-TW" altLang="en-US" dirty="0"/>
          </a:p>
        </p:txBody>
      </p:sp>
      <p:sp>
        <p:nvSpPr>
          <p:cNvPr id="4" name="頁尾版面配置區 3"/>
          <p:cNvSpPr>
            <a:spLocks noGrp="1"/>
          </p:cNvSpPr>
          <p:nvPr>
            <p:ph type="ftr" sz="quarter" idx="4"/>
          </p:nvPr>
        </p:nvSpPr>
        <p:spPr/>
        <p:txBody>
          <a:bodyPr/>
          <a:lstStyle/>
          <a:p>
            <a:endParaRPr lang="cs-CZ"/>
          </a:p>
        </p:txBody>
      </p:sp>
      <p:sp>
        <p:nvSpPr>
          <p:cNvPr id="5" name="投影片編號版面配置區 4"/>
          <p:cNvSpPr>
            <a:spLocks noGrp="1"/>
          </p:cNvSpPr>
          <p:nvPr>
            <p:ph type="sldNum" sz="quarter" idx="5"/>
          </p:nvPr>
        </p:nvSpPr>
        <p:spPr/>
        <p:txBody>
          <a:bodyPr/>
          <a:lstStyle/>
          <a:p>
            <a:fld id="{871B2431-D351-4C6E-A3CF-9DFAC0E3E050}" type="slidenum">
              <a:rPr lang="cs-CZ" smtClean="0"/>
              <a:t>1</a:t>
            </a:fld>
            <a:endParaRPr lang="cs-CZ"/>
          </a:p>
        </p:txBody>
      </p:sp>
    </p:spTree>
    <p:extLst>
      <p:ext uri="{BB962C8B-B14F-4D97-AF65-F5344CB8AC3E}">
        <p14:creationId xmlns:p14="http://schemas.microsoft.com/office/powerpoint/2010/main" val="19300505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2290763" y="512763"/>
            <a:ext cx="4562475" cy="2566987"/>
          </a:xfrm>
        </p:spPr>
      </p:sp>
      <p:sp>
        <p:nvSpPr>
          <p:cNvPr id="3" name="備忘稿版面配置區 2"/>
          <p:cNvSpPr>
            <a:spLocks noGrp="1"/>
          </p:cNvSpPr>
          <p:nvPr>
            <p:ph type="body" idx="1"/>
          </p:nvPr>
        </p:nvSpPr>
        <p:spPr/>
        <p:txBody>
          <a:bodyPr/>
          <a:lstStyle/>
          <a:p>
            <a:r>
              <a:rPr lang="en-US" altLang="zh-TW" b="1" dirty="0"/>
              <a:t>Docker</a:t>
            </a:r>
          </a:p>
          <a:p>
            <a:r>
              <a:rPr lang="zh-TW" altLang="en-US" dirty="0"/>
              <a:t>為了提升系統的靈活性和可靠性，我們採用 </a:t>
            </a:r>
            <a:r>
              <a:rPr lang="en-US" altLang="zh-TW" dirty="0"/>
              <a:t>Docker </a:t>
            </a:r>
            <a:r>
              <a:rPr lang="zh-TW" altLang="en-US" dirty="0"/>
              <a:t>作為應用程式容器化的核心技術。</a:t>
            </a:r>
            <a:endParaRPr lang="en-US" altLang="zh-TW" dirty="0"/>
          </a:p>
          <a:p>
            <a:r>
              <a:rPr lang="en-US" altLang="zh-TW" dirty="0"/>
              <a:t>Docker </a:t>
            </a:r>
            <a:r>
              <a:rPr lang="zh-TW" altLang="en-US" dirty="0"/>
              <a:t>可以將我們的應用程式及其所必要的組件封裝到一個標準化的容器中。這樣一來，無論是在開發、測試或生產環境，應用程式都能以一致的方式執行。</a:t>
            </a:r>
            <a:endParaRPr lang="en-US" altLang="zh-TW" dirty="0"/>
          </a:p>
          <a:p>
            <a:r>
              <a:rPr lang="zh-TW" altLang="en-US" dirty="0"/>
              <a:t>這不僅大幅簡化了部署流程，也強化了系統的穩定性與可擴充性</a:t>
            </a:r>
            <a:endParaRPr lang="en-US" altLang="zh-TW" dirty="0"/>
          </a:p>
        </p:txBody>
      </p:sp>
      <p:sp>
        <p:nvSpPr>
          <p:cNvPr id="4" name="頁尾版面配置區 3"/>
          <p:cNvSpPr>
            <a:spLocks noGrp="1"/>
          </p:cNvSpPr>
          <p:nvPr>
            <p:ph type="ftr" sz="quarter" idx="4"/>
          </p:nvPr>
        </p:nvSpPr>
        <p:spPr/>
        <p:txBody>
          <a:bodyPr/>
          <a:lstStyle/>
          <a:p>
            <a:endParaRPr lang="cs-CZ"/>
          </a:p>
        </p:txBody>
      </p:sp>
      <p:sp>
        <p:nvSpPr>
          <p:cNvPr id="5" name="投影片編號版面配置區 4"/>
          <p:cNvSpPr>
            <a:spLocks noGrp="1"/>
          </p:cNvSpPr>
          <p:nvPr>
            <p:ph type="sldNum" sz="quarter" idx="5"/>
          </p:nvPr>
        </p:nvSpPr>
        <p:spPr/>
        <p:txBody>
          <a:bodyPr/>
          <a:lstStyle/>
          <a:p>
            <a:fld id="{871B2431-D351-4C6E-A3CF-9DFAC0E3E050}" type="slidenum">
              <a:rPr lang="cs-CZ" smtClean="0"/>
              <a:t>13</a:t>
            </a:fld>
            <a:endParaRPr lang="cs-CZ"/>
          </a:p>
        </p:txBody>
      </p:sp>
    </p:spTree>
    <p:extLst>
      <p:ext uri="{BB962C8B-B14F-4D97-AF65-F5344CB8AC3E}">
        <p14:creationId xmlns:p14="http://schemas.microsoft.com/office/powerpoint/2010/main" val="24946659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2290763" y="512763"/>
            <a:ext cx="4562475" cy="2566987"/>
          </a:xfrm>
        </p:spPr>
      </p:sp>
      <p:sp>
        <p:nvSpPr>
          <p:cNvPr id="3" name="備忘稿版面配置區 2"/>
          <p:cNvSpPr>
            <a:spLocks noGrp="1"/>
          </p:cNvSpPr>
          <p:nvPr>
            <p:ph type="body" idx="1"/>
          </p:nvPr>
        </p:nvSpPr>
        <p:spPr/>
        <p:txBody>
          <a:bodyPr/>
          <a:lstStyle/>
          <a:p>
            <a:r>
              <a:rPr lang="en-US" altLang="zh-TW" b="1" dirty="0"/>
              <a:t>Airflow</a:t>
            </a:r>
          </a:p>
          <a:p>
            <a:r>
              <a:rPr lang="zh-TW" altLang="en-US" dirty="0"/>
              <a:t>接著，我們運用 </a:t>
            </a:r>
            <a:r>
              <a:rPr lang="en-US" altLang="zh-TW" dirty="0"/>
              <a:t>Airflow </a:t>
            </a:r>
            <a:r>
              <a:rPr lang="zh-TW" altLang="en-US" dirty="0"/>
              <a:t>來管理資料處理流程。</a:t>
            </a:r>
            <a:endParaRPr lang="en-US" altLang="zh-TW" dirty="0"/>
          </a:p>
          <a:p>
            <a:r>
              <a:rPr lang="en-US" altLang="zh-TW" dirty="0"/>
              <a:t>Airflow </a:t>
            </a:r>
            <a:r>
              <a:rPr lang="zh-TW" altLang="en-US" dirty="0"/>
              <a:t>的 </a:t>
            </a:r>
            <a:r>
              <a:rPr lang="en-US" altLang="zh-TW" dirty="0"/>
              <a:t>Web UI </a:t>
            </a:r>
            <a:r>
              <a:rPr lang="zh-TW" altLang="en-US" dirty="0"/>
              <a:t>介面簡潔易懂，方便我們隨時監控程式排程與執行狀況。其</a:t>
            </a:r>
            <a:endParaRPr lang="en-US" altLang="zh-TW" dirty="0"/>
          </a:p>
          <a:p>
            <a:r>
              <a:rPr lang="zh-TW" altLang="en-US" dirty="0"/>
              <a:t>內建的錯誤處理與通知功能，可以在發生錯誤時協助我們即時排除問題，顯著提升資料處理效率</a:t>
            </a:r>
          </a:p>
        </p:txBody>
      </p:sp>
      <p:sp>
        <p:nvSpPr>
          <p:cNvPr id="4" name="頁尾版面配置區 3"/>
          <p:cNvSpPr>
            <a:spLocks noGrp="1"/>
          </p:cNvSpPr>
          <p:nvPr>
            <p:ph type="ftr" sz="quarter" idx="4"/>
          </p:nvPr>
        </p:nvSpPr>
        <p:spPr/>
        <p:txBody>
          <a:bodyPr/>
          <a:lstStyle/>
          <a:p>
            <a:endParaRPr lang="cs-CZ"/>
          </a:p>
        </p:txBody>
      </p:sp>
      <p:sp>
        <p:nvSpPr>
          <p:cNvPr id="5" name="投影片編號版面配置區 4"/>
          <p:cNvSpPr>
            <a:spLocks noGrp="1"/>
          </p:cNvSpPr>
          <p:nvPr>
            <p:ph type="sldNum" sz="quarter" idx="5"/>
          </p:nvPr>
        </p:nvSpPr>
        <p:spPr/>
        <p:txBody>
          <a:bodyPr/>
          <a:lstStyle/>
          <a:p>
            <a:fld id="{871B2431-D351-4C6E-A3CF-9DFAC0E3E050}" type="slidenum">
              <a:rPr lang="cs-CZ" smtClean="0"/>
              <a:t>14</a:t>
            </a:fld>
            <a:endParaRPr lang="cs-CZ"/>
          </a:p>
        </p:txBody>
      </p:sp>
    </p:spTree>
    <p:extLst>
      <p:ext uri="{BB962C8B-B14F-4D97-AF65-F5344CB8AC3E}">
        <p14:creationId xmlns:p14="http://schemas.microsoft.com/office/powerpoint/2010/main" val="1706370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2290763" y="512763"/>
            <a:ext cx="4562475" cy="2566987"/>
          </a:xfrm>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1" dirty="0"/>
              <a:t>這張圖為我們系統每周固定執行的排程，該排程會於每周一凌晨</a:t>
            </a:r>
            <a:r>
              <a:rPr lang="en-US" altLang="zh-TW" b="1" dirty="0"/>
              <a:t>12:00</a:t>
            </a:r>
            <a:r>
              <a:rPr lang="zh-TW" altLang="en-US" b="1" dirty="0"/>
              <a:t>開始執行</a:t>
            </a:r>
            <a:endParaRPr lang="en-US" altLang="zh-TW" b="1"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1" dirty="0"/>
              <a:t>最先執行的程式功能是從</a:t>
            </a:r>
            <a:r>
              <a:rPr lang="en-US" altLang="zh-TW" b="1" dirty="0" err="1"/>
              <a:t>github</a:t>
            </a:r>
            <a:r>
              <a:rPr lang="zh-TW" altLang="en-US" b="1" dirty="0"/>
              <a:t>上</a:t>
            </a:r>
            <a:r>
              <a:rPr lang="en-US" altLang="zh-TW" b="1" dirty="0"/>
              <a:t>pull</a:t>
            </a:r>
            <a:r>
              <a:rPr lang="zh-TW" altLang="en-US" b="1" dirty="0"/>
              <a:t>我們當前最新的程式及資料，並將檔案存入</a:t>
            </a:r>
            <a:r>
              <a:rPr lang="en-US" altLang="zh-TW" b="1" dirty="0" err="1"/>
              <a:t>minIO</a:t>
            </a:r>
            <a:r>
              <a:rPr lang="zh-TW" altLang="en-US" b="1" dirty="0"/>
              <a:t>，結束後緊接的是我們一系列的爬蟲程式，待所有爬蟲都結束後會執行資料統整及清整，之後再執行機器學習的程式，重新生成一次模型</a:t>
            </a:r>
          </a:p>
          <a:p>
            <a:endParaRPr lang="zh-TW" altLang="en-US" dirty="0"/>
          </a:p>
        </p:txBody>
      </p:sp>
      <p:sp>
        <p:nvSpPr>
          <p:cNvPr id="4" name="頁尾版面配置區 3"/>
          <p:cNvSpPr>
            <a:spLocks noGrp="1"/>
          </p:cNvSpPr>
          <p:nvPr>
            <p:ph type="ftr" sz="quarter" idx="4"/>
          </p:nvPr>
        </p:nvSpPr>
        <p:spPr/>
        <p:txBody>
          <a:bodyPr/>
          <a:lstStyle/>
          <a:p>
            <a:endParaRPr lang="cs-CZ"/>
          </a:p>
        </p:txBody>
      </p:sp>
      <p:sp>
        <p:nvSpPr>
          <p:cNvPr id="5" name="投影片編號版面配置區 4"/>
          <p:cNvSpPr>
            <a:spLocks noGrp="1"/>
          </p:cNvSpPr>
          <p:nvPr>
            <p:ph type="sldNum" sz="quarter" idx="5"/>
          </p:nvPr>
        </p:nvSpPr>
        <p:spPr/>
        <p:txBody>
          <a:bodyPr/>
          <a:lstStyle/>
          <a:p>
            <a:fld id="{871B2431-D351-4C6E-A3CF-9DFAC0E3E050}" type="slidenum">
              <a:rPr lang="cs-CZ" smtClean="0"/>
              <a:t>15</a:t>
            </a:fld>
            <a:endParaRPr lang="cs-CZ"/>
          </a:p>
        </p:txBody>
      </p:sp>
    </p:spTree>
    <p:extLst>
      <p:ext uri="{BB962C8B-B14F-4D97-AF65-F5344CB8AC3E}">
        <p14:creationId xmlns:p14="http://schemas.microsoft.com/office/powerpoint/2010/main" val="12035324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2290763" y="512763"/>
            <a:ext cx="4562475" cy="2566987"/>
          </a:xfrm>
        </p:spPr>
      </p:sp>
      <p:sp>
        <p:nvSpPr>
          <p:cNvPr id="3" name="備忘稿版面配置區 2"/>
          <p:cNvSpPr>
            <a:spLocks noGrp="1"/>
          </p:cNvSpPr>
          <p:nvPr>
            <p:ph type="body" idx="1"/>
          </p:nvPr>
        </p:nvSpPr>
        <p:spPr/>
        <p:txBody>
          <a:bodyPr/>
          <a:lstStyle/>
          <a:p>
            <a:r>
              <a:rPr lang="zh-TW" altLang="en-US" dirty="0"/>
              <a:t>在資料儲存方面，我們選擇了 </a:t>
            </a:r>
            <a:r>
              <a:rPr lang="en-US" altLang="zh-TW" dirty="0" err="1"/>
              <a:t>MinIO</a:t>
            </a:r>
            <a:r>
              <a:rPr lang="zh-TW" altLang="en-US" dirty="0"/>
              <a:t>。它同樣提供了 </a:t>
            </a:r>
            <a:r>
              <a:rPr lang="en-US" altLang="zh-TW" dirty="0"/>
              <a:t>Web UI</a:t>
            </a:r>
            <a:r>
              <a:rPr lang="zh-TW" altLang="en-US" dirty="0"/>
              <a:t>，方便我們進行檔案管理。更重要的是，</a:t>
            </a:r>
            <a:r>
              <a:rPr lang="en-US" altLang="zh-TW" dirty="0" err="1"/>
              <a:t>MinIO</a:t>
            </a:r>
            <a:r>
              <a:rPr lang="en-US" altLang="zh-TW" dirty="0"/>
              <a:t> </a:t>
            </a:r>
            <a:r>
              <a:rPr lang="zh-TW" altLang="en-US" dirty="0"/>
              <a:t>具有良好的擴展性，在未來我們若需要與 </a:t>
            </a:r>
            <a:r>
              <a:rPr lang="en-US" altLang="zh-TW" dirty="0"/>
              <a:t>Hadoop </a:t>
            </a:r>
            <a:r>
              <a:rPr lang="zh-TW" altLang="en-US" dirty="0"/>
              <a:t>整合，可以輕鬆地進行升級和遷移，而無需修改現有的程式碼。</a:t>
            </a:r>
          </a:p>
        </p:txBody>
      </p:sp>
      <p:sp>
        <p:nvSpPr>
          <p:cNvPr id="4" name="頁尾版面配置區 3"/>
          <p:cNvSpPr>
            <a:spLocks noGrp="1"/>
          </p:cNvSpPr>
          <p:nvPr>
            <p:ph type="ftr" sz="quarter" idx="4"/>
          </p:nvPr>
        </p:nvSpPr>
        <p:spPr/>
        <p:txBody>
          <a:bodyPr/>
          <a:lstStyle/>
          <a:p>
            <a:endParaRPr lang="cs-CZ"/>
          </a:p>
        </p:txBody>
      </p:sp>
      <p:sp>
        <p:nvSpPr>
          <p:cNvPr id="5" name="投影片編號版面配置區 4"/>
          <p:cNvSpPr>
            <a:spLocks noGrp="1"/>
          </p:cNvSpPr>
          <p:nvPr>
            <p:ph type="sldNum" sz="quarter" idx="5"/>
          </p:nvPr>
        </p:nvSpPr>
        <p:spPr/>
        <p:txBody>
          <a:bodyPr/>
          <a:lstStyle/>
          <a:p>
            <a:fld id="{871B2431-D351-4C6E-A3CF-9DFAC0E3E050}" type="slidenum">
              <a:rPr lang="cs-CZ" smtClean="0"/>
              <a:t>16</a:t>
            </a:fld>
            <a:endParaRPr lang="cs-CZ"/>
          </a:p>
        </p:txBody>
      </p:sp>
    </p:spTree>
    <p:extLst>
      <p:ext uri="{BB962C8B-B14F-4D97-AF65-F5344CB8AC3E}">
        <p14:creationId xmlns:p14="http://schemas.microsoft.com/office/powerpoint/2010/main" val="38366638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2290763" y="512763"/>
            <a:ext cx="4562475" cy="2566987"/>
          </a:xfrm>
        </p:spPr>
      </p:sp>
      <p:sp>
        <p:nvSpPr>
          <p:cNvPr id="3" name="備忘稿版面配置區 2"/>
          <p:cNvSpPr>
            <a:spLocks noGrp="1"/>
          </p:cNvSpPr>
          <p:nvPr>
            <p:ph type="body" idx="1"/>
          </p:nvPr>
        </p:nvSpPr>
        <p:spPr/>
        <p:txBody>
          <a:bodyPr/>
          <a:lstStyle/>
          <a:p>
            <a:r>
              <a:rPr lang="zh-TW" altLang="en-US" b="1" dirty="0"/>
              <a:t>由於我們有使用到機器學習，所以我們使用 </a:t>
            </a:r>
            <a:r>
              <a:rPr lang="en-US" altLang="zh-TW" b="1" dirty="0"/>
              <a:t>Spark </a:t>
            </a:r>
            <a:r>
              <a:rPr lang="zh-TW" altLang="en-US" b="1" dirty="0"/>
              <a:t>來進行分散式運算，並結合 </a:t>
            </a:r>
            <a:r>
              <a:rPr lang="en-US" altLang="zh-TW" b="1" dirty="0"/>
              <a:t>Iceberg </a:t>
            </a:r>
            <a:r>
              <a:rPr lang="zh-TW" altLang="en-US" b="1" dirty="0"/>
              <a:t>來管理我們的資料湖。使我們能夠高效地處理和分析大規模資料，加速模型迭代</a:t>
            </a:r>
          </a:p>
          <a:p>
            <a:endParaRPr lang="zh-TW" altLang="en-US" dirty="0"/>
          </a:p>
        </p:txBody>
      </p:sp>
      <p:sp>
        <p:nvSpPr>
          <p:cNvPr id="4" name="頁尾版面配置區 3"/>
          <p:cNvSpPr>
            <a:spLocks noGrp="1"/>
          </p:cNvSpPr>
          <p:nvPr>
            <p:ph type="ftr" sz="quarter" idx="4"/>
          </p:nvPr>
        </p:nvSpPr>
        <p:spPr/>
        <p:txBody>
          <a:bodyPr/>
          <a:lstStyle/>
          <a:p>
            <a:endParaRPr lang="cs-CZ"/>
          </a:p>
        </p:txBody>
      </p:sp>
      <p:sp>
        <p:nvSpPr>
          <p:cNvPr id="5" name="投影片編號版面配置區 4"/>
          <p:cNvSpPr>
            <a:spLocks noGrp="1"/>
          </p:cNvSpPr>
          <p:nvPr>
            <p:ph type="sldNum" sz="quarter" idx="5"/>
          </p:nvPr>
        </p:nvSpPr>
        <p:spPr/>
        <p:txBody>
          <a:bodyPr/>
          <a:lstStyle/>
          <a:p>
            <a:fld id="{871B2431-D351-4C6E-A3CF-9DFAC0E3E050}" type="slidenum">
              <a:rPr lang="cs-CZ" smtClean="0"/>
              <a:t>17</a:t>
            </a:fld>
            <a:endParaRPr lang="cs-CZ"/>
          </a:p>
        </p:txBody>
      </p:sp>
    </p:spTree>
    <p:extLst>
      <p:ext uri="{BB962C8B-B14F-4D97-AF65-F5344CB8AC3E}">
        <p14:creationId xmlns:p14="http://schemas.microsoft.com/office/powerpoint/2010/main" val="41728121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2290763" y="512763"/>
            <a:ext cx="4562475" cy="2566987"/>
          </a:xfrm>
        </p:spPr>
      </p:sp>
      <p:sp>
        <p:nvSpPr>
          <p:cNvPr id="3" name="備忘稿版面配置區 2"/>
          <p:cNvSpPr>
            <a:spLocks noGrp="1"/>
          </p:cNvSpPr>
          <p:nvPr>
            <p:ph type="body" idx="1"/>
          </p:nvPr>
        </p:nvSpPr>
        <p:spPr/>
        <p:txBody>
          <a:bodyPr/>
          <a:lstStyle/>
          <a:p>
            <a:r>
              <a:rPr lang="zh-TW" altLang="en-US" b="1" dirty="0"/>
              <a:t>最後，這是我們專案的未來系統藍圖。相較於目前的系統架構，</a:t>
            </a:r>
            <a:r>
              <a:rPr lang="zh-TW" altLang="en-US" dirty="0"/>
              <a:t>整合 </a:t>
            </a:r>
            <a:r>
              <a:rPr lang="en-US" altLang="zh-TW" dirty="0"/>
              <a:t>Kubernetes</a:t>
            </a:r>
            <a:r>
              <a:rPr lang="zh-TW" altLang="en-US" dirty="0"/>
              <a:t>（</a:t>
            </a:r>
            <a:r>
              <a:rPr lang="en-US" altLang="zh-TW" dirty="0"/>
              <a:t>K8s</a:t>
            </a:r>
            <a:r>
              <a:rPr lang="zh-TW" altLang="en-US" dirty="0"/>
              <a:t>）、</a:t>
            </a:r>
            <a:r>
              <a:rPr lang="en-US" altLang="zh-TW" dirty="0"/>
              <a:t>Argo CD </a:t>
            </a:r>
            <a:r>
              <a:rPr lang="zh-TW" altLang="en-US" dirty="0"/>
              <a:t>和 </a:t>
            </a:r>
            <a:r>
              <a:rPr lang="en-US" altLang="zh-TW" dirty="0"/>
              <a:t>Hadoop </a:t>
            </a:r>
            <a:r>
              <a:rPr lang="zh-TW" altLang="en-US" dirty="0"/>
              <a:t>等關鍵組件</a:t>
            </a:r>
            <a:endParaRPr lang="zh-TW" altLang="en-US" b="1" dirty="0"/>
          </a:p>
          <a:p>
            <a:endParaRPr lang="en-US" altLang="zh-TW" b="1" dirty="0"/>
          </a:p>
          <a:p>
            <a:r>
              <a:rPr lang="zh-TW" altLang="en-US" dirty="0"/>
              <a:t>隨著專案拓展，我們預期會往國際化做發展，資料量勢必會呈現爆發性成長。</a:t>
            </a:r>
            <a:endParaRPr lang="en-US" altLang="zh-TW" dirty="0"/>
          </a:p>
          <a:p>
            <a:endParaRPr lang="en-US" altLang="zh-TW" dirty="0"/>
          </a:p>
          <a:p>
            <a:r>
              <a:rPr lang="zh-TW" altLang="en-US" dirty="0"/>
              <a:t>為了確保系統能夠持續穩定且高效地運作，我們必須提前考量現有架構的潛在瓶頸。目前使用的 </a:t>
            </a:r>
            <a:r>
              <a:rPr lang="en-US" altLang="zh-TW" dirty="0"/>
              <a:t>Spark + Iceberg </a:t>
            </a:r>
            <a:r>
              <a:rPr lang="zh-TW" altLang="en-US" dirty="0"/>
              <a:t>組合，在面對海量資料時，可能因為 </a:t>
            </a:r>
            <a:r>
              <a:rPr lang="en-US" altLang="zh-TW" dirty="0"/>
              <a:t>Spark </a:t>
            </a:r>
            <a:r>
              <a:rPr lang="zh-TW" altLang="en-US" dirty="0"/>
              <a:t>運算資源彈性不足，以及資料讀寫導致的儲存效能降低。因此我們導入 </a:t>
            </a:r>
            <a:r>
              <a:rPr lang="en-US" altLang="zh-TW" dirty="0"/>
              <a:t>Hadoop </a:t>
            </a:r>
            <a:r>
              <a:rPr lang="zh-TW" altLang="en-US" dirty="0"/>
              <a:t>和 </a:t>
            </a:r>
            <a:r>
              <a:rPr lang="en-US" altLang="zh-TW" dirty="0"/>
              <a:t>K8s</a:t>
            </a:r>
            <a:r>
              <a:rPr lang="zh-TW" altLang="en-US" dirty="0"/>
              <a:t>。</a:t>
            </a:r>
            <a:endParaRPr lang="en-US" altLang="zh-TW" dirty="0"/>
          </a:p>
          <a:p>
            <a:endParaRPr lang="en-US" altLang="zh-TW" dirty="0"/>
          </a:p>
          <a:p>
            <a:r>
              <a:rPr lang="zh-TW" altLang="en-US" dirty="0"/>
              <a:t>透過 </a:t>
            </a:r>
            <a:r>
              <a:rPr lang="en-US" altLang="zh-TW" dirty="0"/>
              <a:t>Hadoop</a:t>
            </a:r>
            <a:r>
              <a:rPr lang="zh-TW" altLang="en-US" dirty="0"/>
              <a:t>，我們能夠更有效地處理海量資料；而 </a:t>
            </a:r>
            <a:r>
              <a:rPr lang="en-US" altLang="zh-TW" dirty="0"/>
              <a:t>K8s </a:t>
            </a:r>
            <a:r>
              <a:rPr lang="zh-TW" altLang="en-US" dirty="0"/>
              <a:t>則能實現系統資源的自動化彈性擴展，根據實際負載動態調整，確保系統始終保持最佳效能。</a:t>
            </a:r>
            <a:endParaRPr lang="en-US" altLang="zh-TW" dirty="0"/>
          </a:p>
          <a:p>
            <a:endParaRPr lang="en-US" altLang="zh-TW" b="1" dirty="0"/>
          </a:p>
          <a:p>
            <a:r>
              <a:rPr lang="zh-TW" altLang="en-US" dirty="0"/>
              <a:t>如此大規模的系統升級，最關鍵的就是如何確保過程的平穩過渡，讓現有服務不受影響。</a:t>
            </a:r>
            <a:endParaRPr lang="en-US" altLang="zh-TW" dirty="0"/>
          </a:p>
          <a:p>
            <a:endParaRPr lang="en-US" altLang="zh-TW" b="1" dirty="0"/>
          </a:p>
          <a:p>
            <a:r>
              <a:rPr lang="zh-TW" altLang="en-US" dirty="0"/>
              <a:t>而我們能夠實現平滑升級，歸功於以下幾點：</a:t>
            </a:r>
            <a:endParaRPr lang="en-US" altLang="zh-TW" b="1" dirty="0"/>
          </a:p>
          <a:p>
            <a:r>
              <a:rPr lang="zh-TW" altLang="en-US" dirty="0"/>
              <a:t>我們原先就已全面採用 </a:t>
            </a:r>
            <a:r>
              <a:rPr lang="en-US" altLang="zh-TW" dirty="0"/>
              <a:t>Docker </a:t>
            </a:r>
            <a:r>
              <a:rPr lang="zh-TW" altLang="en-US" dirty="0"/>
              <a:t>容器。</a:t>
            </a:r>
            <a:r>
              <a:rPr lang="en-US" altLang="zh-TW" dirty="0"/>
              <a:t>K8s </a:t>
            </a:r>
            <a:r>
              <a:rPr lang="zh-TW" altLang="en-US" dirty="0"/>
              <a:t>進一步強化了 </a:t>
            </a:r>
            <a:r>
              <a:rPr lang="en-US" altLang="zh-TW" dirty="0"/>
              <a:t>Docker </a:t>
            </a:r>
            <a:r>
              <a:rPr lang="zh-TW" altLang="en-US" dirty="0"/>
              <a:t>的優勢，提供自動化的容器編排、擴展和管理能力。</a:t>
            </a:r>
            <a:endParaRPr lang="en-US" altLang="zh-TW" dirty="0"/>
          </a:p>
          <a:p>
            <a:endParaRPr lang="en-US" altLang="zh-TW" dirty="0"/>
          </a:p>
          <a:p>
            <a:r>
              <a:rPr lang="zh-TW" altLang="en-US" dirty="0"/>
              <a:t>再來是</a:t>
            </a:r>
            <a:r>
              <a:rPr lang="en-US" altLang="zh-TW" dirty="0"/>
              <a:t>Argo CD</a:t>
            </a:r>
            <a:r>
              <a:rPr lang="zh-TW" altLang="en-US" dirty="0"/>
              <a:t>的部分，這邊先簡單介紹一下</a:t>
            </a:r>
            <a:r>
              <a:rPr lang="en-US" altLang="zh-TW" dirty="0"/>
              <a:t>Argo CD</a:t>
            </a:r>
            <a:r>
              <a:rPr lang="zh-TW" altLang="en-US" dirty="0"/>
              <a:t>，</a:t>
            </a:r>
            <a:r>
              <a:rPr lang="en-US" altLang="zh-TW" dirty="0"/>
              <a:t>Argo CD</a:t>
            </a:r>
            <a:r>
              <a:rPr lang="zh-TW" altLang="en-US" dirty="0"/>
              <a:t>作為 </a:t>
            </a:r>
            <a:r>
              <a:rPr lang="en-US" altLang="zh-TW" dirty="0" err="1"/>
              <a:t>GitOps</a:t>
            </a:r>
            <a:r>
              <a:rPr lang="en-US" altLang="zh-TW" dirty="0"/>
              <a:t> </a:t>
            </a:r>
            <a:r>
              <a:rPr lang="zh-TW" altLang="en-US" dirty="0"/>
              <a:t>工具，可以配置和部署資訊儲存於 </a:t>
            </a:r>
            <a:r>
              <a:rPr lang="en-US" altLang="zh-TW" dirty="0"/>
              <a:t>Git </a:t>
            </a:r>
            <a:r>
              <a:rPr lang="zh-TW" altLang="en-US" dirty="0"/>
              <a:t>倉庫，實現自動化部署。任何升級或變更，只需更新 </a:t>
            </a:r>
            <a:r>
              <a:rPr lang="en-US" altLang="zh-TW" dirty="0"/>
              <a:t>Git </a:t>
            </a:r>
            <a:r>
              <a:rPr lang="zh-TW" altLang="en-US" dirty="0"/>
              <a:t>倉庫，</a:t>
            </a:r>
            <a:r>
              <a:rPr lang="en-US" altLang="zh-TW" dirty="0"/>
              <a:t>Argo CD </a:t>
            </a:r>
            <a:r>
              <a:rPr lang="zh-TW" altLang="en-US" dirty="0"/>
              <a:t>會自動將更新應用於 </a:t>
            </a:r>
            <a:r>
              <a:rPr lang="en-US" altLang="zh-TW" dirty="0"/>
              <a:t>K8s </a:t>
            </a:r>
            <a:r>
              <a:rPr lang="zh-TW" altLang="en-US" dirty="0"/>
              <a:t>集群</a:t>
            </a:r>
            <a:endParaRPr lang="en-US" altLang="zh-TW" dirty="0"/>
          </a:p>
          <a:p>
            <a:endParaRPr lang="en-US" altLang="zh-TW" dirty="0"/>
          </a:p>
          <a:p>
            <a:r>
              <a:rPr lang="en-US" altLang="zh-TW" dirty="0" err="1"/>
              <a:t>ArgoCD</a:t>
            </a:r>
            <a:r>
              <a:rPr lang="en-US" altLang="zh-TW" dirty="0"/>
              <a:t> </a:t>
            </a:r>
            <a:r>
              <a:rPr lang="zh-TW" altLang="en-US" dirty="0"/>
              <a:t>的 </a:t>
            </a:r>
            <a:r>
              <a:rPr lang="en-US" altLang="zh-TW" dirty="0"/>
              <a:t>Web UI </a:t>
            </a:r>
            <a:r>
              <a:rPr lang="zh-TW" altLang="en-US" dirty="0"/>
              <a:t>提供方便好用的監控功能，讓系統工程師能夠快速設定及部署服務到</a:t>
            </a:r>
            <a:r>
              <a:rPr lang="en-US" altLang="zh-TW" dirty="0"/>
              <a:t>K8S</a:t>
            </a:r>
            <a:r>
              <a:rPr lang="zh-TW" altLang="en-US" dirty="0"/>
              <a:t>叢集當中，並且也可以及時的監測</a:t>
            </a:r>
            <a:r>
              <a:rPr lang="en-US" altLang="zh-TW" dirty="0"/>
              <a:t>K8S</a:t>
            </a:r>
            <a:r>
              <a:rPr lang="zh-TW" altLang="en-US" dirty="0"/>
              <a:t>的狀態。</a:t>
            </a:r>
            <a:endParaRPr lang="en-US" altLang="zh-TW" dirty="0"/>
          </a:p>
          <a:p>
            <a:endParaRPr lang="en-US" altLang="zh-TW" dirty="0"/>
          </a:p>
          <a:p>
            <a:r>
              <a:rPr lang="zh-TW" altLang="en-US" dirty="0"/>
              <a:t>資料儲存延續現有的 </a:t>
            </a:r>
            <a:r>
              <a:rPr lang="en-US" altLang="zh-TW" dirty="0" err="1"/>
              <a:t>MinIO</a:t>
            </a:r>
            <a:r>
              <a:rPr lang="zh-TW" altLang="en-US" dirty="0"/>
              <a:t>，</a:t>
            </a:r>
            <a:r>
              <a:rPr lang="en-US" altLang="zh-TW" dirty="0" err="1"/>
              <a:t>MinIO</a:t>
            </a:r>
            <a:r>
              <a:rPr lang="en-US" altLang="zh-TW" dirty="0"/>
              <a:t> </a:t>
            </a:r>
            <a:r>
              <a:rPr lang="zh-TW" altLang="en-US" dirty="0"/>
              <a:t>與 </a:t>
            </a:r>
            <a:r>
              <a:rPr lang="en-US" altLang="zh-TW" dirty="0"/>
              <a:t>Hadoop </a:t>
            </a:r>
            <a:r>
              <a:rPr lang="zh-TW" altLang="en-US" dirty="0"/>
              <a:t>生態系統有高度相容性，這意味著我們無需修改程式碼，即可無縫整合 </a:t>
            </a:r>
            <a:r>
              <a:rPr lang="en-US" altLang="zh-TW" dirty="0"/>
              <a:t>Hadoop</a:t>
            </a:r>
          </a:p>
          <a:p>
            <a:endParaRPr lang="en-US" altLang="zh-TW" dirty="0"/>
          </a:p>
          <a:p>
            <a:endParaRPr lang="en-US" altLang="zh-TW" dirty="0"/>
          </a:p>
          <a:p>
            <a:r>
              <a:rPr lang="zh-TW" altLang="en-US" dirty="0"/>
              <a:t>我的部分就到此結束，接下來交給我們的爬蟲同學</a:t>
            </a:r>
          </a:p>
          <a:p>
            <a:endParaRPr lang="zh-TW" altLang="en-US" dirty="0"/>
          </a:p>
        </p:txBody>
      </p:sp>
      <p:sp>
        <p:nvSpPr>
          <p:cNvPr id="4" name="頁尾版面配置區 3"/>
          <p:cNvSpPr>
            <a:spLocks noGrp="1"/>
          </p:cNvSpPr>
          <p:nvPr>
            <p:ph type="ftr" sz="quarter" idx="4"/>
          </p:nvPr>
        </p:nvSpPr>
        <p:spPr/>
        <p:txBody>
          <a:bodyPr/>
          <a:lstStyle/>
          <a:p>
            <a:endParaRPr lang="cs-CZ"/>
          </a:p>
        </p:txBody>
      </p:sp>
      <p:sp>
        <p:nvSpPr>
          <p:cNvPr id="5" name="投影片編號版面配置區 4"/>
          <p:cNvSpPr>
            <a:spLocks noGrp="1"/>
          </p:cNvSpPr>
          <p:nvPr>
            <p:ph type="sldNum" sz="quarter" idx="5"/>
          </p:nvPr>
        </p:nvSpPr>
        <p:spPr/>
        <p:txBody>
          <a:bodyPr/>
          <a:lstStyle/>
          <a:p>
            <a:fld id="{871B2431-D351-4C6E-A3CF-9DFAC0E3E050}" type="slidenum">
              <a:rPr lang="cs-CZ" smtClean="0"/>
              <a:t>18</a:t>
            </a:fld>
            <a:endParaRPr lang="cs-CZ"/>
          </a:p>
        </p:txBody>
      </p:sp>
    </p:spTree>
    <p:extLst>
      <p:ext uri="{BB962C8B-B14F-4D97-AF65-F5344CB8AC3E}">
        <p14:creationId xmlns:p14="http://schemas.microsoft.com/office/powerpoint/2010/main" val="17869920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2290763" y="512763"/>
            <a:ext cx="4562475" cy="2566987"/>
          </a:xfrm>
        </p:spPr>
      </p:sp>
      <p:sp>
        <p:nvSpPr>
          <p:cNvPr id="3" name="備忘稿版面配置區 2"/>
          <p:cNvSpPr>
            <a:spLocks noGrp="1"/>
          </p:cNvSpPr>
          <p:nvPr>
            <p:ph type="body" idx="1"/>
          </p:nvPr>
        </p:nvSpPr>
        <p:spPr/>
        <p:txBody>
          <a:bodyPr/>
          <a:lstStyle/>
          <a:p>
            <a:r>
              <a:rPr lang="zh-TW" altLang="en-US" dirty="0"/>
              <a:t>各位嘉賓大家好，我是負責網路爬蟲的林欣潔。</a:t>
            </a:r>
          </a:p>
          <a:p>
            <a:endParaRPr lang="zh-TW" altLang="en-US" dirty="0"/>
          </a:p>
          <a:p>
            <a:r>
              <a:rPr lang="zh-TW" altLang="en-US" dirty="0"/>
              <a:t>我們這組專案資料來源來自左邊這九個網站，有</a:t>
            </a:r>
            <a:r>
              <a:rPr lang="en-US" altLang="zh-TW" dirty="0" err="1"/>
              <a:t>eprice</a:t>
            </a:r>
            <a:r>
              <a:rPr lang="zh-TW" altLang="en-US" dirty="0"/>
              <a:t>、</a:t>
            </a:r>
            <a:r>
              <a:rPr lang="en-US" altLang="zh-TW" dirty="0" err="1"/>
              <a:t>ebay</a:t>
            </a:r>
            <a:r>
              <a:rPr lang="zh-TW" altLang="en-US" dirty="0"/>
              <a:t>、批踢踢、露天等網站，時間橫跨</a:t>
            </a:r>
            <a:r>
              <a:rPr lang="en-US" altLang="zh-TW" dirty="0"/>
              <a:t>2021</a:t>
            </a:r>
            <a:r>
              <a:rPr lang="zh-TW" altLang="en-US" dirty="0"/>
              <a:t>年到</a:t>
            </a:r>
            <a:r>
              <a:rPr lang="en-US" altLang="zh-TW" dirty="0"/>
              <a:t>2025</a:t>
            </a:r>
            <a:r>
              <a:rPr lang="zh-TW" altLang="en-US" dirty="0"/>
              <a:t>年，筆數有五十萬筆以上。</a:t>
            </a:r>
          </a:p>
          <a:p>
            <a:endParaRPr lang="zh-TW" altLang="en-US" dirty="0"/>
          </a:p>
          <a:p>
            <a:r>
              <a:rPr lang="zh-TW" altLang="en-US" dirty="0"/>
              <a:t>在搜尋資料的時候，即使我們有輸入完整的</a:t>
            </a:r>
            <a:r>
              <a:rPr lang="en-US" altLang="zh-TW" dirty="0"/>
              <a:t>keyword</a:t>
            </a:r>
            <a:r>
              <a:rPr lang="zh-TW" altLang="en-US" dirty="0"/>
              <a:t>，全新手機、二手手機、福利品，搜尋結果還是混雜在一起，甚至會參雜手機週邊，像是手機殼或充電線等等。</a:t>
            </a:r>
          </a:p>
          <a:p>
            <a:endParaRPr lang="zh-TW" altLang="en-US" dirty="0"/>
          </a:p>
          <a:p>
            <a:r>
              <a:rPr lang="zh-TW" altLang="en-US" dirty="0"/>
              <a:t>我們採取的策略是先全部下載下來，等到之後清整再予以分類。</a:t>
            </a:r>
          </a:p>
        </p:txBody>
      </p:sp>
      <p:sp>
        <p:nvSpPr>
          <p:cNvPr id="4" name="頁尾版面配置區 3"/>
          <p:cNvSpPr>
            <a:spLocks noGrp="1"/>
          </p:cNvSpPr>
          <p:nvPr>
            <p:ph type="ftr" sz="quarter" idx="4"/>
          </p:nvPr>
        </p:nvSpPr>
        <p:spPr/>
        <p:txBody>
          <a:bodyPr/>
          <a:lstStyle/>
          <a:p>
            <a:endParaRPr lang="cs-CZ"/>
          </a:p>
        </p:txBody>
      </p:sp>
      <p:sp>
        <p:nvSpPr>
          <p:cNvPr id="5" name="投影片編號版面配置區 4"/>
          <p:cNvSpPr>
            <a:spLocks noGrp="1"/>
          </p:cNvSpPr>
          <p:nvPr>
            <p:ph type="sldNum" sz="quarter" idx="5"/>
          </p:nvPr>
        </p:nvSpPr>
        <p:spPr/>
        <p:txBody>
          <a:bodyPr/>
          <a:lstStyle/>
          <a:p>
            <a:fld id="{871B2431-D351-4C6E-A3CF-9DFAC0E3E050}" type="slidenum">
              <a:rPr lang="cs-CZ" smtClean="0"/>
              <a:t>20</a:t>
            </a:fld>
            <a:endParaRPr lang="cs-CZ"/>
          </a:p>
        </p:txBody>
      </p:sp>
    </p:spTree>
    <p:extLst>
      <p:ext uri="{BB962C8B-B14F-4D97-AF65-F5344CB8AC3E}">
        <p14:creationId xmlns:p14="http://schemas.microsoft.com/office/powerpoint/2010/main" val="3301748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2290763" y="512763"/>
            <a:ext cx="4562475" cy="2566987"/>
          </a:xfrm>
        </p:spPr>
      </p:sp>
      <p:sp>
        <p:nvSpPr>
          <p:cNvPr id="3" name="備忘稿版面配置區 2"/>
          <p:cNvSpPr>
            <a:spLocks noGrp="1"/>
          </p:cNvSpPr>
          <p:nvPr>
            <p:ph type="body" idx="1"/>
          </p:nvPr>
        </p:nvSpPr>
        <p:spPr/>
        <p:txBody>
          <a:bodyPr/>
          <a:lstStyle/>
          <a:p>
            <a:r>
              <a:rPr lang="zh-TW" altLang="en-US" dirty="0"/>
              <a:t>根據動態網頁跟靜態網頁使用不同的方法。</a:t>
            </a:r>
          </a:p>
        </p:txBody>
      </p:sp>
      <p:sp>
        <p:nvSpPr>
          <p:cNvPr id="4" name="頁尾版面配置區 3"/>
          <p:cNvSpPr>
            <a:spLocks noGrp="1"/>
          </p:cNvSpPr>
          <p:nvPr>
            <p:ph type="ftr" sz="quarter" idx="4"/>
          </p:nvPr>
        </p:nvSpPr>
        <p:spPr/>
        <p:txBody>
          <a:bodyPr/>
          <a:lstStyle/>
          <a:p>
            <a:endParaRPr lang="cs-CZ"/>
          </a:p>
        </p:txBody>
      </p:sp>
      <p:sp>
        <p:nvSpPr>
          <p:cNvPr id="5" name="投影片編號版面配置區 4"/>
          <p:cNvSpPr>
            <a:spLocks noGrp="1"/>
          </p:cNvSpPr>
          <p:nvPr>
            <p:ph type="sldNum" sz="quarter" idx="5"/>
          </p:nvPr>
        </p:nvSpPr>
        <p:spPr/>
        <p:txBody>
          <a:bodyPr/>
          <a:lstStyle/>
          <a:p>
            <a:fld id="{871B2431-D351-4C6E-A3CF-9DFAC0E3E050}" type="slidenum">
              <a:rPr lang="cs-CZ" smtClean="0"/>
              <a:t>21</a:t>
            </a:fld>
            <a:endParaRPr lang="cs-CZ"/>
          </a:p>
        </p:txBody>
      </p:sp>
    </p:spTree>
    <p:extLst>
      <p:ext uri="{BB962C8B-B14F-4D97-AF65-F5344CB8AC3E}">
        <p14:creationId xmlns:p14="http://schemas.microsoft.com/office/powerpoint/2010/main" val="38655658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2290763" y="512763"/>
            <a:ext cx="4562475" cy="2566987"/>
          </a:xfrm>
        </p:spPr>
      </p:sp>
      <p:sp>
        <p:nvSpPr>
          <p:cNvPr id="3" name="備忘稿版面配置區 2"/>
          <p:cNvSpPr>
            <a:spLocks noGrp="1"/>
          </p:cNvSpPr>
          <p:nvPr>
            <p:ph type="body" idx="1"/>
          </p:nvPr>
        </p:nvSpPr>
        <p:spPr/>
        <p:txBody>
          <a:bodyPr/>
          <a:lstStyle/>
          <a:p>
            <a:r>
              <a:rPr lang="zh-TW" altLang="en-US" dirty="0"/>
              <a:t>由於雅虎拍賣爬蟲存在</a:t>
            </a:r>
            <a:r>
              <a:rPr lang="en-US" altLang="zh-TW" dirty="0"/>
              <a:t>6000</a:t>
            </a:r>
            <a:r>
              <a:rPr lang="zh-TW" altLang="en-US" dirty="0"/>
              <a:t>筆的請求上限，因此透過代理伺服器和</a:t>
            </a:r>
            <a:r>
              <a:rPr lang="en-US" altLang="zh-TW" dirty="0"/>
              <a:t>IP</a:t>
            </a:r>
            <a:r>
              <a:rPr lang="zh-TW" altLang="en-US" dirty="0"/>
              <a:t>自動切換機制，可以讓爬蟲程式的重複爬取，不會因為到了上限而停止。</a:t>
            </a:r>
          </a:p>
          <a:p>
            <a:endParaRPr lang="zh-TW" altLang="en-US" dirty="0"/>
          </a:p>
          <a:p>
            <a:r>
              <a:rPr lang="zh-TW" altLang="en-US" dirty="0"/>
              <a:t>蝦皮有嚴格的反爬蟲機制，在網路上可以看到很多破解蝦皮反爬蟲機制的影片，但因為蝦皮會一直更新反爬蟲機制，幾年前可以破解的方法現在幾乎都不能用，因此花了許多時間在這邊。</a:t>
            </a:r>
          </a:p>
        </p:txBody>
      </p:sp>
      <p:sp>
        <p:nvSpPr>
          <p:cNvPr id="4" name="頁尾版面配置區 3"/>
          <p:cNvSpPr>
            <a:spLocks noGrp="1"/>
          </p:cNvSpPr>
          <p:nvPr>
            <p:ph type="ftr" sz="quarter" idx="4"/>
          </p:nvPr>
        </p:nvSpPr>
        <p:spPr/>
        <p:txBody>
          <a:bodyPr/>
          <a:lstStyle/>
          <a:p>
            <a:endParaRPr lang="cs-CZ"/>
          </a:p>
        </p:txBody>
      </p:sp>
      <p:sp>
        <p:nvSpPr>
          <p:cNvPr id="5" name="投影片編號版面配置區 4"/>
          <p:cNvSpPr>
            <a:spLocks noGrp="1"/>
          </p:cNvSpPr>
          <p:nvPr>
            <p:ph type="sldNum" sz="quarter" idx="5"/>
          </p:nvPr>
        </p:nvSpPr>
        <p:spPr/>
        <p:txBody>
          <a:bodyPr/>
          <a:lstStyle/>
          <a:p>
            <a:fld id="{871B2431-D351-4C6E-A3CF-9DFAC0E3E050}" type="slidenum">
              <a:rPr lang="cs-CZ" smtClean="0"/>
              <a:t>22</a:t>
            </a:fld>
            <a:endParaRPr lang="cs-CZ"/>
          </a:p>
        </p:txBody>
      </p:sp>
    </p:spTree>
    <p:extLst>
      <p:ext uri="{BB962C8B-B14F-4D97-AF65-F5344CB8AC3E}">
        <p14:creationId xmlns:p14="http://schemas.microsoft.com/office/powerpoint/2010/main" val="18505293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2290763" y="512763"/>
            <a:ext cx="4562475" cy="2566987"/>
          </a:xfrm>
        </p:spPr>
      </p:sp>
      <p:sp>
        <p:nvSpPr>
          <p:cNvPr id="3" name="備忘稿版面配置區 2"/>
          <p:cNvSpPr>
            <a:spLocks noGrp="1"/>
          </p:cNvSpPr>
          <p:nvPr>
            <p:ph type="body" idx="1"/>
          </p:nvPr>
        </p:nvSpPr>
        <p:spPr/>
        <p:txBody>
          <a:bodyPr/>
          <a:lstStyle/>
          <a:p>
            <a:r>
              <a:rPr lang="zh-TW" altLang="en-US" sz="1200" b="0" i="0" kern="1200" dirty="0">
                <a:solidFill>
                  <a:schemeClr val="tx1"/>
                </a:solidFill>
                <a:effectLst/>
                <a:latin typeface="+mn-lt"/>
                <a:ea typeface="+mn-ea"/>
                <a:cs typeface="+mn-cs"/>
              </a:rPr>
              <a:t>接下來，我要介紹我們在</a:t>
            </a:r>
            <a:r>
              <a:rPr lang="zh-TW" altLang="en-US" sz="1200" b="1" i="0" kern="1200" dirty="0">
                <a:solidFill>
                  <a:schemeClr val="tx1"/>
                </a:solidFill>
                <a:effectLst/>
                <a:latin typeface="+mn-lt"/>
                <a:ea typeface="+mn-ea"/>
                <a:cs typeface="+mn-cs"/>
              </a:rPr>
              <a:t>特徵工程</a:t>
            </a:r>
            <a:r>
              <a:rPr lang="zh-TW" altLang="en-US" sz="1200" b="0" i="0" kern="1200" dirty="0">
                <a:solidFill>
                  <a:schemeClr val="tx1"/>
                </a:solidFill>
                <a:effectLst/>
                <a:latin typeface="+mn-lt"/>
                <a:ea typeface="+mn-ea"/>
                <a:cs typeface="+mn-cs"/>
              </a:rPr>
              <a:t>上的工作與成果。</a:t>
            </a:r>
            <a:endParaRPr lang="zh-TW" altLang="en-US" dirty="0"/>
          </a:p>
        </p:txBody>
      </p:sp>
      <p:sp>
        <p:nvSpPr>
          <p:cNvPr id="4" name="頁尾版面配置區 3"/>
          <p:cNvSpPr>
            <a:spLocks noGrp="1"/>
          </p:cNvSpPr>
          <p:nvPr>
            <p:ph type="ftr" sz="quarter" idx="4"/>
          </p:nvPr>
        </p:nvSpPr>
        <p:spPr/>
        <p:txBody>
          <a:bodyPr/>
          <a:lstStyle/>
          <a:p>
            <a:endParaRPr lang="cs-CZ"/>
          </a:p>
        </p:txBody>
      </p:sp>
      <p:sp>
        <p:nvSpPr>
          <p:cNvPr id="5" name="投影片編號版面配置區 4"/>
          <p:cNvSpPr>
            <a:spLocks noGrp="1"/>
          </p:cNvSpPr>
          <p:nvPr>
            <p:ph type="sldNum" sz="quarter" idx="5"/>
          </p:nvPr>
        </p:nvSpPr>
        <p:spPr/>
        <p:txBody>
          <a:bodyPr/>
          <a:lstStyle/>
          <a:p>
            <a:fld id="{871B2431-D351-4C6E-A3CF-9DFAC0E3E050}" type="slidenum">
              <a:rPr lang="cs-CZ" smtClean="0"/>
              <a:t>34</a:t>
            </a:fld>
            <a:endParaRPr lang="cs-CZ"/>
          </a:p>
        </p:txBody>
      </p:sp>
    </p:spTree>
    <p:extLst>
      <p:ext uri="{BB962C8B-B14F-4D97-AF65-F5344CB8AC3E}">
        <p14:creationId xmlns:p14="http://schemas.microsoft.com/office/powerpoint/2010/main" val="33535444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2290763" y="512763"/>
            <a:ext cx="4562475" cy="2566987"/>
          </a:xfrm>
        </p:spPr>
      </p:sp>
      <p:sp>
        <p:nvSpPr>
          <p:cNvPr id="3" name="備忘稿版面配置區 2"/>
          <p:cNvSpPr>
            <a:spLocks noGrp="1"/>
          </p:cNvSpPr>
          <p:nvPr>
            <p:ph type="body" idx="1"/>
          </p:nvPr>
        </p:nvSpPr>
        <p:spPr/>
        <p:txBody>
          <a:bodyPr/>
          <a:lstStyle/>
          <a:p>
            <a:r>
              <a:rPr lang="zh-TW" altLang="en-US" sz="1200" b="0" i="0" kern="1200" dirty="0">
                <a:solidFill>
                  <a:schemeClr val="tx1"/>
                </a:solidFill>
                <a:effectLst/>
                <a:latin typeface="+mn-lt"/>
                <a:ea typeface="+mn-ea"/>
                <a:cs typeface="+mn-cs"/>
              </a:rPr>
              <a:t>我們的專題研究分為以下幾個主要步驟：</a:t>
            </a:r>
          </a:p>
          <a:p>
            <a:r>
              <a:rPr lang="zh-TW" altLang="en-US" sz="1200" b="1" i="0" kern="1200" dirty="0">
                <a:solidFill>
                  <a:schemeClr val="tx1"/>
                </a:solidFill>
                <a:effectLst/>
                <a:latin typeface="+mn-lt"/>
                <a:ea typeface="+mn-ea"/>
                <a:cs typeface="+mn-cs"/>
              </a:rPr>
              <a:t>資料蒐集</a:t>
            </a:r>
            <a:r>
              <a:rPr lang="zh-TW" altLang="en-US" sz="1200" b="0" i="0" kern="1200" dirty="0">
                <a:solidFill>
                  <a:schemeClr val="tx1"/>
                </a:solidFill>
                <a:effectLst/>
                <a:latin typeface="+mn-lt"/>
                <a:ea typeface="+mn-ea"/>
                <a:cs typeface="+mn-cs"/>
              </a:rPr>
              <a:t>：透過爬蟲技術從</a:t>
            </a:r>
            <a:r>
              <a:rPr lang="en-US" altLang="zh-TW" sz="1200" b="0" i="0" kern="1200" dirty="0">
                <a:solidFill>
                  <a:schemeClr val="tx1"/>
                </a:solidFill>
                <a:effectLst/>
                <a:latin typeface="+mn-lt"/>
                <a:ea typeface="+mn-ea"/>
                <a:cs typeface="+mn-cs"/>
              </a:rPr>
              <a:t>9</a:t>
            </a:r>
            <a:r>
              <a:rPr lang="zh-TW" altLang="en-US" sz="1200" b="0" i="0" kern="1200" dirty="0">
                <a:solidFill>
                  <a:schemeClr val="tx1"/>
                </a:solidFill>
                <a:effectLst/>
                <a:latin typeface="+mn-lt"/>
                <a:ea typeface="+mn-ea"/>
                <a:cs typeface="+mn-cs"/>
              </a:rPr>
              <a:t>個網站蒐集超過</a:t>
            </a:r>
            <a:r>
              <a:rPr lang="en-US" altLang="zh-TW" sz="1200" b="0" i="0" kern="1200" dirty="0">
                <a:solidFill>
                  <a:schemeClr val="tx1"/>
                </a:solidFill>
                <a:effectLst/>
                <a:latin typeface="+mn-lt"/>
                <a:ea typeface="+mn-ea"/>
                <a:cs typeface="+mn-cs"/>
              </a:rPr>
              <a:t>50</a:t>
            </a:r>
            <a:r>
              <a:rPr lang="zh-TW" altLang="en-US" sz="1200" b="0" i="0" kern="1200" dirty="0">
                <a:solidFill>
                  <a:schemeClr val="tx1"/>
                </a:solidFill>
                <a:effectLst/>
                <a:latin typeface="+mn-lt"/>
                <a:ea typeface="+mn-ea"/>
                <a:cs typeface="+mn-cs"/>
              </a:rPr>
              <a:t>萬筆資料。</a:t>
            </a:r>
          </a:p>
          <a:p>
            <a:r>
              <a:rPr lang="zh-TW" altLang="en-US" sz="1200" b="1" i="0" kern="1200" dirty="0">
                <a:solidFill>
                  <a:schemeClr val="tx1"/>
                </a:solidFill>
                <a:effectLst/>
                <a:latin typeface="+mn-lt"/>
                <a:ea typeface="+mn-ea"/>
                <a:cs typeface="+mn-cs"/>
              </a:rPr>
              <a:t>資料清整</a:t>
            </a:r>
            <a:r>
              <a:rPr lang="zh-TW" altLang="en-US" sz="1200" b="0" i="0" kern="1200" dirty="0">
                <a:solidFill>
                  <a:schemeClr val="tx1"/>
                </a:solidFill>
                <a:effectLst/>
                <a:latin typeface="+mn-lt"/>
                <a:ea typeface="+mn-ea"/>
                <a:cs typeface="+mn-cs"/>
              </a:rPr>
              <a:t>：篩選關鍵資訊，排除不相關或錯誤的數據。</a:t>
            </a:r>
          </a:p>
          <a:p>
            <a:r>
              <a:rPr lang="zh-TW" altLang="en-US" sz="1200" b="1" i="0" kern="1200" dirty="0">
                <a:solidFill>
                  <a:schemeClr val="tx1"/>
                </a:solidFill>
                <a:effectLst/>
                <a:latin typeface="+mn-lt"/>
                <a:ea typeface="+mn-ea"/>
                <a:cs typeface="+mn-cs"/>
              </a:rPr>
              <a:t>資料分析</a:t>
            </a:r>
            <a:r>
              <a:rPr lang="zh-TW" altLang="en-US" sz="1200" b="0" i="0" kern="1200" dirty="0">
                <a:solidFill>
                  <a:schemeClr val="tx1"/>
                </a:solidFill>
                <a:effectLst/>
                <a:latin typeface="+mn-lt"/>
                <a:ea typeface="+mn-ea"/>
                <a:cs typeface="+mn-cs"/>
              </a:rPr>
              <a:t>：找出影響價格的關鍵因素，例如品牌、容量、上市時間等。</a:t>
            </a:r>
          </a:p>
          <a:p>
            <a:r>
              <a:rPr lang="zh-TW" altLang="en-US" sz="1200" b="1" i="0" kern="1200" dirty="0">
                <a:solidFill>
                  <a:schemeClr val="tx1"/>
                </a:solidFill>
                <a:effectLst/>
                <a:latin typeface="+mn-lt"/>
                <a:ea typeface="+mn-ea"/>
                <a:cs typeface="+mn-cs"/>
              </a:rPr>
              <a:t>模型建置</a:t>
            </a:r>
            <a:r>
              <a:rPr lang="zh-TW" altLang="en-US" sz="1200" b="0" i="0" kern="1200" dirty="0">
                <a:solidFill>
                  <a:schemeClr val="tx1"/>
                </a:solidFill>
                <a:effectLst/>
                <a:latin typeface="+mn-lt"/>
                <a:ea typeface="+mn-ea"/>
                <a:cs typeface="+mn-cs"/>
              </a:rPr>
              <a:t>：使用多種機器學習方法，建立價格預測模型。</a:t>
            </a:r>
          </a:p>
          <a:p>
            <a:r>
              <a:rPr lang="zh-TW" altLang="en-US" sz="1200" b="1" i="0" kern="1200" dirty="0">
                <a:solidFill>
                  <a:schemeClr val="tx1"/>
                </a:solidFill>
                <a:effectLst/>
                <a:latin typeface="+mn-lt"/>
                <a:ea typeface="+mn-ea"/>
                <a:cs typeface="+mn-cs"/>
              </a:rPr>
              <a:t>結果應用</a:t>
            </a:r>
            <a:r>
              <a:rPr lang="zh-TW" altLang="en-US" sz="1200" b="0" i="0" kern="1200" dirty="0">
                <a:solidFill>
                  <a:schemeClr val="tx1"/>
                </a:solidFill>
                <a:effectLst/>
                <a:latin typeface="+mn-lt"/>
                <a:ea typeface="+mn-ea"/>
                <a:cs typeface="+mn-cs"/>
              </a:rPr>
              <a:t>：透過分析結果，協助消費者和市場參與者做出更好的決策。</a:t>
            </a:r>
          </a:p>
          <a:p>
            <a:endParaRPr lang="zh-TW" altLang="en-US" dirty="0"/>
          </a:p>
        </p:txBody>
      </p:sp>
      <p:sp>
        <p:nvSpPr>
          <p:cNvPr id="4" name="頁尾版面配置區 3"/>
          <p:cNvSpPr>
            <a:spLocks noGrp="1"/>
          </p:cNvSpPr>
          <p:nvPr>
            <p:ph type="ftr" sz="quarter" idx="4"/>
          </p:nvPr>
        </p:nvSpPr>
        <p:spPr/>
        <p:txBody>
          <a:bodyPr/>
          <a:lstStyle/>
          <a:p>
            <a:endParaRPr lang="cs-CZ"/>
          </a:p>
        </p:txBody>
      </p:sp>
      <p:sp>
        <p:nvSpPr>
          <p:cNvPr id="5" name="投影片編號版面配置區 4"/>
          <p:cNvSpPr>
            <a:spLocks noGrp="1"/>
          </p:cNvSpPr>
          <p:nvPr>
            <p:ph type="sldNum" sz="quarter" idx="5"/>
          </p:nvPr>
        </p:nvSpPr>
        <p:spPr/>
        <p:txBody>
          <a:bodyPr/>
          <a:lstStyle/>
          <a:p>
            <a:fld id="{871B2431-D351-4C6E-A3CF-9DFAC0E3E050}" type="slidenum">
              <a:rPr lang="cs-CZ" smtClean="0"/>
              <a:t>2</a:t>
            </a:fld>
            <a:endParaRPr lang="cs-CZ"/>
          </a:p>
        </p:txBody>
      </p:sp>
    </p:spTree>
    <p:extLst>
      <p:ext uri="{BB962C8B-B14F-4D97-AF65-F5344CB8AC3E}">
        <p14:creationId xmlns:p14="http://schemas.microsoft.com/office/powerpoint/2010/main" val="349937667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大家好，本次分析的目標是探索手機金額與其他變數之間的關係，從而找出影響價格的關鍵因素。我們使用了散佈圖矩陣來檢視多個變數之間的交互關係，並藉此發掘潛在的模式與趨勢。接下來，讓我們一起看看具體的分析結果。」</a:t>
            </a:r>
          </a:p>
          <a:p>
            <a:endParaRPr lang="en-US" dirty="0"/>
          </a:p>
          <a:p>
            <a:r>
              <a:rPr lang="en-US" dirty="0"/>
              <a:t>大家好，本次分析的目的是探索手機金額與多個特徵之間的關係，找出影響價格的主要因素。我們分析的數據包含了容量、電池健康度、保固時長、市場年齡、抓取日建議售價和上市日建議售價這些特徵。為了更好地理解這些特徵之間的交互關係，我們採用了散佈圖矩陣進行可視化，並進一步使用相關性熱圖進行深入分析。</a:t>
            </a:r>
          </a:p>
          <a:p>
            <a:r>
              <a:rPr lang="zh-TW" altLang="en-US" sz="1200" b="0" i="0" kern="1200" dirty="0">
                <a:solidFill>
                  <a:schemeClr val="tx1"/>
                </a:solidFill>
                <a:effectLst/>
                <a:latin typeface="+mn-lt"/>
                <a:ea typeface="+mn-ea"/>
                <a:cs typeface="+mn-cs"/>
              </a:rPr>
              <a:t>首先，特徵工程的目的是透過數據的轉換與衍生，讓模型能更好地捕捉數據的特性。我們進行了以下幾項特徵衍生：</a:t>
            </a:r>
          </a:p>
          <a:p>
            <a:r>
              <a:rPr lang="en-US" altLang="zh-TW" sz="1200" b="1" i="0" kern="1200" dirty="0">
                <a:solidFill>
                  <a:schemeClr val="tx1"/>
                </a:solidFill>
                <a:effectLst/>
                <a:latin typeface="+mn-lt"/>
                <a:ea typeface="+mn-ea"/>
                <a:cs typeface="+mn-cs"/>
              </a:rPr>
              <a:t>log_</a:t>
            </a:r>
            <a:r>
              <a:rPr lang="zh-TW" altLang="en-US" sz="1200" b="1" i="0" kern="1200" dirty="0">
                <a:solidFill>
                  <a:schemeClr val="tx1"/>
                </a:solidFill>
                <a:effectLst/>
                <a:latin typeface="+mn-lt"/>
                <a:ea typeface="+mn-ea"/>
                <a:cs typeface="+mn-cs"/>
              </a:rPr>
              <a:t>金額</a:t>
            </a:r>
            <a:r>
              <a:rPr lang="zh-TW" altLang="en-US" sz="1200" b="0" i="0" kern="1200" dirty="0">
                <a:solidFill>
                  <a:schemeClr val="tx1"/>
                </a:solidFill>
                <a:effectLst/>
                <a:latin typeface="+mn-lt"/>
                <a:ea typeface="+mn-ea"/>
                <a:cs typeface="+mn-cs"/>
              </a:rPr>
              <a:t>：對價格取對數，減少極端值對模型的影響。</a:t>
            </a:r>
          </a:p>
          <a:p>
            <a:r>
              <a:rPr lang="zh-TW" altLang="en-US" sz="1200" b="1" i="0" kern="1200" dirty="0">
                <a:solidFill>
                  <a:schemeClr val="tx1"/>
                </a:solidFill>
                <a:effectLst/>
                <a:latin typeface="+mn-lt"/>
                <a:ea typeface="+mn-ea"/>
                <a:cs typeface="+mn-cs"/>
              </a:rPr>
              <a:t>市場年齡（月）</a:t>
            </a:r>
            <a:r>
              <a:rPr lang="zh-TW" altLang="en-US" sz="1200" b="0" i="0" kern="1200" dirty="0">
                <a:solidFill>
                  <a:schemeClr val="tx1"/>
                </a:solidFill>
                <a:effectLst/>
                <a:latin typeface="+mn-lt"/>
                <a:ea typeface="+mn-ea"/>
                <a:cs typeface="+mn-cs"/>
              </a:rPr>
              <a:t>：計算產品上市後的時間，分析使用時間對價格的影響。 上市日期和販售日期的時間差</a:t>
            </a:r>
          </a:p>
          <a:p>
            <a:r>
              <a:rPr lang="zh-TW" altLang="en-US" sz="1200" b="1" i="0" kern="1200" dirty="0">
                <a:solidFill>
                  <a:schemeClr val="tx1"/>
                </a:solidFill>
                <a:effectLst/>
                <a:latin typeface="+mn-lt"/>
                <a:ea typeface="+mn-ea"/>
                <a:cs typeface="+mn-cs"/>
              </a:rPr>
              <a:t>季節性特徵</a:t>
            </a:r>
            <a:r>
              <a:rPr lang="zh-TW" altLang="en-US" sz="1200" b="0" i="0" kern="1200" dirty="0">
                <a:solidFill>
                  <a:schemeClr val="tx1"/>
                </a:solidFill>
                <a:effectLst/>
                <a:latin typeface="+mn-lt"/>
                <a:ea typeface="+mn-ea"/>
                <a:cs typeface="+mn-cs"/>
              </a:rPr>
              <a:t>：加入季度的資訊，幫助了解季節性對價格的影響。 交易時間的時間換算</a:t>
            </a:r>
          </a:p>
          <a:p>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415900810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大家好，本次分析的目標是探索手機金額與其他變數之間的關係，從而找出影響價格的關鍵因素。我們使用了散佈圖矩陣來檢視多個變數之間的交互關係，並藉此發掘潛在的模式與趨勢。接下來，讓我們一起看看具體的分析結果。」</a:t>
            </a:r>
          </a:p>
          <a:p>
            <a:endParaRPr lang="en-US" dirty="0"/>
          </a:p>
          <a:p>
            <a:r>
              <a:rPr lang="en-US" dirty="0"/>
              <a:t>大家好，本次分析的目的是探索手機金額與多個特徵之間的關係，找出影響價格的主要因素。我們分析的數據包含了容量、電池健康度、保固時長、市場年齡、抓取日建議售價和上市日建議售價這些特徵。為了更好地理解這些特徵之間的交互關係，我們採用了散佈圖矩陣進行可視化，並進一步使用相關性熱圖進行深入分析。</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42606723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大家好，本次分析的目標是探索手機金額與其他變數之間的關係，從而找出影響價格的關鍵因素。我們使用了散佈圖矩陣來檢視多個變數之間的交互關係，並藉此發掘潛在的模式與趨勢。接下來，讓我們一起看看具體的分析結果。」</a:t>
            </a:r>
          </a:p>
          <a:p>
            <a:endParaRPr lang="en-US"/>
          </a:p>
          <a:p>
            <a:r>
              <a:rPr lang="en-US"/>
              <a:t>大家好，本次分析的目的是探索手機金額與多個特徵之間的關係，找出影響價格的主要因素。我們分析的數據包含了容量、電池健康度、保固時長、市場年齡、抓取日建議售價和上市日建議售價這些特徵。為了更好地理解這些特徵之間的交互關係，我們採用了散佈圖矩陣進行可視化，並進一步使用相關性熱圖進行深入分析。</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13764273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「這張相關性熱圖揭示了各變數之間的關係。首先，金額與抓取日建議售價的相關性最高，達到 0.91，這表明建議售價是影響實際售價的主要因素之一。其次，金額與容量的相關性為 0.65，顯示容量越大的手機通常價格越高。此外，金額與保固時長的相關性為 0.23，說明保固期較長的手機價格會略高一些。而容量與電池健康度的相關性僅為 0.17，顯示這兩者之間的關係較弱。最後，上市日建議售價與抓取日建議售價的相關性高達 0.97，表明建議售價在上市後的變動幅度有限。」</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257525187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綜合分析結果，我們可以得出以下關鍵洞察：建議售價和容量是影響手機金額的主要因素；此外，手機的市場年齡與金額呈負相關，說明上市時間越久，價格越容易下降。基於這些洞察，我們建議在定價策略上，應根據容量和建議售價進行動態調整。同時，針對上市時間較長的手機，可推出促銷活動以吸引消費者。為了更直觀地展示這些洞察，我們可以使用一張手機價格隨市場年齡變化的趨勢圖，或容量與價格的散點圖，來強調這些影響因素。」</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149172605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「從全新與二手商品的比例來看，全新商品佔比達到 67%，二手商品則為 33%。這樣的數據不僅反映了市場結構，也為我們帶來了環保與ESG的啟示。首先，二手商品的流通有助於延長產品壽命，減少電子垃圾的產生，這與循環經濟的理念不謀而合。企業若能進一步提升二手商品的市場佔比，將有助於實現ESG目標，尤其是在環境保護方面。</a:t>
            </a:r>
          </a:p>
          <a:p>
            <a:endParaRPr lang="en-US"/>
          </a:p>
          <a:p>
            <a:r>
              <a:rPr lang="en-US"/>
              <a:t>另一方面，全新商品的生產過程可能涉及高碳排放與資源消耗，因此企業應考慮如何在製造過程中實現碳中和，並推出更多環保產品，如使用可回收材料製成的手機。這不僅能滿足消費者對環保的期待，也有助於提升品牌的社會責任形象。」</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228559537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2290763" y="512763"/>
            <a:ext cx="4562475" cy="2566987"/>
          </a:xfrm>
        </p:spPr>
      </p:sp>
      <p:sp>
        <p:nvSpPr>
          <p:cNvPr id="3" name="備忘稿版面配置區 2"/>
          <p:cNvSpPr>
            <a:spLocks noGrp="1"/>
          </p:cNvSpPr>
          <p:nvPr>
            <p:ph type="body" idx="1"/>
          </p:nvPr>
        </p:nvSpPr>
        <p:spPr/>
        <p:txBody>
          <a:bodyPr/>
          <a:lstStyle/>
          <a:p>
            <a:r>
              <a:rPr lang="zh-TW" altLang="en-US" sz="1200" b="0" i="0" kern="1200" dirty="0">
                <a:solidFill>
                  <a:schemeClr val="tx1"/>
                </a:solidFill>
                <a:effectLst/>
                <a:latin typeface="+mn-lt"/>
                <a:ea typeface="+mn-ea"/>
                <a:cs typeface="+mn-cs"/>
              </a:rPr>
              <a:t>最後，我要為大家總結我們的專題成果與未來展望。</a:t>
            </a:r>
            <a:endParaRPr lang="zh-TW" altLang="en-US" dirty="0"/>
          </a:p>
        </p:txBody>
      </p:sp>
      <p:sp>
        <p:nvSpPr>
          <p:cNvPr id="4" name="頁尾版面配置區 3"/>
          <p:cNvSpPr>
            <a:spLocks noGrp="1"/>
          </p:cNvSpPr>
          <p:nvPr>
            <p:ph type="ftr" sz="quarter" idx="4"/>
          </p:nvPr>
        </p:nvSpPr>
        <p:spPr/>
        <p:txBody>
          <a:bodyPr/>
          <a:lstStyle/>
          <a:p>
            <a:endParaRPr lang="cs-CZ"/>
          </a:p>
        </p:txBody>
      </p:sp>
      <p:sp>
        <p:nvSpPr>
          <p:cNvPr id="5" name="投影片編號版面配置區 4"/>
          <p:cNvSpPr>
            <a:spLocks noGrp="1"/>
          </p:cNvSpPr>
          <p:nvPr>
            <p:ph type="sldNum" sz="quarter" idx="5"/>
          </p:nvPr>
        </p:nvSpPr>
        <p:spPr/>
        <p:txBody>
          <a:bodyPr/>
          <a:lstStyle/>
          <a:p>
            <a:fld id="{871B2431-D351-4C6E-A3CF-9DFAC0E3E050}" type="slidenum">
              <a:rPr lang="cs-CZ" smtClean="0"/>
              <a:t>51</a:t>
            </a:fld>
            <a:endParaRPr lang="cs-CZ"/>
          </a:p>
        </p:txBody>
      </p:sp>
    </p:spTree>
    <p:extLst>
      <p:ext uri="{BB962C8B-B14F-4D97-AF65-F5344CB8AC3E}">
        <p14:creationId xmlns:p14="http://schemas.microsoft.com/office/powerpoint/2010/main" val="235123490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2290763" y="512763"/>
            <a:ext cx="4562475" cy="2566987"/>
          </a:xfrm>
        </p:spPr>
      </p:sp>
      <p:sp>
        <p:nvSpPr>
          <p:cNvPr id="3" name="備忘稿版面配置區 2"/>
          <p:cNvSpPr>
            <a:spLocks noGrp="1"/>
          </p:cNvSpPr>
          <p:nvPr>
            <p:ph type="body" idx="1"/>
          </p:nvPr>
        </p:nvSpPr>
        <p:spPr/>
        <p:txBody>
          <a:bodyPr/>
          <a:lstStyle/>
          <a:p>
            <a:r>
              <a:rPr lang="zh-TW" altLang="en-US" sz="1200" b="0" i="0" kern="1200" dirty="0">
                <a:solidFill>
                  <a:schemeClr val="tx1"/>
                </a:solidFill>
                <a:effectLst/>
                <a:latin typeface="+mn-lt"/>
                <a:ea typeface="+mn-ea"/>
                <a:cs typeface="+mn-cs"/>
              </a:rPr>
              <a:t>首先，透過我們的研究，我們發現：</a:t>
            </a:r>
          </a:p>
          <a:p>
            <a:r>
              <a:rPr lang="zh-TW" altLang="en-US" sz="1200" b="1" i="0" kern="1200" dirty="0">
                <a:solidFill>
                  <a:schemeClr val="tx1"/>
                </a:solidFill>
                <a:effectLst/>
                <a:latin typeface="+mn-lt"/>
                <a:ea typeface="+mn-ea"/>
                <a:cs typeface="+mn-cs"/>
              </a:rPr>
              <a:t>重大事件對二手手機價格的影響</a:t>
            </a:r>
            <a:r>
              <a:rPr lang="zh-TW" altLang="en-US" sz="1200" b="0" i="0" kern="1200" dirty="0">
                <a:solidFill>
                  <a:schemeClr val="tx1"/>
                </a:solidFill>
                <a:effectLst/>
                <a:latin typeface="+mn-lt"/>
                <a:ea typeface="+mn-ea"/>
                <a:cs typeface="+mn-cs"/>
              </a:rPr>
              <a:t>：例如新機發布會，會導致前代機型價格大幅下跌。這提醒消費者可以在適當時機購買，獲得更高的性價比。</a:t>
            </a:r>
          </a:p>
          <a:p>
            <a:r>
              <a:rPr lang="zh-TW" altLang="en-US" sz="1200" b="1" i="0" kern="1200" dirty="0">
                <a:solidFill>
                  <a:schemeClr val="tx1"/>
                </a:solidFill>
                <a:effectLst/>
                <a:latin typeface="+mn-lt"/>
                <a:ea typeface="+mn-ea"/>
                <a:cs typeface="+mn-cs"/>
              </a:rPr>
              <a:t>價格預測模型的應用</a:t>
            </a:r>
            <a:r>
              <a:rPr lang="zh-TW" altLang="en-US" sz="1200" b="0" i="0" kern="1200" dirty="0">
                <a:solidFill>
                  <a:schemeClr val="tx1"/>
                </a:solidFill>
                <a:effectLst/>
                <a:latin typeface="+mn-lt"/>
                <a:ea typeface="+mn-ea"/>
                <a:cs typeface="+mn-cs"/>
              </a:rPr>
              <a:t>：我們的模型能夠提供合理的價格參考，幫助消費者做出更明智的購買決策。</a:t>
            </a:r>
          </a:p>
          <a:p>
            <a:r>
              <a:rPr lang="zh-TW" altLang="en-US" sz="1200" b="1" i="0" kern="1200" dirty="0">
                <a:solidFill>
                  <a:schemeClr val="tx1"/>
                </a:solidFill>
                <a:effectLst/>
                <a:latin typeface="+mn-lt"/>
                <a:ea typeface="+mn-ea"/>
                <a:cs typeface="+mn-cs"/>
              </a:rPr>
              <a:t>推動永續經濟（</a:t>
            </a:r>
            <a:r>
              <a:rPr lang="en-US" altLang="zh-TW" sz="1200" b="1" i="0" kern="1200" dirty="0">
                <a:solidFill>
                  <a:schemeClr val="tx1"/>
                </a:solidFill>
                <a:effectLst/>
                <a:latin typeface="+mn-lt"/>
                <a:ea typeface="+mn-ea"/>
                <a:cs typeface="+mn-cs"/>
              </a:rPr>
              <a:t>ESG</a:t>
            </a:r>
            <a:r>
              <a:rPr lang="zh-TW" altLang="en-US" sz="1200" b="1" i="0" kern="1200" dirty="0">
                <a:solidFill>
                  <a:schemeClr val="tx1"/>
                </a:solidFill>
                <a:effectLst/>
                <a:latin typeface="+mn-lt"/>
                <a:ea typeface="+mn-ea"/>
                <a:cs typeface="+mn-cs"/>
              </a:rPr>
              <a:t>）</a:t>
            </a:r>
            <a:r>
              <a:rPr lang="zh-TW" altLang="en-US" sz="1200" b="0" i="0" kern="1200" dirty="0">
                <a:solidFill>
                  <a:schemeClr val="tx1"/>
                </a:solidFill>
                <a:effectLst/>
                <a:latin typeface="+mn-lt"/>
                <a:ea typeface="+mn-ea"/>
                <a:cs typeface="+mn-cs"/>
              </a:rPr>
              <a:t>：數據分析提升了二手市場的透明度，鼓勵消費者選擇更具永續性的消費方式，減少電子垃圾的產生。</a:t>
            </a:r>
          </a:p>
          <a:p>
            <a:endParaRPr lang="zh-TW" altLang="en-US" dirty="0"/>
          </a:p>
        </p:txBody>
      </p:sp>
      <p:sp>
        <p:nvSpPr>
          <p:cNvPr id="4" name="頁尾版面配置區 3"/>
          <p:cNvSpPr>
            <a:spLocks noGrp="1"/>
          </p:cNvSpPr>
          <p:nvPr>
            <p:ph type="ftr" sz="quarter" idx="4"/>
          </p:nvPr>
        </p:nvSpPr>
        <p:spPr/>
        <p:txBody>
          <a:bodyPr/>
          <a:lstStyle/>
          <a:p>
            <a:endParaRPr lang="cs-CZ"/>
          </a:p>
        </p:txBody>
      </p:sp>
      <p:sp>
        <p:nvSpPr>
          <p:cNvPr id="5" name="投影片編號版面配置區 4"/>
          <p:cNvSpPr>
            <a:spLocks noGrp="1"/>
          </p:cNvSpPr>
          <p:nvPr>
            <p:ph type="sldNum" sz="quarter" idx="5"/>
          </p:nvPr>
        </p:nvSpPr>
        <p:spPr/>
        <p:txBody>
          <a:bodyPr/>
          <a:lstStyle/>
          <a:p>
            <a:fld id="{871B2431-D351-4C6E-A3CF-9DFAC0E3E050}" type="slidenum">
              <a:rPr lang="cs-CZ" smtClean="0"/>
              <a:t>52</a:t>
            </a:fld>
            <a:endParaRPr lang="cs-CZ"/>
          </a:p>
        </p:txBody>
      </p:sp>
    </p:spTree>
    <p:extLst>
      <p:ext uri="{BB962C8B-B14F-4D97-AF65-F5344CB8AC3E}">
        <p14:creationId xmlns:p14="http://schemas.microsoft.com/office/powerpoint/2010/main" val="299792979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2290763" y="512763"/>
            <a:ext cx="4562475" cy="2566987"/>
          </a:xfrm>
        </p:spPr>
      </p:sp>
      <p:sp>
        <p:nvSpPr>
          <p:cNvPr id="3" name="備忘稿版面配置區 2"/>
          <p:cNvSpPr>
            <a:spLocks noGrp="1"/>
          </p:cNvSpPr>
          <p:nvPr>
            <p:ph type="body" idx="1"/>
          </p:nvPr>
        </p:nvSpPr>
        <p:spPr/>
        <p:txBody>
          <a:bodyPr/>
          <a:lstStyle/>
          <a:p>
            <a:r>
              <a:rPr lang="zh-TW" altLang="en-US" sz="1200" b="0" i="0" kern="1200" dirty="0">
                <a:solidFill>
                  <a:schemeClr val="tx1"/>
                </a:solidFill>
                <a:effectLst/>
                <a:latin typeface="+mn-lt"/>
                <a:ea typeface="+mn-ea"/>
                <a:cs typeface="+mn-cs"/>
              </a:rPr>
              <a:t>首先，透過我們的研究，我們發現：</a:t>
            </a:r>
          </a:p>
          <a:p>
            <a:r>
              <a:rPr lang="zh-TW" altLang="en-US" sz="1200" b="1" i="0" kern="1200" dirty="0">
                <a:solidFill>
                  <a:schemeClr val="tx1"/>
                </a:solidFill>
                <a:effectLst/>
                <a:latin typeface="+mn-lt"/>
                <a:ea typeface="+mn-ea"/>
                <a:cs typeface="+mn-cs"/>
              </a:rPr>
              <a:t>重大事件對二手手機價格的影響</a:t>
            </a:r>
            <a:r>
              <a:rPr lang="zh-TW" altLang="en-US" sz="1200" b="0" i="0" kern="1200" dirty="0">
                <a:solidFill>
                  <a:schemeClr val="tx1"/>
                </a:solidFill>
                <a:effectLst/>
                <a:latin typeface="+mn-lt"/>
                <a:ea typeface="+mn-ea"/>
                <a:cs typeface="+mn-cs"/>
              </a:rPr>
              <a:t>：例如新機發布會，會導致前代機型價格大幅下跌。這提醒消費者可以在適當時機購買，獲得更高的性價比。</a:t>
            </a:r>
          </a:p>
          <a:p>
            <a:r>
              <a:rPr lang="zh-TW" altLang="en-US" sz="1200" b="1" i="0" kern="1200" dirty="0">
                <a:solidFill>
                  <a:schemeClr val="tx1"/>
                </a:solidFill>
                <a:effectLst/>
                <a:latin typeface="+mn-lt"/>
                <a:ea typeface="+mn-ea"/>
                <a:cs typeface="+mn-cs"/>
              </a:rPr>
              <a:t>價格預測模型的應用</a:t>
            </a:r>
            <a:r>
              <a:rPr lang="zh-TW" altLang="en-US" sz="1200" b="0" i="0" kern="1200" dirty="0">
                <a:solidFill>
                  <a:schemeClr val="tx1"/>
                </a:solidFill>
                <a:effectLst/>
                <a:latin typeface="+mn-lt"/>
                <a:ea typeface="+mn-ea"/>
                <a:cs typeface="+mn-cs"/>
              </a:rPr>
              <a:t>：我們的模型能夠提供合理的價格參考，幫助消費者做出更明智的購買決策。</a:t>
            </a:r>
          </a:p>
          <a:p>
            <a:r>
              <a:rPr lang="zh-TW" altLang="en-US" sz="1200" b="1" i="0" kern="1200" dirty="0">
                <a:solidFill>
                  <a:schemeClr val="tx1"/>
                </a:solidFill>
                <a:effectLst/>
                <a:latin typeface="+mn-lt"/>
                <a:ea typeface="+mn-ea"/>
                <a:cs typeface="+mn-cs"/>
              </a:rPr>
              <a:t>推動永續經濟（</a:t>
            </a:r>
            <a:r>
              <a:rPr lang="en-US" altLang="zh-TW" sz="1200" b="1" i="0" kern="1200" dirty="0">
                <a:solidFill>
                  <a:schemeClr val="tx1"/>
                </a:solidFill>
                <a:effectLst/>
                <a:latin typeface="+mn-lt"/>
                <a:ea typeface="+mn-ea"/>
                <a:cs typeface="+mn-cs"/>
              </a:rPr>
              <a:t>ESG</a:t>
            </a:r>
            <a:r>
              <a:rPr lang="zh-TW" altLang="en-US" sz="1200" b="1" i="0" kern="1200" dirty="0">
                <a:solidFill>
                  <a:schemeClr val="tx1"/>
                </a:solidFill>
                <a:effectLst/>
                <a:latin typeface="+mn-lt"/>
                <a:ea typeface="+mn-ea"/>
                <a:cs typeface="+mn-cs"/>
              </a:rPr>
              <a:t>）</a:t>
            </a:r>
            <a:r>
              <a:rPr lang="zh-TW" altLang="en-US" sz="1200" b="0" i="0" kern="1200" dirty="0">
                <a:solidFill>
                  <a:schemeClr val="tx1"/>
                </a:solidFill>
                <a:effectLst/>
                <a:latin typeface="+mn-lt"/>
                <a:ea typeface="+mn-ea"/>
                <a:cs typeface="+mn-cs"/>
              </a:rPr>
              <a:t>：數據分析提升了二手市場的透明度，鼓勵消費者選擇更具永續性的消費方式，減少電子垃圾的產生。</a:t>
            </a:r>
          </a:p>
          <a:p>
            <a:endParaRPr lang="zh-TW" altLang="en-US" dirty="0"/>
          </a:p>
        </p:txBody>
      </p:sp>
      <p:sp>
        <p:nvSpPr>
          <p:cNvPr id="4" name="頁尾版面配置區 3"/>
          <p:cNvSpPr>
            <a:spLocks noGrp="1"/>
          </p:cNvSpPr>
          <p:nvPr>
            <p:ph type="ftr" sz="quarter" idx="4"/>
          </p:nvPr>
        </p:nvSpPr>
        <p:spPr/>
        <p:txBody>
          <a:bodyPr/>
          <a:lstStyle/>
          <a:p>
            <a:endParaRPr lang="cs-CZ"/>
          </a:p>
        </p:txBody>
      </p:sp>
      <p:sp>
        <p:nvSpPr>
          <p:cNvPr id="5" name="投影片編號版面配置區 4"/>
          <p:cNvSpPr>
            <a:spLocks noGrp="1"/>
          </p:cNvSpPr>
          <p:nvPr>
            <p:ph type="sldNum" sz="quarter" idx="5"/>
          </p:nvPr>
        </p:nvSpPr>
        <p:spPr/>
        <p:txBody>
          <a:bodyPr/>
          <a:lstStyle/>
          <a:p>
            <a:fld id="{871B2431-D351-4C6E-A3CF-9DFAC0E3E050}" type="slidenum">
              <a:rPr lang="cs-CZ" smtClean="0"/>
              <a:t>53</a:t>
            </a:fld>
            <a:endParaRPr lang="cs-CZ"/>
          </a:p>
        </p:txBody>
      </p:sp>
    </p:spTree>
    <p:extLst>
      <p:ext uri="{BB962C8B-B14F-4D97-AF65-F5344CB8AC3E}">
        <p14:creationId xmlns:p14="http://schemas.microsoft.com/office/powerpoint/2010/main" val="32196919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2290763" y="512763"/>
            <a:ext cx="4562475" cy="2566987"/>
          </a:xfrm>
        </p:spPr>
      </p:sp>
      <p:sp>
        <p:nvSpPr>
          <p:cNvPr id="3" name="備忘稿版面配置區 2"/>
          <p:cNvSpPr>
            <a:spLocks noGrp="1"/>
          </p:cNvSpPr>
          <p:nvPr>
            <p:ph type="body" idx="1"/>
          </p:nvPr>
        </p:nvSpPr>
        <p:spPr/>
        <p:txBody>
          <a:bodyPr/>
          <a:lstStyle/>
          <a:p>
            <a:r>
              <a:rPr lang="zh-TW" altLang="en-US" sz="1200" b="0" i="0" kern="1200" dirty="0">
                <a:solidFill>
                  <a:schemeClr val="tx1"/>
                </a:solidFill>
                <a:effectLst/>
                <a:latin typeface="+mn-lt"/>
                <a:ea typeface="+mn-ea"/>
                <a:cs typeface="+mn-cs"/>
              </a:rPr>
              <a:t>未來，我們計劃進一步優化模型，加入更多的數據來源與特徵，例如：</a:t>
            </a:r>
          </a:p>
          <a:p>
            <a:r>
              <a:rPr lang="zh-TW" altLang="en-US" sz="1200" b="0" i="0" kern="1200" dirty="0">
                <a:solidFill>
                  <a:schemeClr val="tx1"/>
                </a:solidFill>
                <a:effectLst/>
                <a:latin typeface="+mn-lt"/>
                <a:ea typeface="+mn-ea"/>
                <a:cs typeface="+mn-cs"/>
              </a:rPr>
              <a:t>利用</a:t>
            </a:r>
            <a:r>
              <a:rPr lang="en-US" altLang="zh-TW" sz="1200" b="0" i="0" kern="1200" dirty="0">
                <a:solidFill>
                  <a:schemeClr val="tx1"/>
                </a:solidFill>
                <a:effectLst/>
                <a:latin typeface="+mn-lt"/>
                <a:ea typeface="+mn-ea"/>
                <a:cs typeface="+mn-cs"/>
              </a:rPr>
              <a:t>NLP</a:t>
            </a:r>
            <a:r>
              <a:rPr lang="zh-TW" altLang="en-US" sz="1200" b="0" i="0" kern="1200" dirty="0">
                <a:solidFill>
                  <a:schemeClr val="tx1"/>
                </a:solidFill>
                <a:effectLst/>
                <a:latin typeface="+mn-lt"/>
                <a:ea typeface="+mn-ea"/>
                <a:cs typeface="+mn-cs"/>
              </a:rPr>
              <a:t>技術分析使用者評論，提取產品特性，如耐用性、相機性能等。</a:t>
            </a:r>
          </a:p>
          <a:p>
            <a:r>
              <a:rPr lang="zh-TW" altLang="en-US" sz="1200" b="0" i="0" kern="1200" dirty="0">
                <a:solidFill>
                  <a:schemeClr val="tx1"/>
                </a:solidFill>
                <a:effectLst/>
                <a:latin typeface="+mn-lt"/>
                <a:ea typeface="+mn-ea"/>
                <a:cs typeface="+mn-cs"/>
              </a:rPr>
              <a:t>探討手機材質的循環利用價值，推動更環保的產品設計。</a:t>
            </a:r>
          </a:p>
          <a:p>
            <a:r>
              <a:rPr lang="zh-TW" altLang="en-US" sz="1200" b="0" i="0" kern="1200">
                <a:solidFill>
                  <a:schemeClr val="tx1"/>
                </a:solidFill>
                <a:effectLst/>
                <a:latin typeface="+mn-lt"/>
                <a:ea typeface="+mn-ea"/>
                <a:cs typeface="+mn-cs"/>
              </a:rPr>
              <a:t>我們相信，透過這些努力，可以讓二手市場更加透明，並促進資源的再利用，實現經濟與環境的雙贏。</a:t>
            </a:r>
          </a:p>
          <a:p>
            <a:endParaRPr lang="zh-TW" altLang="en-US"/>
          </a:p>
        </p:txBody>
      </p:sp>
      <p:sp>
        <p:nvSpPr>
          <p:cNvPr id="4" name="頁尾版面配置區 3"/>
          <p:cNvSpPr>
            <a:spLocks noGrp="1"/>
          </p:cNvSpPr>
          <p:nvPr>
            <p:ph type="ftr" sz="quarter" idx="4"/>
          </p:nvPr>
        </p:nvSpPr>
        <p:spPr/>
        <p:txBody>
          <a:bodyPr/>
          <a:lstStyle/>
          <a:p>
            <a:endParaRPr lang="cs-CZ"/>
          </a:p>
        </p:txBody>
      </p:sp>
      <p:sp>
        <p:nvSpPr>
          <p:cNvPr id="5" name="投影片編號版面配置區 4"/>
          <p:cNvSpPr>
            <a:spLocks noGrp="1"/>
          </p:cNvSpPr>
          <p:nvPr>
            <p:ph type="sldNum" sz="quarter" idx="5"/>
          </p:nvPr>
        </p:nvSpPr>
        <p:spPr/>
        <p:txBody>
          <a:bodyPr/>
          <a:lstStyle/>
          <a:p>
            <a:fld id="{871B2431-D351-4C6E-A3CF-9DFAC0E3E050}" type="slidenum">
              <a:rPr lang="cs-CZ" smtClean="0"/>
              <a:t>54</a:t>
            </a:fld>
            <a:endParaRPr lang="cs-CZ"/>
          </a:p>
        </p:txBody>
      </p:sp>
    </p:spTree>
    <p:extLst>
      <p:ext uri="{BB962C8B-B14F-4D97-AF65-F5344CB8AC3E}">
        <p14:creationId xmlns:p14="http://schemas.microsoft.com/office/powerpoint/2010/main" val="9595415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2290763" y="512763"/>
            <a:ext cx="4562475" cy="2566987"/>
          </a:xfrm>
        </p:spPr>
      </p:sp>
      <p:sp>
        <p:nvSpPr>
          <p:cNvPr id="3" name="備忘稿版面配置區 2"/>
          <p:cNvSpPr>
            <a:spLocks noGrp="1"/>
          </p:cNvSpPr>
          <p:nvPr>
            <p:ph type="body" idx="1"/>
          </p:nvPr>
        </p:nvSpPr>
        <p:spPr/>
        <p:txBody>
          <a:bodyPr/>
          <a:lstStyle/>
          <a:p>
            <a:r>
              <a:rPr lang="zh-TW" altLang="en-US" sz="1200" b="0" i="0" kern="1200" dirty="0">
                <a:solidFill>
                  <a:schemeClr val="tx1"/>
                </a:solidFill>
                <a:effectLst/>
                <a:latin typeface="+mn-lt"/>
                <a:ea typeface="+mn-ea"/>
                <a:cs typeface="+mn-cs"/>
              </a:rPr>
              <a:t>隨著智慧型手機市場的快速發展，手機更新換代的速度越來越快，這也帶來了兩個現象：</a:t>
            </a:r>
          </a:p>
          <a:p>
            <a:r>
              <a:rPr lang="zh-TW" altLang="en-US" sz="1200" b="1" i="0" kern="1200" dirty="0">
                <a:solidFill>
                  <a:schemeClr val="tx1"/>
                </a:solidFill>
                <a:effectLst/>
                <a:latin typeface="+mn-lt"/>
                <a:ea typeface="+mn-ea"/>
                <a:cs typeface="+mn-cs"/>
              </a:rPr>
              <a:t>二手手機市場的規模不斷擴大</a:t>
            </a:r>
            <a:r>
              <a:rPr lang="zh-TW" altLang="en-US" sz="1200" b="0" i="0" kern="1200" dirty="0">
                <a:solidFill>
                  <a:schemeClr val="tx1"/>
                </a:solidFill>
                <a:effectLst/>
                <a:latin typeface="+mn-lt"/>
                <a:ea typeface="+mn-ea"/>
                <a:cs typeface="+mn-cs"/>
              </a:rPr>
              <a:t>：許多消費者會選擇購買二手手機，這使得市場價格波動成為一個重要議題。</a:t>
            </a:r>
          </a:p>
          <a:p>
            <a:r>
              <a:rPr lang="zh-TW" altLang="en-US" sz="1200" b="1" i="0" kern="1200" dirty="0">
                <a:solidFill>
                  <a:schemeClr val="tx1"/>
                </a:solidFill>
                <a:effectLst/>
                <a:latin typeface="+mn-lt"/>
                <a:ea typeface="+mn-ea"/>
                <a:cs typeface="+mn-cs"/>
              </a:rPr>
              <a:t>電子垃圾問題日益嚴重</a:t>
            </a:r>
            <a:r>
              <a:rPr lang="zh-TW" altLang="en-US" sz="1200" b="0" i="0" kern="1200" dirty="0">
                <a:solidFill>
                  <a:schemeClr val="tx1"/>
                </a:solidFill>
                <a:effectLst/>
                <a:latin typeface="+mn-lt"/>
                <a:ea typeface="+mn-ea"/>
                <a:cs typeface="+mn-cs"/>
              </a:rPr>
              <a:t>：根據統計，每年有超過</a:t>
            </a:r>
            <a:r>
              <a:rPr lang="en-US" altLang="zh-TW" sz="1200" b="0" i="0" kern="1200" dirty="0">
                <a:solidFill>
                  <a:schemeClr val="tx1"/>
                </a:solidFill>
                <a:effectLst/>
                <a:latin typeface="+mn-lt"/>
                <a:ea typeface="+mn-ea"/>
                <a:cs typeface="+mn-cs"/>
              </a:rPr>
              <a:t>6000</a:t>
            </a:r>
            <a:r>
              <a:rPr lang="zh-TW" altLang="en-US" sz="1200" b="0" i="0" kern="1200" dirty="0">
                <a:solidFill>
                  <a:schemeClr val="tx1"/>
                </a:solidFill>
                <a:effectLst/>
                <a:latin typeface="+mn-lt"/>
                <a:ea typeface="+mn-ea"/>
                <a:cs typeface="+mn-cs"/>
              </a:rPr>
              <a:t>萬噸的電子垃圾產生，如何延長產品壽命、減少浪費，是我們希望探討的方向。</a:t>
            </a:r>
          </a:p>
          <a:p>
            <a:endParaRPr lang="zh-TW" altLang="en-US" dirty="0"/>
          </a:p>
        </p:txBody>
      </p:sp>
      <p:sp>
        <p:nvSpPr>
          <p:cNvPr id="4" name="頁尾版面配置區 3"/>
          <p:cNvSpPr>
            <a:spLocks noGrp="1"/>
          </p:cNvSpPr>
          <p:nvPr>
            <p:ph type="ftr" sz="quarter" idx="4"/>
          </p:nvPr>
        </p:nvSpPr>
        <p:spPr/>
        <p:txBody>
          <a:bodyPr/>
          <a:lstStyle/>
          <a:p>
            <a:endParaRPr lang="cs-CZ"/>
          </a:p>
        </p:txBody>
      </p:sp>
      <p:sp>
        <p:nvSpPr>
          <p:cNvPr id="5" name="投影片編號版面配置區 4"/>
          <p:cNvSpPr>
            <a:spLocks noGrp="1"/>
          </p:cNvSpPr>
          <p:nvPr>
            <p:ph type="sldNum" sz="quarter" idx="5"/>
          </p:nvPr>
        </p:nvSpPr>
        <p:spPr/>
        <p:txBody>
          <a:bodyPr/>
          <a:lstStyle/>
          <a:p>
            <a:fld id="{871B2431-D351-4C6E-A3CF-9DFAC0E3E050}" type="slidenum">
              <a:rPr lang="cs-CZ" smtClean="0"/>
              <a:t>4</a:t>
            </a:fld>
            <a:endParaRPr lang="cs-CZ"/>
          </a:p>
        </p:txBody>
      </p:sp>
    </p:spTree>
    <p:extLst>
      <p:ext uri="{BB962C8B-B14F-4D97-AF65-F5344CB8AC3E}">
        <p14:creationId xmlns:p14="http://schemas.microsoft.com/office/powerpoint/2010/main" val="17803929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2290763" y="512763"/>
            <a:ext cx="4562475" cy="2566987"/>
          </a:xfrm>
        </p:spPr>
      </p:sp>
      <p:sp>
        <p:nvSpPr>
          <p:cNvPr id="3" name="備忘稿版面配置區 2"/>
          <p:cNvSpPr>
            <a:spLocks noGrp="1"/>
          </p:cNvSpPr>
          <p:nvPr>
            <p:ph type="body" idx="1"/>
          </p:nvPr>
        </p:nvSpPr>
        <p:spPr/>
        <p:txBody>
          <a:bodyPr/>
          <a:lstStyle/>
          <a:p>
            <a:endParaRPr lang="zh-TW" altLang="en-US" dirty="0"/>
          </a:p>
        </p:txBody>
      </p:sp>
      <p:sp>
        <p:nvSpPr>
          <p:cNvPr id="4" name="頁尾版面配置區 3"/>
          <p:cNvSpPr>
            <a:spLocks noGrp="1"/>
          </p:cNvSpPr>
          <p:nvPr>
            <p:ph type="ftr" sz="quarter" idx="4"/>
          </p:nvPr>
        </p:nvSpPr>
        <p:spPr/>
        <p:txBody>
          <a:bodyPr/>
          <a:lstStyle/>
          <a:p>
            <a:endParaRPr lang="cs-CZ"/>
          </a:p>
        </p:txBody>
      </p:sp>
      <p:sp>
        <p:nvSpPr>
          <p:cNvPr id="5" name="投影片編號版面配置區 4"/>
          <p:cNvSpPr>
            <a:spLocks noGrp="1"/>
          </p:cNvSpPr>
          <p:nvPr>
            <p:ph type="sldNum" sz="quarter" idx="5"/>
          </p:nvPr>
        </p:nvSpPr>
        <p:spPr/>
        <p:txBody>
          <a:bodyPr/>
          <a:lstStyle/>
          <a:p>
            <a:fld id="{871B2431-D351-4C6E-A3CF-9DFAC0E3E050}" type="slidenum">
              <a:rPr lang="cs-CZ" smtClean="0"/>
              <a:t>5</a:t>
            </a:fld>
            <a:endParaRPr lang="cs-CZ"/>
          </a:p>
        </p:txBody>
      </p:sp>
    </p:spTree>
    <p:extLst>
      <p:ext uri="{BB962C8B-B14F-4D97-AF65-F5344CB8AC3E}">
        <p14:creationId xmlns:p14="http://schemas.microsoft.com/office/powerpoint/2010/main" val="6520381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2290763" y="512763"/>
            <a:ext cx="4562475" cy="2566987"/>
          </a:xfrm>
        </p:spPr>
      </p:sp>
      <p:sp>
        <p:nvSpPr>
          <p:cNvPr id="3" name="備忘稿版面配置區 2"/>
          <p:cNvSpPr>
            <a:spLocks noGrp="1"/>
          </p:cNvSpPr>
          <p:nvPr>
            <p:ph type="body" idx="1"/>
          </p:nvPr>
        </p:nvSpPr>
        <p:spPr/>
        <p:txBody>
          <a:bodyPr/>
          <a:lstStyle/>
          <a:p>
            <a:r>
              <a:rPr lang="zh-TW" altLang="en-US" sz="1200" b="0" i="0" kern="1200" dirty="0">
                <a:solidFill>
                  <a:schemeClr val="tx1"/>
                </a:solidFill>
                <a:effectLst/>
                <a:latin typeface="+mn-lt"/>
                <a:ea typeface="+mn-ea"/>
                <a:cs typeface="+mn-cs"/>
              </a:rPr>
              <a:t>基於這些背景，我們設定了以下專題目標：</a:t>
            </a:r>
          </a:p>
          <a:p>
            <a:r>
              <a:rPr lang="zh-TW" altLang="en-US" sz="1200" b="1" i="0" kern="1200" dirty="0">
                <a:solidFill>
                  <a:schemeClr val="tx1"/>
                </a:solidFill>
                <a:effectLst/>
                <a:latin typeface="+mn-lt"/>
                <a:ea typeface="+mn-ea"/>
                <a:cs typeface="+mn-cs"/>
              </a:rPr>
              <a:t>分析重大事件對二手手機市場價格的影響</a:t>
            </a:r>
            <a:r>
              <a:rPr lang="zh-TW" altLang="en-US" sz="1200" b="0" i="0" kern="1200" dirty="0">
                <a:solidFill>
                  <a:schemeClr val="tx1"/>
                </a:solidFill>
                <a:effectLst/>
                <a:latin typeface="+mn-lt"/>
                <a:ea typeface="+mn-ea"/>
                <a:cs typeface="+mn-cs"/>
              </a:rPr>
              <a:t>：例如新機發布會或季節性促銷，這些事件如何影響價格波動？</a:t>
            </a:r>
          </a:p>
          <a:p>
            <a:r>
              <a:rPr lang="zh-TW" altLang="en-US" sz="1200" b="1" i="0" kern="1200" dirty="0">
                <a:solidFill>
                  <a:schemeClr val="tx1"/>
                </a:solidFill>
                <a:effectLst/>
                <a:latin typeface="+mn-lt"/>
                <a:ea typeface="+mn-ea"/>
                <a:cs typeface="+mn-cs"/>
              </a:rPr>
              <a:t>協助消費者判斷二手手機價格的合理性</a:t>
            </a:r>
            <a:r>
              <a:rPr lang="zh-TW" altLang="en-US" sz="1200" b="0" i="0" kern="1200" dirty="0">
                <a:solidFill>
                  <a:schemeClr val="tx1"/>
                </a:solidFill>
                <a:effectLst/>
                <a:latin typeface="+mn-lt"/>
                <a:ea typeface="+mn-ea"/>
                <a:cs typeface="+mn-cs"/>
              </a:rPr>
              <a:t>：提供價格參考，幫助消費者做出更聰明的購買決策。</a:t>
            </a:r>
          </a:p>
          <a:p>
            <a:r>
              <a:rPr lang="zh-TW" altLang="en-US" sz="1200" b="1" i="0" kern="1200" dirty="0">
                <a:solidFill>
                  <a:schemeClr val="tx1"/>
                </a:solidFill>
                <a:effectLst/>
                <a:latin typeface="+mn-lt"/>
                <a:ea typeface="+mn-ea"/>
                <a:cs typeface="+mn-cs"/>
              </a:rPr>
              <a:t>預測未來二手手機價格趨勢</a:t>
            </a:r>
            <a:r>
              <a:rPr lang="zh-TW" altLang="en-US" sz="1200" b="0" i="0" kern="1200" dirty="0">
                <a:solidFill>
                  <a:schemeClr val="tx1"/>
                </a:solidFill>
                <a:effectLst/>
                <a:latin typeface="+mn-lt"/>
                <a:ea typeface="+mn-ea"/>
                <a:cs typeface="+mn-cs"/>
              </a:rPr>
              <a:t>：利用機器學習模型，協助市場參與者掌握未來走向。</a:t>
            </a:r>
          </a:p>
          <a:p>
            <a:r>
              <a:rPr lang="zh-TW" altLang="en-US" sz="1200" b="1" i="0" kern="1200" dirty="0">
                <a:solidFill>
                  <a:schemeClr val="tx1"/>
                </a:solidFill>
                <a:effectLst/>
                <a:latin typeface="+mn-lt"/>
                <a:ea typeface="+mn-ea"/>
                <a:cs typeface="+mn-cs"/>
              </a:rPr>
              <a:t>促進永續經濟與循環經濟（</a:t>
            </a:r>
            <a:r>
              <a:rPr lang="en-US" altLang="zh-TW" sz="1200" b="1" i="0" kern="1200" dirty="0">
                <a:solidFill>
                  <a:schemeClr val="tx1"/>
                </a:solidFill>
                <a:effectLst/>
                <a:latin typeface="+mn-lt"/>
                <a:ea typeface="+mn-ea"/>
                <a:cs typeface="+mn-cs"/>
              </a:rPr>
              <a:t>ESG</a:t>
            </a:r>
            <a:r>
              <a:rPr lang="zh-TW" altLang="en-US" sz="1200" b="1" i="0" kern="1200" dirty="0">
                <a:solidFill>
                  <a:schemeClr val="tx1"/>
                </a:solidFill>
                <a:effectLst/>
                <a:latin typeface="+mn-lt"/>
                <a:ea typeface="+mn-ea"/>
                <a:cs typeface="+mn-cs"/>
              </a:rPr>
              <a:t>）</a:t>
            </a:r>
            <a:r>
              <a:rPr lang="zh-TW" altLang="en-US" sz="1200" b="0" i="0" kern="1200" dirty="0">
                <a:solidFill>
                  <a:schemeClr val="tx1"/>
                </a:solidFill>
                <a:effectLst/>
                <a:latin typeface="+mn-lt"/>
                <a:ea typeface="+mn-ea"/>
                <a:cs typeface="+mn-cs"/>
              </a:rPr>
              <a:t>：透過數據分析，提升資源再利用的價值，減少電子垃圾的產生。</a:t>
            </a:r>
          </a:p>
          <a:p>
            <a:endParaRPr lang="zh-TW" altLang="en-US" dirty="0"/>
          </a:p>
        </p:txBody>
      </p:sp>
      <p:sp>
        <p:nvSpPr>
          <p:cNvPr id="4" name="頁尾版面配置區 3"/>
          <p:cNvSpPr>
            <a:spLocks noGrp="1"/>
          </p:cNvSpPr>
          <p:nvPr>
            <p:ph type="ftr" sz="quarter" idx="4"/>
          </p:nvPr>
        </p:nvSpPr>
        <p:spPr/>
        <p:txBody>
          <a:bodyPr/>
          <a:lstStyle/>
          <a:p>
            <a:endParaRPr lang="cs-CZ"/>
          </a:p>
        </p:txBody>
      </p:sp>
      <p:sp>
        <p:nvSpPr>
          <p:cNvPr id="5" name="投影片編號版面配置區 4"/>
          <p:cNvSpPr>
            <a:spLocks noGrp="1"/>
          </p:cNvSpPr>
          <p:nvPr>
            <p:ph type="sldNum" sz="quarter" idx="5"/>
          </p:nvPr>
        </p:nvSpPr>
        <p:spPr/>
        <p:txBody>
          <a:bodyPr/>
          <a:lstStyle/>
          <a:p>
            <a:fld id="{871B2431-D351-4C6E-A3CF-9DFAC0E3E050}" type="slidenum">
              <a:rPr lang="cs-CZ" smtClean="0"/>
              <a:t>6</a:t>
            </a:fld>
            <a:endParaRPr lang="cs-CZ"/>
          </a:p>
        </p:txBody>
      </p:sp>
    </p:spTree>
    <p:extLst>
      <p:ext uri="{BB962C8B-B14F-4D97-AF65-F5344CB8AC3E}">
        <p14:creationId xmlns:p14="http://schemas.microsoft.com/office/powerpoint/2010/main" val="6343055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2290763" y="512763"/>
            <a:ext cx="4562475" cy="2566987"/>
          </a:xfrm>
        </p:spPr>
      </p:sp>
      <p:sp>
        <p:nvSpPr>
          <p:cNvPr id="3" name="備忘稿版面配置區 2"/>
          <p:cNvSpPr>
            <a:spLocks noGrp="1"/>
          </p:cNvSpPr>
          <p:nvPr>
            <p:ph type="body" idx="1"/>
          </p:nvPr>
        </p:nvSpPr>
        <p:spPr/>
        <p:txBody>
          <a:bodyPr/>
          <a:lstStyle/>
          <a:p>
            <a:r>
              <a:rPr lang="zh-TW" altLang="en-US" sz="1200" b="0" i="0" kern="1200" dirty="0">
                <a:solidFill>
                  <a:schemeClr val="tx1"/>
                </a:solidFill>
                <a:effectLst/>
                <a:latin typeface="+mn-lt"/>
                <a:ea typeface="+mn-ea"/>
                <a:cs typeface="+mn-cs"/>
              </a:rPr>
              <a:t>接下來介紹我們的</a:t>
            </a:r>
            <a:r>
              <a:rPr lang="zh-TW" altLang="en-US" sz="1200" b="1" i="0" kern="1200" dirty="0">
                <a:solidFill>
                  <a:schemeClr val="tx1"/>
                </a:solidFill>
                <a:effectLst/>
                <a:latin typeface="+mn-lt"/>
                <a:ea typeface="+mn-ea"/>
                <a:cs typeface="+mn-cs"/>
              </a:rPr>
              <a:t>團隊成員</a:t>
            </a:r>
            <a:r>
              <a:rPr lang="zh-TW" altLang="en-US" sz="1200" b="0" i="0" kern="1200" dirty="0">
                <a:solidFill>
                  <a:schemeClr val="tx1"/>
                </a:solidFill>
                <a:effectLst/>
                <a:latin typeface="+mn-lt"/>
                <a:ea typeface="+mn-ea"/>
                <a:cs typeface="+mn-cs"/>
              </a:rPr>
              <a:t>：</a:t>
            </a:r>
          </a:p>
          <a:p>
            <a:r>
              <a:rPr lang="zh-TW" altLang="en-US" sz="1200" b="0" i="0" kern="1200" dirty="0">
                <a:solidFill>
                  <a:schemeClr val="tx1"/>
                </a:solidFill>
                <a:effectLst/>
                <a:latin typeface="+mn-lt"/>
                <a:ea typeface="+mn-ea"/>
                <a:cs typeface="+mn-cs"/>
              </a:rPr>
              <a:t>我，陸捷，負責專題管理、資料分析與特徵工程。</a:t>
            </a:r>
          </a:p>
          <a:p>
            <a:r>
              <a:rPr lang="zh-TW" altLang="en-US" sz="1200" b="1" i="0" kern="1200" dirty="0">
                <a:solidFill>
                  <a:schemeClr val="tx1"/>
                </a:solidFill>
                <a:effectLst/>
                <a:latin typeface="+mn-lt"/>
                <a:ea typeface="+mn-ea"/>
                <a:cs typeface="+mn-cs"/>
              </a:rPr>
              <a:t>李柏毅</a:t>
            </a:r>
            <a:r>
              <a:rPr lang="zh-TW" altLang="en-US" sz="1200" b="0" i="0" kern="1200" dirty="0">
                <a:solidFill>
                  <a:schemeClr val="tx1"/>
                </a:solidFill>
                <a:effectLst/>
                <a:latin typeface="+mn-lt"/>
                <a:ea typeface="+mn-ea"/>
                <a:cs typeface="+mn-cs"/>
              </a:rPr>
              <a:t>，負責資料爬取與硬體建置。</a:t>
            </a:r>
          </a:p>
          <a:p>
            <a:r>
              <a:rPr lang="zh-TW" altLang="en-US" sz="1200" b="1" i="0" kern="1200" dirty="0">
                <a:solidFill>
                  <a:schemeClr val="tx1"/>
                </a:solidFill>
                <a:effectLst/>
                <a:latin typeface="+mn-lt"/>
                <a:ea typeface="+mn-ea"/>
                <a:cs typeface="+mn-cs"/>
              </a:rPr>
              <a:t>林欣潔</a:t>
            </a:r>
            <a:r>
              <a:rPr lang="zh-TW" altLang="en-US" sz="1200" b="0" i="0" kern="1200" dirty="0">
                <a:solidFill>
                  <a:schemeClr val="tx1"/>
                </a:solidFill>
                <a:effectLst/>
                <a:latin typeface="+mn-lt"/>
                <a:ea typeface="+mn-ea"/>
                <a:cs typeface="+mn-cs"/>
              </a:rPr>
              <a:t>，負責爬蟲技術與資料清整。</a:t>
            </a:r>
          </a:p>
          <a:p>
            <a:r>
              <a:rPr lang="zh-TW" altLang="en-US" sz="1200" b="1" i="0" kern="1200" dirty="0">
                <a:solidFill>
                  <a:schemeClr val="tx1"/>
                </a:solidFill>
                <a:effectLst/>
                <a:latin typeface="+mn-lt"/>
                <a:ea typeface="+mn-ea"/>
                <a:cs typeface="+mn-cs"/>
              </a:rPr>
              <a:t>黃智遠</a:t>
            </a:r>
            <a:r>
              <a:rPr lang="zh-TW" altLang="en-US" sz="1200" b="0" i="0" kern="1200" dirty="0">
                <a:solidFill>
                  <a:schemeClr val="tx1"/>
                </a:solidFill>
                <a:effectLst/>
                <a:latin typeface="+mn-lt"/>
                <a:ea typeface="+mn-ea"/>
                <a:cs typeface="+mn-cs"/>
              </a:rPr>
              <a:t>，負責資料清整與分析。</a:t>
            </a:r>
          </a:p>
          <a:p>
            <a:r>
              <a:rPr lang="zh-TW" altLang="en-US" sz="1200" b="1" i="0" kern="1200" dirty="0">
                <a:solidFill>
                  <a:schemeClr val="tx1"/>
                </a:solidFill>
                <a:effectLst/>
                <a:latin typeface="+mn-lt"/>
                <a:ea typeface="+mn-ea"/>
                <a:cs typeface="+mn-cs"/>
              </a:rPr>
              <a:t>廖國志</a:t>
            </a:r>
            <a:r>
              <a:rPr lang="zh-TW" altLang="en-US" sz="1200" b="0" i="0" kern="1200" dirty="0">
                <a:solidFill>
                  <a:schemeClr val="tx1"/>
                </a:solidFill>
                <a:effectLst/>
                <a:latin typeface="+mn-lt"/>
                <a:ea typeface="+mn-ea"/>
                <a:cs typeface="+mn-cs"/>
              </a:rPr>
              <a:t>，負責資料分析與模型設計。</a:t>
            </a:r>
          </a:p>
          <a:p>
            <a:r>
              <a:rPr lang="zh-TW" altLang="en-US" sz="1200" b="1" i="0" kern="1200" dirty="0">
                <a:solidFill>
                  <a:schemeClr val="tx1"/>
                </a:solidFill>
                <a:effectLst/>
                <a:latin typeface="+mn-lt"/>
                <a:ea typeface="+mn-ea"/>
                <a:cs typeface="+mn-cs"/>
              </a:rPr>
              <a:t>謝旻臻</a:t>
            </a:r>
            <a:r>
              <a:rPr lang="zh-TW" altLang="en-US" sz="1200" b="0" i="0" kern="1200" dirty="0">
                <a:solidFill>
                  <a:schemeClr val="tx1"/>
                </a:solidFill>
                <a:effectLst/>
                <a:latin typeface="+mn-lt"/>
                <a:ea typeface="+mn-ea"/>
                <a:cs typeface="+mn-cs"/>
              </a:rPr>
              <a:t>，負責機器學習模型與預測分析。</a:t>
            </a:r>
          </a:p>
          <a:p>
            <a:endParaRPr lang="zh-TW" altLang="en-US" dirty="0"/>
          </a:p>
        </p:txBody>
      </p:sp>
      <p:sp>
        <p:nvSpPr>
          <p:cNvPr id="4" name="頁尾版面配置區 3"/>
          <p:cNvSpPr>
            <a:spLocks noGrp="1"/>
          </p:cNvSpPr>
          <p:nvPr>
            <p:ph type="ftr" sz="quarter" idx="4"/>
          </p:nvPr>
        </p:nvSpPr>
        <p:spPr/>
        <p:txBody>
          <a:bodyPr/>
          <a:lstStyle/>
          <a:p>
            <a:endParaRPr lang="cs-CZ"/>
          </a:p>
        </p:txBody>
      </p:sp>
      <p:sp>
        <p:nvSpPr>
          <p:cNvPr id="5" name="投影片編號版面配置區 4"/>
          <p:cNvSpPr>
            <a:spLocks noGrp="1"/>
          </p:cNvSpPr>
          <p:nvPr>
            <p:ph type="sldNum" sz="quarter" idx="5"/>
          </p:nvPr>
        </p:nvSpPr>
        <p:spPr/>
        <p:txBody>
          <a:bodyPr/>
          <a:lstStyle/>
          <a:p>
            <a:fld id="{871B2431-D351-4C6E-A3CF-9DFAC0E3E050}" type="slidenum">
              <a:rPr lang="cs-CZ" smtClean="0"/>
              <a:t>8</a:t>
            </a:fld>
            <a:endParaRPr lang="cs-CZ"/>
          </a:p>
        </p:txBody>
      </p:sp>
    </p:spTree>
    <p:extLst>
      <p:ext uri="{BB962C8B-B14F-4D97-AF65-F5344CB8AC3E}">
        <p14:creationId xmlns:p14="http://schemas.microsoft.com/office/powerpoint/2010/main" val="21967979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2290763" y="512763"/>
            <a:ext cx="4562475" cy="2566987"/>
          </a:xfrm>
        </p:spPr>
      </p:sp>
      <p:sp>
        <p:nvSpPr>
          <p:cNvPr id="3" name="備忘稿版面配置區 2"/>
          <p:cNvSpPr>
            <a:spLocks noGrp="1"/>
          </p:cNvSpPr>
          <p:nvPr>
            <p:ph type="body" idx="1"/>
          </p:nvPr>
        </p:nvSpPr>
        <p:spPr/>
        <p:txBody>
          <a:bodyPr/>
          <a:lstStyle/>
          <a:p>
            <a:r>
              <a:rPr lang="zh-TW" altLang="en-US" sz="1600" dirty="0">
                <a:effectLst/>
              </a:rPr>
              <a:t>各位嘉賓大家好，我是負責建置系統的李柏毅</a:t>
            </a:r>
            <a:r>
              <a:rPr lang="zh-TW" altLang="en-US" sz="1600" dirty="0"/>
              <a:t>，今天要向各位介紹我們專案的系統架構，以及我們為何選擇這些技術來建構我們的系統。</a:t>
            </a:r>
          </a:p>
        </p:txBody>
      </p:sp>
      <p:sp>
        <p:nvSpPr>
          <p:cNvPr id="4" name="頁尾版面配置區 3"/>
          <p:cNvSpPr>
            <a:spLocks noGrp="1"/>
          </p:cNvSpPr>
          <p:nvPr>
            <p:ph type="ftr" sz="quarter" idx="4"/>
          </p:nvPr>
        </p:nvSpPr>
        <p:spPr/>
        <p:txBody>
          <a:bodyPr/>
          <a:lstStyle/>
          <a:p>
            <a:endParaRPr lang="cs-CZ"/>
          </a:p>
        </p:txBody>
      </p:sp>
      <p:sp>
        <p:nvSpPr>
          <p:cNvPr id="5" name="投影片編號版面配置區 4"/>
          <p:cNvSpPr>
            <a:spLocks noGrp="1"/>
          </p:cNvSpPr>
          <p:nvPr>
            <p:ph type="sldNum" sz="quarter" idx="5"/>
          </p:nvPr>
        </p:nvSpPr>
        <p:spPr/>
        <p:txBody>
          <a:bodyPr/>
          <a:lstStyle/>
          <a:p>
            <a:fld id="{871B2431-D351-4C6E-A3CF-9DFAC0E3E050}" type="slidenum">
              <a:rPr lang="cs-CZ" smtClean="0"/>
              <a:t>10</a:t>
            </a:fld>
            <a:endParaRPr lang="cs-CZ"/>
          </a:p>
        </p:txBody>
      </p:sp>
    </p:spTree>
    <p:extLst>
      <p:ext uri="{BB962C8B-B14F-4D97-AF65-F5344CB8AC3E}">
        <p14:creationId xmlns:p14="http://schemas.microsoft.com/office/powerpoint/2010/main" val="18152000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2290763" y="512763"/>
            <a:ext cx="4562475" cy="2566987"/>
          </a:xfrm>
        </p:spPr>
      </p:sp>
      <p:sp>
        <p:nvSpPr>
          <p:cNvPr id="3" name="備忘稿版面配置區 2"/>
          <p:cNvSpPr>
            <a:spLocks noGrp="1"/>
          </p:cNvSpPr>
          <p:nvPr>
            <p:ph type="body" idx="1"/>
          </p:nvPr>
        </p:nvSpPr>
        <p:spPr/>
        <p:txBody>
          <a:bodyPr/>
          <a:lstStyle/>
          <a:p>
            <a:r>
              <a:rPr lang="zh-TW" altLang="en-US" dirty="0">
                <a:effectLst/>
              </a:rPr>
              <a:t>首先，這是我們專案當前使用的整體系統架構圖</a:t>
            </a:r>
            <a:r>
              <a:rPr lang="zh-TW" altLang="en-US" dirty="0"/>
              <a:t>，這套系統的建置都圍繞著一個核心理念：</a:t>
            </a:r>
            <a:r>
              <a:rPr lang="zh-TW" altLang="en-US" b="1" dirty="0">
                <a:effectLst/>
              </a:rPr>
              <a:t>將</a:t>
            </a:r>
            <a:r>
              <a:rPr lang="en-US" altLang="zh-TW" b="1" dirty="0">
                <a:effectLst/>
              </a:rPr>
              <a:t>Linux</a:t>
            </a:r>
            <a:r>
              <a:rPr lang="zh-TW" altLang="en-US" b="1" dirty="0">
                <a:effectLst/>
              </a:rPr>
              <a:t>與實際開發的環境作區隔，且盡可能選擇有提供</a:t>
            </a:r>
            <a:r>
              <a:rPr lang="en-US" altLang="zh-TW" b="1" dirty="0">
                <a:effectLst/>
              </a:rPr>
              <a:t>Web UI</a:t>
            </a:r>
            <a:r>
              <a:rPr lang="zh-TW" altLang="en-US" b="1" dirty="0">
                <a:effectLst/>
              </a:rPr>
              <a:t>的套件，方便組員直觀操作，避免因對</a:t>
            </a:r>
            <a:r>
              <a:rPr lang="en-US" altLang="zh-TW" b="1" dirty="0">
                <a:effectLst/>
              </a:rPr>
              <a:t>Linux</a:t>
            </a:r>
            <a:r>
              <a:rPr lang="zh-TW" altLang="en-US" b="1" dirty="0">
                <a:effectLst/>
              </a:rPr>
              <a:t>環境不熟悉而產生的潛在問題</a:t>
            </a:r>
            <a:r>
              <a:rPr lang="zh-TW" altLang="en-US" dirty="0"/>
              <a:t>。</a:t>
            </a:r>
          </a:p>
        </p:txBody>
      </p:sp>
      <p:sp>
        <p:nvSpPr>
          <p:cNvPr id="4" name="頁尾版面配置區 3"/>
          <p:cNvSpPr>
            <a:spLocks noGrp="1"/>
          </p:cNvSpPr>
          <p:nvPr>
            <p:ph type="ftr" sz="quarter" idx="4"/>
          </p:nvPr>
        </p:nvSpPr>
        <p:spPr/>
        <p:txBody>
          <a:bodyPr/>
          <a:lstStyle/>
          <a:p>
            <a:endParaRPr lang="cs-CZ"/>
          </a:p>
        </p:txBody>
      </p:sp>
      <p:sp>
        <p:nvSpPr>
          <p:cNvPr id="5" name="投影片編號版面配置區 4"/>
          <p:cNvSpPr>
            <a:spLocks noGrp="1"/>
          </p:cNvSpPr>
          <p:nvPr>
            <p:ph type="sldNum" sz="quarter" idx="5"/>
          </p:nvPr>
        </p:nvSpPr>
        <p:spPr/>
        <p:txBody>
          <a:bodyPr/>
          <a:lstStyle/>
          <a:p>
            <a:fld id="{871B2431-D351-4C6E-A3CF-9DFAC0E3E050}" type="slidenum">
              <a:rPr lang="cs-CZ" smtClean="0"/>
              <a:t>11</a:t>
            </a:fld>
            <a:endParaRPr lang="cs-CZ"/>
          </a:p>
        </p:txBody>
      </p:sp>
    </p:spTree>
    <p:extLst>
      <p:ext uri="{BB962C8B-B14F-4D97-AF65-F5344CB8AC3E}">
        <p14:creationId xmlns:p14="http://schemas.microsoft.com/office/powerpoint/2010/main" val="35815066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2290763" y="512763"/>
            <a:ext cx="4562475" cy="2566987"/>
          </a:xfrm>
        </p:spPr>
      </p:sp>
      <p:sp>
        <p:nvSpPr>
          <p:cNvPr id="3" name="備忘稿版面配置區 2"/>
          <p:cNvSpPr>
            <a:spLocks noGrp="1"/>
          </p:cNvSpPr>
          <p:nvPr>
            <p:ph type="body" idx="1"/>
          </p:nvPr>
        </p:nvSpPr>
        <p:spPr/>
        <p:txBody>
          <a:bodyPr/>
          <a:lstStyle/>
          <a:p>
            <a:r>
              <a:rPr lang="zh-TW" altLang="en-US" b="1" dirty="0"/>
              <a:t>首先是我們的作業系統，這邊我們選擇使用 </a:t>
            </a:r>
            <a:r>
              <a:rPr lang="en-US" altLang="zh-TW" b="1" dirty="0"/>
              <a:t>Ubuntu Server 24.04 </a:t>
            </a:r>
            <a:r>
              <a:rPr lang="zh-TW" altLang="en-US" b="1" dirty="0"/>
              <a:t>作為底層作業系統，主要考量到我們專案中需要使用 </a:t>
            </a:r>
            <a:r>
              <a:rPr lang="en-US" altLang="zh-TW" b="1" dirty="0"/>
              <a:t>GPU </a:t>
            </a:r>
            <a:r>
              <a:rPr lang="zh-TW" altLang="en-US" b="1" dirty="0"/>
              <a:t>來進行機器學習及深度學習相關的運算，因此我們選擇了在硬體相容性上更具優勢的 </a:t>
            </a:r>
            <a:r>
              <a:rPr lang="en-US" altLang="zh-TW" b="1" dirty="0"/>
              <a:t>Ubuntu</a:t>
            </a:r>
            <a:r>
              <a:rPr lang="zh-TW" altLang="en-US" b="1" dirty="0"/>
              <a:t>。</a:t>
            </a:r>
          </a:p>
          <a:p>
            <a:endParaRPr lang="zh-TW" altLang="en-US" dirty="0"/>
          </a:p>
        </p:txBody>
      </p:sp>
      <p:sp>
        <p:nvSpPr>
          <p:cNvPr id="4" name="頁尾版面配置區 3"/>
          <p:cNvSpPr>
            <a:spLocks noGrp="1"/>
          </p:cNvSpPr>
          <p:nvPr>
            <p:ph type="ftr" sz="quarter" idx="4"/>
          </p:nvPr>
        </p:nvSpPr>
        <p:spPr/>
        <p:txBody>
          <a:bodyPr/>
          <a:lstStyle/>
          <a:p>
            <a:endParaRPr lang="cs-CZ"/>
          </a:p>
        </p:txBody>
      </p:sp>
      <p:sp>
        <p:nvSpPr>
          <p:cNvPr id="5" name="投影片編號版面配置區 4"/>
          <p:cNvSpPr>
            <a:spLocks noGrp="1"/>
          </p:cNvSpPr>
          <p:nvPr>
            <p:ph type="sldNum" sz="quarter" idx="5"/>
          </p:nvPr>
        </p:nvSpPr>
        <p:spPr/>
        <p:txBody>
          <a:bodyPr/>
          <a:lstStyle/>
          <a:p>
            <a:fld id="{871B2431-D351-4C6E-A3CF-9DFAC0E3E050}" type="slidenum">
              <a:rPr lang="cs-CZ" smtClean="0"/>
              <a:t>12</a:t>
            </a:fld>
            <a:endParaRPr lang="cs-CZ"/>
          </a:p>
        </p:txBody>
      </p:sp>
    </p:spTree>
    <p:extLst>
      <p:ext uri="{BB962C8B-B14F-4D97-AF65-F5344CB8AC3E}">
        <p14:creationId xmlns:p14="http://schemas.microsoft.com/office/powerpoint/2010/main" val="13979492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C9FDB2B4-BD17-410A-A621-7583A7D85303}" type="datetime1">
              <a:rPr lang="en-US" altLang="zh-TW" smtClean="0"/>
              <a:t>3/20/2025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2C65094-4ED7-4DA2-B7BD-7FA02FA9F2AA}" type="datetime1">
              <a:rPr lang="en-US" altLang="zh-TW" smtClean="0"/>
              <a:t>3/20/2025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B696C2A-6D55-46B2-8E82-ED413B718A3A}" type="datetime1">
              <a:rPr lang="en-US" altLang="zh-TW" smtClean="0"/>
              <a:t>3/20/2025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8585CE1-BB0C-4985-ACE3-07080654F954}" type="datetime1">
              <a:rPr lang="en-US" altLang="zh-TW" smtClean="0"/>
              <a:t>3/20/2025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A8FA6DC-433E-425E-A5A3-F87D583EC7C5}" type="datetime1">
              <a:rPr lang="en-US" altLang="zh-TW" smtClean="0"/>
              <a:t>3/20/2025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A14DBBC-1508-4BBD-A5F3-B8DCAA74713A}" type="datetime1">
              <a:rPr lang="en-US" altLang="zh-TW" smtClean="0"/>
              <a:t>3/20/2025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FD210F7-984C-469C-9464-ACAC66976AB0}" type="datetime1">
              <a:rPr lang="en-US" altLang="zh-TW" smtClean="0"/>
              <a:t>3/20/2025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E27125D-BFE0-44D8-AA0C-5D0D539763BE}" type="datetime1">
              <a:rPr lang="en-US" altLang="zh-TW" smtClean="0"/>
              <a:t>3/20/2025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5C45D72-175B-4E95-9996-F932DEEF87DD}" type="datetime1">
              <a:rPr lang="en-US" altLang="zh-TW" smtClean="0"/>
              <a:t>3/20/2025</a:t>
            </a:fld>
            <a:endParaRPr lang="en-US"/>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A4594CF-2511-4E47-98EE-1A129DE90EA3}" type="datetime1">
              <a:rPr lang="en-US" altLang="zh-TW" smtClean="0"/>
              <a:t>3/20/2025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3CA01E1-997F-45F5-B18F-4202DDD3EFCA}" type="datetime1">
              <a:rPr lang="en-US" altLang="zh-TW" smtClean="0"/>
              <a:t>3/20/2025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8">
            <a:extLst>
              <a:ext uri="{FF2B5EF4-FFF2-40B4-BE49-F238E27FC236}">
                <a16:creationId xmlns:a16="http://schemas.microsoft.com/office/drawing/2014/main" id="{BBEEE5C7-129C-4F52-B00F-5BB82150FA91}"/>
              </a:ext>
            </a:extLst>
          </p:cNvPr>
          <p:cNvGrpSpPr/>
          <p:nvPr userDrawn="1"/>
        </p:nvGrpSpPr>
        <p:grpSpPr>
          <a:xfrm>
            <a:off x="0" y="9258300"/>
            <a:ext cx="18288000" cy="1028700"/>
            <a:chOff x="0" y="0"/>
            <a:chExt cx="4816593" cy="270933"/>
          </a:xfrm>
        </p:grpSpPr>
        <p:sp>
          <p:nvSpPr>
            <p:cNvPr id="9" name="Freeform 9">
              <a:extLst>
                <a:ext uri="{FF2B5EF4-FFF2-40B4-BE49-F238E27FC236}">
                  <a16:creationId xmlns:a16="http://schemas.microsoft.com/office/drawing/2014/main" id="{72C86BE3-0CF4-496E-8567-31C16FC75134}"/>
                </a:ext>
              </a:extLst>
            </p:cNvPr>
            <p:cNvSpPr/>
            <p:nvPr/>
          </p:nvSpPr>
          <p:spPr>
            <a:xfrm>
              <a:off x="0" y="0"/>
              <a:ext cx="4816592" cy="270933"/>
            </a:xfrm>
            <a:custGeom>
              <a:avLst/>
              <a:gdLst/>
              <a:ahLst/>
              <a:cxnLst/>
              <a:rect l="l" t="t" r="r" b="b"/>
              <a:pathLst>
                <a:path w="4816592" h="270933">
                  <a:moveTo>
                    <a:pt x="0" y="0"/>
                  </a:moveTo>
                  <a:lnTo>
                    <a:pt x="4816592" y="0"/>
                  </a:lnTo>
                  <a:lnTo>
                    <a:pt x="4816592" y="270933"/>
                  </a:lnTo>
                  <a:lnTo>
                    <a:pt x="0" y="270933"/>
                  </a:lnTo>
                  <a:close/>
                </a:path>
              </a:pathLst>
            </a:custGeom>
            <a:solidFill>
              <a:srgbClr val="000000"/>
            </a:solidFill>
          </p:spPr>
        </p:sp>
        <p:sp>
          <p:nvSpPr>
            <p:cNvPr id="10" name="TextBox 10">
              <a:extLst>
                <a:ext uri="{FF2B5EF4-FFF2-40B4-BE49-F238E27FC236}">
                  <a16:creationId xmlns:a16="http://schemas.microsoft.com/office/drawing/2014/main" id="{C15D6A1A-61AC-4E7D-A3AB-45B951D08AE1}"/>
                </a:ext>
              </a:extLst>
            </p:cNvPr>
            <p:cNvSpPr txBox="1"/>
            <p:nvPr/>
          </p:nvSpPr>
          <p:spPr>
            <a:xfrm>
              <a:off x="0" y="-28575"/>
              <a:ext cx="4816593" cy="299508"/>
            </a:xfrm>
            <a:prstGeom prst="rect">
              <a:avLst/>
            </a:prstGeom>
          </p:spPr>
          <p:txBody>
            <a:bodyPr lIns="50800" tIns="50800" rIns="50800" bIns="50800" rtlCol="0" anchor="ctr"/>
            <a:lstStyle/>
            <a:p>
              <a:pPr algn="ctr">
                <a:lnSpc>
                  <a:spcPts val="2100"/>
                </a:lnSpc>
              </a:pPr>
              <a:endParaRPr/>
            </a:p>
          </p:txBody>
        </p:sp>
      </p:grpSp>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495A13-FB93-4BB4-A025-DDE37A085A07}" type="datetime1">
              <a:rPr lang="en-US" altLang="zh-TW" smtClean="0"/>
              <a:t>3/20/2025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
        <p:nvSpPr>
          <p:cNvPr id="7" name="投影片編號版面配置區 17">
            <a:extLst>
              <a:ext uri="{FF2B5EF4-FFF2-40B4-BE49-F238E27FC236}">
                <a16:creationId xmlns:a16="http://schemas.microsoft.com/office/drawing/2014/main" id="{189F872D-F121-4B32-BEE5-762E834D4BB0}"/>
              </a:ext>
            </a:extLst>
          </p:cNvPr>
          <p:cNvSpPr txBox="1">
            <a:spLocks/>
          </p:cNvSpPr>
          <p:nvPr userDrawn="1"/>
        </p:nvSpPr>
        <p:spPr>
          <a:xfrm>
            <a:off x="8153400" y="9590086"/>
            <a:ext cx="10668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F15528-21DE-4FAA-801E-634DDDAF4B2B}" type="slidenum">
              <a:rPr lang="en-US" sz="2200" b="1" smtClean="0">
                <a:solidFill>
                  <a:schemeClr val="bg1"/>
                </a:solidFill>
                <a:latin typeface="微軟正黑體 Light" panose="020B0304030504040204" pitchFamily="34" charset="-120"/>
                <a:ea typeface="微軟正黑體 Light" panose="020B0304030504040204" pitchFamily="34" charset="-120"/>
              </a:rPr>
              <a:pPr/>
              <a:t>‹#›</a:t>
            </a:fld>
            <a:r>
              <a:rPr lang="en-US" altLang="zh-TW" sz="2200" b="1" dirty="0">
                <a:solidFill>
                  <a:schemeClr val="bg1"/>
                </a:solidFill>
                <a:latin typeface="微軟正黑體 Light" panose="020B0304030504040204" pitchFamily="34" charset="-120"/>
                <a:ea typeface="微軟正黑體 Light" panose="020B0304030504040204" pitchFamily="34" charset="-120"/>
              </a:rPr>
              <a:t>/54</a:t>
            </a:r>
            <a:endParaRPr lang="en-US" sz="2200" b="1" dirty="0">
              <a:solidFill>
                <a:schemeClr val="bg1"/>
              </a:solidFill>
              <a:latin typeface="微軟正黑體 Light" panose="020B0304030504040204" pitchFamily="34" charset="-120"/>
              <a:ea typeface="微軟正黑體 Light" panose="020B0304030504040204" pitchFamily="34" charset="-120"/>
            </a:endParaRPr>
          </a:p>
        </p:txBody>
      </p:sp>
      <p:sp>
        <p:nvSpPr>
          <p:cNvPr id="11" name="投影片編號版面配置區 17">
            <a:extLst>
              <a:ext uri="{FF2B5EF4-FFF2-40B4-BE49-F238E27FC236}">
                <a16:creationId xmlns:a16="http://schemas.microsoft.com/office/drawing/2014/main" id="{F74DB453-A58B-40B3-AA64-D12DCB484AF7}"/>
              </a:ext>
            </a:extLst>
          </p:cNvPr>
          <p:cNvSpPr txBox="1">
            <a:spLocks/>
          </p:cNvSpPr>
          <p:nvPr userDrawn="1"/>
        </p:nvSpPr>
        <p:spPr>
          <a:xfrm>
            <a:off x="152400" y="9590087"/>
            <a:ext cx="4114802"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TW" altLang="en-US" sz="2200" b="1" dirty="0">
                <a:solidFill>
                  <a:schemeClr val="bg1"/>
                </a:solidFill>
                <a:latin typeface="微軟正黑體 Light" panose="020B0304030504040204" pitchFamily="34" charset="-120"/>
                <a:ea typeface="微軟正黑體 Light" panose="020B0304030504040204" pitchFamily="34" charset="-120"/>
              </a:rPr>
              <a:t>手機市場價格趨勢洞察與預測</a:t>
            </a:r>
            <a:endParaRPr lang="en-US" sz="2200" b="1" dirty="0">
              <a:solidFill>
                <a:schemeClr val="bg1"/>
              </a:solidFill>
              <a:latin typeface="微軟正黑體 Light" panose="020B0304030504040204" pitchFamily="34" charset="-120"/>
              <a:ea typeface="微軟正黑體 Light" panose="020B0304030504040204" pitchFamily="34" charset="-12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13.jpeg"/><Relationship Id="rId4" Type="http://schemas.openxmlformats.org/officeDocument/2006/relationships/image" Target="../media/image7.svg"/></Relationships>
</file>

<file path=ppt/slides/_rels/slide11.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6.png"/><Relationship Id="rId7" Type="http://schemas.openxmlformats.org/officeDocument/2006/relationships/image" Target="../media/image19.png"/><Relationship Id="rId12"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18.png"/><Relationship Id="rId11" Type="http://schemas.openxmlformats.org/officeDocument/2006/relationships/image" Target="../media/image23.png"/><Relationship Id="rId5" Type="http://schemas.openxmlformats.org/officeDocument/2006/relationships/image" Target="../media/image13.jpeg"/><Relationship Id="rId10" Type="http://schemas.openxmlformats.org/officeDocument/2006/relationships/image" Target="../media/image22.png"/><Relationship Id="rId4" Type="http://schemas.openxmlformats.org/officeDocument/2006/relationships/image" Target="../media/image7.svg"/><Relationship Id="rId9" Type="http://schemas.openxmlformats.org/officeDocument/2006/relationships/image" Target="../media/image21.png"/></Relationships>
</file>

<file path=ppt/slides/_rels/slide12.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6.png"/><Relationship Id="rId7" Type="http://schemas.openxmlformats.org/officeDocument/2006/relationships/image" Target="../media/image20.png"/><Relationship Id="rId12" Type="http://schemas.openxmlformats.org/officeDocument/2006/relationships/image" Target="../media/image13.jpe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18.png"/><Relationship Id="rId10" Type="http://schemas.openxmlformats.org/officeDocument/2006/relationships/image" Target="../media/image23.png"/><Relationship Id="rId4" Type="http://schemas.openxmlformats.org/officeDocument/2006/relationships/image" Target="../media/image7.svg"/><Relationship Id="rId9" Type="http://schemas.openxmlformats.org/officeDocument/2006/relationships/image" Target="../media/image22.png"/></Relationships>
</file>

<file path=ppt/slides/_rels/slide13.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6.png"/><Relationship Id="rId7" Type="http://schemas.openxmlformats.org/officeDocument/2006/relationships/image" Target="../media/image20.png"/><Relationship Id="rId12"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19.png"/><Relationship Id="rId11" Type="http://schemas.openxmlformats.org/officeDocument/2006/relationships/image" Target="../media/image13.jpeg"/><Relationship Id="rId5" Type="http://schemas.openxmlformats.org/officeDocument/2006/relationships/image" Target="../media/image18.png"/><Relationship Id="rId10" Type="http://schemas.openxmlformats.org/officeDocument/2006/relationships/image" Target="../media/image23.png"/><Relationship Id="rId4" Type="http://schemas.openxmlformats.org/officeDocument/2006/relationships/image" Target="../media/image7.svg"/><Relationship Id="rId9" Type="http://schemas.openxmlformats.org/officeDocument/2006/relationships/image" Target="../media/image22.png"/></Relationships>
</file>

<file path=ppt/slides/_rels/slide14.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6.png"/><Relationship Id="rId7" Type="http://schemas.openxmlformats.org/officeDocument/2006/relationships/image" Target="../media/image20.png"/><Relationship Id="rId12"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19.png"/><Relationship Id="rId11" Type="http://schemas.openxmlformats.org/officeDocument/2006/relationships/image" Target="../media/image13.jpeg"/><Relationship Id="rId5" Type="http://schemas.openxmlformats.org/officeDocument/2006/relationships/image" Target="../media/image18.png"/><Relationship Id="rId10" Type="http://schemas.openxmlformats.org/officeDocument/2006/relationships/image" Target="../media/image23.png"/><Relationship Id="rId4" Type="http://schemas.openxmlformats.org/officeDocument/2006/relationships/image" Target="../media/image7.svg"/><Relationship Id="rId9"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13.jpeg"/><Relationship Id="rId5" Type="http://schemas.openxmlformats.org/officeDocument/2006/relationships/image" Target="../media/image18.png"/><Relationship Id="rId4" Type="http://schemas.openxmlformats.org/officeDocument/2006/relationships/image" Target="../media/image7.svg"/></Relationships>
</file>

<file path=ppt/slides/_rels/slide16.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6.png"/><Relationship Id="rId7" Type="http://schemas.openxmlformats.org/officeDocument/2006/relationships/image" Target="../media/image20.png"/><Relationship Id="rId12"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19.png"/><Relationship Id="rId11" Type="http://schemas.openxmlformats.org/officeDocument/2006/relationships/image" Target="../media/image13.jpeg"/><Relationship Id="rId5" Type="http://schemas.openxmlformats.org/officeDocument/2006/relationships/image" Target="../media/image18.png"/><Relationship Id="rId10" Type="http://schemas.openxmlformats.org/officeDocument/2006/relationships/image" Target="../media/image23.png"/><Relationship Id="rId4" Type="http://schemas.openxmlformats.org/officeDocument/2006/relationships/image" Target="../media/image7.svg"/><Relationship Id="rId9" Type="http://schemas.openxmlformats.org/officeDocument/2006/relationships/image" Target="../media/image22.png"/></Relationships>
</file>

<file path=ppt/slides/_rels/slide17.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6.png"/><Relationship Id="rId7" Type="http://schemas.openxmlformats.org/officeDocument/2006/relationships/image" Target="../media/image20.png"/><Relationship Id="rId12"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19.png"/><Relationship Id="rId11" Type="http://schemas.openxmlformats.org/officeDocument/2006/relationships/image" Target="../media/image13.jpeg"/><Relationship Id="rId5" Type="http://schemas.openxmlformats.org/officeDocument/2006/relationships/image" Target="../media/image18.png"/><Relationship Id="rId10" Type="http://schemas.openxmlformats.org/officeDocument/2006/relationships/image" Target="../media/image23.png"/><Relationship Id="rId4" Type="http://schemas.openxmlformats.org/officeDocument/2006/relationships/image" Target="../media/image7.svg"/><Relationship Id="rId9" Type="http://schemas.openxmlformats.org/officeDocument/2006/relationships/image" Target="../media/image22.png"/></Relationships>
</file>

<file path=ppt/slides/_rels/slide18.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13.jpeg"/><Relationship Id="rId3" Type="http://schemas.openxmlformats.org/officeDocument/2006/relationships/image" Target="../media/image6.png"/><Relationship Id="rId7" Type="http://schemas.openxmlformats.org/officeDocument/2006/relationships/image" Target="../media/image21.png"/><Relationship Id="rId12"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20.png"/><Relationship Id="rId11" Type="http://schemas.openxmlformats.org/officeDocument/2006/relationships/image" Target="../media/image26.png"/><Relationship Id="rId5" Type="http://schemas.openxmlformats.org/officeDocument/2006/relationships/image" Target="../media/image18.png"/><Relationship Id="rId10" Type="http://schemas.openxmlformats.org/officeDocument/2006/relationships/image" Target="../media/image25.png"/><Relationship Id="rId4" Type="http://schemas.openxmlformats.org/officeDocument/2006/relationships/image" Target="../media/image7.svg"/><Relationship Id="rId9" Type="http://schemas.openxmlformats.org/officeDocument/2006/relationships/image" Target="../media/image22.png"/><Relationship Id="rId14"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28.jpeg"/></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37.png"/><Relationship Id="rId3" Type="http://schemas.openxmlformats.org/officeDocument/2006/relationships/image" Target="../media/image6.png"/><Relationship Id="rId7" Type="http://schemas.openxmlformats.org/officeDocument/2006/relationships/image" Target="../media/image31.png"/><Relationship Id="rId12" Type="http://schemas.openxmlformats.org/officeDocument/2006/relationships/image" Target="../media/image36.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30.png"/><Relationship Id="rId11" Type="http://schemas.openxmlformats.org/officeDocument/2006/relationships/image" Target="../media/image35.png"/><Relationship Id="rId5" Type="http://schemas.openxmlformats.org/officeDocument/2006/relationships/image" Target="../media/image29.png"/><Relationship Id="rId10" Type="http://schemas.openxmlformats.org/officeDocument/2006/relationships/image" Target="../media/image34.png"/><Relationship Id="rId4" Type="http://schemas.openxmlformats.org/officeDocument/2006/relationships/image" Target="../media/image7.svg"/><Relationship Id="rId9" Type="http://schemas.openxmlformats.org/officeDocument/2006/relationships/image" Target="../media/image33.png"/><Relationship Id="rId14" Type="http://schemas.openxmlformats.org/officeDocument/2006/relationships/image" Target="../media/image28.jpeg"/></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28.jpeg"/><Relationship Id="rId5" Type="http://schemas.openxmlformats.org/officeDocument/2006/relationships/image" Target="../media/image38.png"/><Relationship Id="rId4" Type="http://schemas.openxmlformats.org/officeDocument/2006/relationships/image" Target="../media/image7.svg"/></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28.jpeg"/><Relationship Id="rId5" Type="http://schemas.openxmlformats.org/officeDocument/2006/relationships/image" Target="../media/image39.png"/><Relationship Id="rId4" Type="http://schemas.openxmlformats.org/officeDocument/2006/relationships/image" Target="../media/image7.svg"/></Relationships>
</file>

<file path=ppt/slides/_rels/slide23.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17.jpeg"/></Relationships>
</file>

<file path=ppt/slides/_rels/slide24.xml.rels><?xml version="1.0" encoding="UTF-8" standalone="yes"?>
<Relationships xmlns="http://schemas.openxmlformats.org/package/2006/relationships"><Relationship Id="rId3" Type="http://schemas.openxmlformats.org/officeDocument/2006/relationships/image" Target="../media/image7.svg"/><Relationship Id="rId7" Type="http://schemas.openxmlformats.org/officeDocument/2006/relationships/image" Target="../media/image17.jpe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25.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7.jpeg"/><Relationship Id="rId5" Type="http://schemas.openxmlformats.org/officeDocument/2006/relationships/image" Target="../media/image44.png"/><Relationship Id="rId4" Type="http://schemas.openxmlformats.org/officeDocument/2006/relationships/image" Target="../media/image43.png"/></Relationships>
</file>

<file path=ppt/slides/_rels/slide26.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7.jpeg"/><Relationship Id="rId5" Type="http://schemas.openxmlformats.org/officeDocument/2006/relationships/image" Target="../media/image46.png"/><Relationship Id="rId4" Type="http://schemas.openxmlformats.org/officeDocument/2006/relationships/image" Target="../media/image45.png"/></Relationships>
</file>

<file path=ppt/slides/_rels/slide27.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28.xml.rels><?xml version="1.0" encoding="UTF-8" standalone="yes"?>
<Relationships xmlns="http://schemas.openxmlformats.org/package/2006/relationships"><Relationship Id="rId8" Type="http://schemas.openxmlformats.org/officeDocument/2006/relationships/image" Target="../media/image51.svg"/><Relationship Id="rId3" Type="http://schemas.openxmlformats.org/officeDocument/2006/relationships/image" Target="../media/image7.svg"/><Relationship Id="rId7" Type="http://schemas.openxmlformats.org/officeDocument/2006/relationships/image" Target="../media/image50.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49.svg"/><Relationship Id="rId5" Type="http://schemas.openxmlformats.org/officeDocument/2006/relationships/image" Target="../media/image48.png"/><Relationship Id="rId10" Type="http://schemas.openxmlformats.org/officeDocument/2006/relationships/image" Target="../media/image52.png"/><Relationship Id="rId4" Type="http://schemas.openxmlformats.org/officeDocument/2006/relationships/image" Target="../media/image47.png"/><Relationship Id="rId9" Type="http://schemas.openxmlformats.org/officeDocument/2006/relationships/image" Target="../media/image15.jpeg"/></Relationships>
</file>

<file path=ppt/slides/_rels/slide29.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53.png"/><Relationship Id="rId4" Type="http://schemas.openxmlformats.org/officeDocument/2006/relationships/image" Target="../media/image15.jpeg"/></Relationships>
</file>

<file path=ppt/slides/_rels/slide3.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8.jpeg"/></Relationships>
</file>

<file path=ppt/slides/_rels/slide30.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53.png"/><Relationship Id="rId4" Type="http://schemas.openxmlformats.org/officeDocument/2006/relationships/image" Target="../media/image15.jpeg"/></Relationships>
</file>

<file path=ppt/slides/_rels/slide31.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15.jpeg"/></Relationships>
</file>

<file path=ppt/slides/_rels/slide32.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7.svg"/><Relationship Id="rId7" Type="http://schemas.openxmlformats.org/officeDocument/2006/relationships/image" Target="../media/image54.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57.svg"/><Relationship Id="rId5" Type="http://schemas.openxmlformats.org/officeDocument/2006/relationships/image" Target="../media/image56.png"/><Relationship Id="rId4" Type="http://schemas.openxmlformats.org/officeDocument/2006/relationships/image" Target="../media/image15.jpeg"/></Relationships>
</file>

<file path=ppt/slides/_rels/slide33.xml.rels><?xml version="1.0" encoding="UTF-8" standalone="yes"?>
<Relationships xmlns="http://schemas.openxmlformats.org/package/2006/relationships"><Relationship Id="rId8" Type="http://schemas.openxmlformats.org/officeDocument/2006/relationships/image" Target="../media/image62.svg"/><Relationship Id="rId3" Type="http://schemas.openxmlformats.org/officeDocument/2006/relationships/image" Target="../media/image7.svg"/><Relationship Id="rId7" Type="http://schemas.openxmlformats.org/officeDocument/2006/relationships/image" Target="../media/image61.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5.jpeg"/><Relationship Id="rId5" Type="http://schemas.openxmlformats.org/officeDocument/2006/relationships/image" Target="../media/image60.png"/><Relationship Id="rId4" Type="http://schemas.openxmlformats.org/officeDocument/2006/relationships/image" Target="../media/image59.png"/></Relationships>
</file>

<file path=ppt/slides/_rels/slide3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image" Target="../media/image8.jpeg"/><Relationship Id="rId4" Type="http://schemas.openxmlformats.org/officeDocument/2006/relationships/image" Target="../media/image7.svg"/></Relationships>
</file>

<file path=ppt/slides/_rels/slide3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0.xml"/><Relationship Id="rId1" Type="http://schemas.openxmlformats.org/officeDocument/2006/relationships/slideLayout" Target="../slideLayouts/slideLayout7.xml"/><Relationship Id="rId5" Type="http://schemas.openxmlformats.org/officeDocument/2006/relationships/image" Target="../media/image8.jpeg"/><Relationship Id="rId4" Type="http://schemas.openxmlformats.org/officeDocument/2006/relationships/image" Target="../media/image7.svg"/></Relationships>
</file>

<file path=ppt/slides/_rels/slide36.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6.png"/><Relationship Id="rId7" Type="http://schemas.openxmlformats.org/officeDocument/2006/relationships/image" Target="../media/image64.pn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63.png"/><Relationship Id="rId5" Type="http://schemas.openxmlformats.org/officeDocument/2006/relationships/image" Target="../media/image8.jpeg"/><Relationship Id="rId4" Type="http://schemas.openxmlformats.org/officeDocument/2006/relationships/image" Target="../media/image7.svg"/><Relationship Id="rId9" Type="http://schemas.openxmlformats.org/officeDocument/2006/relationships/image" Target="../media/image66.svg"/></Relationships>
</file>

<file path=ppt/slides/_rels/slide3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67.png"/><Relationship Id="rId5" Type="http://schemas.openxmlformats.org/officeDocument/2006/relationships/image" Target="../media/image8.jpeg"/><Relationship Id="rId4" Type="http://schemas.openxmlformats.org/officeDocument/2006/relationships/image" Target="../media/image7.svg"/></Relationships>
</file>

<file path=ppt/slides/_rels/slide3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image" Target="../media/image68.png"/><Relationship Id="rId5" Type="http://schemas.openxmlformats.org/officeDocument/2006/relationships/image" Target="../media/image8.jpeg"/><Relationship Id="rId4" Type="http://schemas.openxmlformats.org/officeDocument/2006/relationships/image" Target="../media/image7.svg"/></Relationships>
</file>

<file path=ppt/slides/_rels/slide3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image" Target="../media/image69.png"/><Relationship Id="rId5" Type="http://schemas.openxmlformats.org/officeDocument/2006/relationships/image" Target="../media/image8.jpeg"/><Relationship Id="rId4" Type="http://schemas.openxmlformats.org/officeDocument/2006/relationships/image" Target="../media/image7.svg"/></Relationships>
</file>

<file path=ppt/slides/_rels/slide4.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image" Target="../media/image9.png"/><Relationship Id="rId7"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7.svg"/><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image" Target="../media/image70.png"/><Relationship Id="rId5" Type="http://schemas.openxmlformats.org/officeDocument/2006/relationships/image" Target="../media/image8.jpeg"/><Relationship Id="rId4" Type="http://schemas.openxmlformats.org/officeDocument/2006/relationships/image" Target="../media/image7.svg"/></Relationships>
</file>

<file path=ppt/slides/_rels/slide41.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16.jpeg"/></Relationships>
</file>

<file path=ppt/slides/_rels/slide4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1.png"/><Relationship Id="rId1" Type="http://schemas.openxmlformats.org/officeDocument/2006/relationships/slideLayout" Target="../slideLayouts/slideLayout7.xml"/><Relationship Id="rId6" Type="http://schemas.openxmlformats.org/officeDocument/2006/relationships/image" Target="../media/image72.png"/><Relationship Id="rId5" Type="http://schemas.openxmlformats.org/officeDocument/2006/relationships/image" Target="../media/image16.jpeg"/><Relationship Id="rId4" Type="http://schemas.openxmlformats.org/officeDocument/2006/relationships/image" Target="../media/image7.svg"/></Relationships>
</file>

<file path=ppt/slides/_rels/slide43.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6.jpeg"/><Relationship Id="rId5" Type="http://schemas.openxmlformats.org/officeDocument/2006/relationships/image" Target="../media/image49.svg"/><Relationship Id="rId4" Type="http://schemas.openxmlformats.org/officeDocument/2006/relationships/image" Target="../media/image48.png"/></Relationships>
</file>

<file path=ppt/slides/_rels/slide44.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16.jpeg"/><Relationship Id="rId4" Type="http://schemas.openxmlformats.org/officeDocument/2006/relationships/image" Target="../media/image73.png"/></Relationships>
</file>

<file path=ppt/slides/_rels/slide45.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74.png"/><Relationship Id="rId4" Type="http://schemas.openxmlformats.org/officeDocument/2006/relationships/image" Target="../media/image16.jpeg"/></Relationships>
</file>

<file path=ppt/slides/_rels/slide46.xml.rels><?xml version="1.0" encoding="UTF-8" standalone="yes"?>
<Relationships xmlns="http://schemas.openxmlformats.org/package/2006/relationships"><Relationship Id="rId3" Type="http://schemas.openxmlformats.org/officeDocument/2006/relationships/image" Target="../media/image7.svg"/><Relationship Id="rId7"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16.jpeg"/></Relationships>
</file>

<file path=ppt/slides/_rels/slide47.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17.jpeg"/></Relationships>
</file>

<file path=ppt/slides/_rels/slide48.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17.jpeg"/><Relationship Id="rId4" Type="http://schemas.openxmlformats.org/officeDocument/2006/relationships/image" Target="../media/image77.png"/></Relationships>
</file>

<file path=ppt/slides/_rels/slide49.xml.rels><?xml version="1.0" encoding="UTF-8" standalone="yes"?>
<Relationships xmlns="http://schemas.openxmlformats.org/package/2006/relationships"><Relationship Id="rId3" Type="http://schemas.openxmlformats.org/officeDocument/2006/relationships/image" Target="../media/image7.svg"/><Relationship Id="rId7" Type="http://schemas.openxmlformats.org/officeDocument/2006/relationships/image" Target="../media/image17.jpe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8.jpeg"/><Relationship Id="rId4" Type="http://schemas.openxmlformats.org/officeDocument/2006/relationships/image" Target="../media/image7.svg"/></Relationships>
</file>

<file path=ppt/slides/_rels/slide50.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17.jpeg"/><Relationship Id="rId4" Type="http://schemas.openxmlformats.org/officeDocument/2006/relationships/image" Target="../media/image81.png"/></Relationships>
</file>

<file path=ppt/slides/_rels/slide5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6.xml"/><Relationship Id="rId1" Type="http://schemas.openxmlformats.org/officeDocument/2006/relationships/slideLayout" Target="../slideLayouts/slideLayout7.xml"/><Relationship Id="rId5" Type="http://schemas.openxmlformats.org/officeDocument/2006/relationships/image" Target="../media/image8.jpeg"/><Relationship Id="rId4" Type="http://schemas.openxmlformats.org/officeDocument/2006/relationships/image" Target="../media/image7.svg"/></Relationships>
</file>

<file path=ppt/slides/_rels/slide5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7.xml"/><Relationship Id="rId1" Type="http://schemas.openxmlformats.org/officeDocument/2006/relationships/slideLayout" Target="../slideLayouts/slideLayout7.xml"/><Relationship Id="rId6" Type="http://schemas.openxmlformats.org/officeDocument/2006/relationships/image" Target="../media/image82.png"/><Relationship Id="rId5" Type="http://schemas.openxmlformats.org/officeDocument/2006/relationships/image" Target="../media/image8.jpeg"/><Relationship Id="rId4" Type="http://schemas.openxmlformats.org/officeDocument/2006/relationships/image" Target="../media/image7.svg"/></Relationships>
</file>

<file path=ppt/slides/_rels/slide5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8.xml"/><Relationship Id="rId1" Type="http://schemas.openxmlformats.org/officeDocument/2006/relationships/slideLayout" Target="../slideLayouts/slideLayout7.xml"/><Relationship Id="rId6" Type="http://schemas.openxmlformats.org/officeDocument/2006/relationships/image" Target="../media/image82.png"/><Relationship Id="rId5" Type="http://schemas.openxmlformats.org/officeDocument/2006/relationships/image" Target="../media/image8.jpeg"/><Relationship Id="rId4" Type="http://schemas.openxmlformats.org/officeDocument/2006/relationships/image" Target="../media/image7.svg"/></Relationships>
</file>

<file path=ppt/slides/_rels/slide5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9.xml"/><Relationship Id="rId1" Type="http://schemas.openxmlformats.org/officeDocument/2006/relationships/slideLayout" Target="../slideLayouts/slideLayout7.xml"/><Relationship Id="rId6" Type="http://schemas.openxmlformats.org/officeDocument/2006/relationships/image" Target="../media/image82.png"/><Relationship Id="rId5" Type="http://schemas.openxmlformats.org/officeDocument/2006/relationships/image" Target="../media/image8.jpeg"/><Relationship Id="rId4" Type="http://schemas.openxmlformats.org/officeDocument/2006/relationships/image" Target="../media/image7.sv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8.jpeg"/><Relationship Id="rId5" Type="http://schemas.openxmlformats.org/officeDocument/2006/relationships/image" Target="../media/image7.sv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8.jpe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3.jpeg"/><Relationship Id="rId5" Type="http://schemas.openxmlformats.org/officeDocument/2006/relationships/image" Target="../media/image8.jpeg"/><Relationship Id="rId4" Type="http://schemas.openxmlformats.org/officeDocument/2006/relationships/image" Target="../media/image7.svg"/></Relationships>
</file>

<file path=ppt/slides/_rels/slide9.xml.rels><?xml version="1.0" encoding="UTF-8" standalone="yes"?>
<Relationships xmlns="http://schemas.openxmlformats.org/package/2006/relationships"><Relationship Id="rId3" Type="http://schemas.openxmlformats.org/officeDocument/2006/relationships/image" Target="../media/image7.svg"/><Relationship Id="rId7" Type="http://schemas.openxmlformats.org/officeDocument/2006/relationships/image" Target="../media/image8.jpe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7.jpeg"/><Relationship Id="rId5" Type="http://schemas.openxmlformats.org/officeDocument/2006/relationships/image" Target="../media/image16.jpeg"/><Relationship Id="rId4" Type="http://schemas.openxmlformats.org/officeDocument/2006/relationships/image" Target="../media/image15.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 name="Freeform 3"/>
          <p:cNvSpPr/>
          <p:nvPr/>
        </p:nvSpPr>
        <p:spPr>
          <a:xfrm>
            <a:off x="14131192" y="9014118"/>
            <a:ext cx="223817" cy="223817"/>
          </a:xfrm>
          <a:custGeom>
            <a:avLst/>
            <a:gdLst/>
            <a:ahLst/>
            <a:cxnLst/>
            <a:rect l="l" t="t" r="r" b="b"/>
            <a:pathLst>
              <a:path w="223817" h="223817">
                <a:moveTo>
                  <a:pt x="0" y="0"/>
                </a:moveTo>
                <a:lnTo>
                  <a:pt x="223817" y="0"/>
                </a:lnTo>
                <a:lnTo>
                  <a:pt x="223817" y="223817"/>
                </a:lnTo>
                <a:lnTo>
                  <a:pt x="0" y="22381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zh-TW" altLang="en-US"/>
          </a:p>
        </p:txBody>
      </p:sp>
      <p:sp>
        <p:nvSpPr>
          <p:cNvPr id="4" name="AutoShape 4"/>
          <p:cNvSpPr/>
          <p:nvPr/>
        </p:nvSpPr>
        <p:spPr>
          <a:xfrm>
            <a:off x="1028700" y="8188476"/>
            <a:ext cx="16230600" cy="0"/>
          </a:xfrm>
          <a:prstGeom prst="line">
            <a:avLst/>
          </a:prstGeom>
          <a:ln w="38100" cap="flat">
            <a:solidFill>
              <a:srgbClr val="FFFFFF"/>
            </a:solidFill>
            <a:prstDash val="solid"/>
            <a:headEnd type="none" w="sm" len="sm"/>
            <a:tailEnd type="none" w="sm" len="sm"/>
          </a:ln>
        </p:spPr>
        <p:txBody>
          <a:bodyPr/>
          <a:lstStyle/>
          <a:p>
            <a:endParaRPr lang="zh-TW" altLang="en-US"/>
          </a:p>
        </p:txBody>
      </p:sp>
      <p:sp>
        <p:nvSpPr>
          <p:cNvPr id="5" name="Freeform 5"/>
          <p:cNvSpPr/>
          <p:nvPr/>
        </p:nvSpPr>
        <p:spPr>
          <a:xfrm>
            <a:off x="12023327" y="1067388"/>
            <a:ext cx="5778062" cy="5778062"/>
          </a:xfrm>
          <a:custGeom>
            <a:avLst/>
            <a:gdLst/>
            <a:ahLst/>
            <a:cxnLst/>
            <a:rect l="l" t="t" r="r" b="b"/>
            <a:pathLst>
              <a:path w="5778062" h="5778062">
                <a:moveTo>
                  <a:pt x="0" y="0"/>
                </a:moveTo>
                <a:lnTo>
                  <a:pt x="5778063" y="0"/>
                </a:lnTo>
                <a:lnTo>
                  <a:pt x="5778063" y="5778063"/>
                </a:lnTo>
                <a:lnTo>
                  <a:pt x="0" y="5778063"/>
                </a:lnTo>
                <a:lnTo>
                  <a:pt x="0" y="0"/>
                </a:lnTo>
                <a:close/>
              </a:path>
            </a:pathLst>
          </a:custGeom>
          <a:blipFill>
            <a:blip r:embed="rId5"/>
            <a:stretch>
              <a:fillRect/>
            </a:stretch>
          </a:blipFill>
        </p:spPr>
        <p:txBody>
          <a:bodyPr/>
          <a:lstStyle/>
          <a:p>
            <a:endParaRPr lang="zh-TW" altLang="en-US"/>
          </a:p>
        </p:txBody>
      </p:sp>
      <p:grpSp>
        <p:nvGrpSpPr>
          <p:cNvPr id="6" name="Group 6"/>
          <p:cNvGrpSpPr/>
          <p:nvPr/>
        </p:nvGrpSpPr>
        <p:grpSpPr>
          <a:xfrm>
            <a:off x="1028700" y="3167148"/>
            <a:ext cx="16230600" cy="3384256"/>
            <a:chOff x="0" y="57149"/>
            <a:chExt cx="21640800" cy="4512342"/>
          </a:xfrm>
        </p:grpSpPr>
        <p:sp>
          <p:nvSpPr>
            <p:cNvPr id="7" name="TextBox 7"/>
            <p:cNvSpPr txBox="1"/>
            <p:nvPr/>
          </p:nvSpPr>
          <p:spPr>
            <a:xfrm>
              <a:off x="0" y="57149"/>
              <a:ext cx="21640800" cy="3801618"/>
            </a:xfrm>
            <a:prstGeom prst="rect">
              <a:avLst/>
            </a:prstGeom>
          </p:spPr>
          <p:txBody>
            <a:bodyPr lIns="0" tIns="0" rIns="0" bIns="0" rtlCol="0" anchor="t">
              <a:spAutoFit/>
            </a:bodyPr>
            <a:lstStyle/>
            <a:p>
              <a:pPr marL="0" lvl="0" indent="0" algn="l">
                <a:lnSpc>
                  <a:spcPts val="11171"/>
                </a:lnSpc>
              </a:pPr>
              <a:r>
                <a:rPr lang="en-US" sz="9799" b="1" spc="97" dirty="0" err="1">
                  <a:solidFill>
                    <a:srgbClr val="FFFFFF"/>
                  </a:solidFill>
                  <a:latin typeface="Arial Unicode Bold"/>
                  <a:ea typeface="Arial Unicode Bold"/>
                  <a:cs typeface="Arial Unicode Bold"/>
                  <a:sym typeface="Arial Unicode Bold"/>
                </a:rPr>
                <a:t>手機市場價格趨勢</a:t>
              </a:r>
              <a:endParaRPr lang="en-US" sz="9799" b="1" spc="97" dirty="0">
                <a:solidFill>
                  <a:srgbClr val="FFFFFF"/>
                </a:solidFill>
                <a:latin typeface="Arial Unicode Bold"/>
                <a:ea typeface="Arial Unicode Bold"/>
                <a:cs typeface="Arial Unicode Bold"/>
                <a:sym typeface="Arial Unicode Bold"/>
              </a:endParaRPr>
            </a:p>
            <a:p>
              <a:pPr marL="0" lvl="0" indent="0" algn="l">
                <a:lnSpc>
                  <a:spcPts val="11171"/>
                </a:lnSpc>
              </a:pPr>
              <a:r>
                <a:rPr lang="en-US" sz="9799" b="1" spc="97" dirty="0" err="1">
                  <a:solidFill>
                    <a:srgbClr val="FFFFFF"/>
                  </a:solidFill>
                  <a:latin typeface="Arial Unicode Bold"/>
                  <a:ea typeface="Arial Unicode Bold"/>
                  <a:cs typeface="Arial Unicode Bold"/>
                  <a:sym typeface="Arial Unicode Bold"/>
                </a:rPr>
                <a:t>洞察與預測</a:t>
              </a:r>
              <a:endParaRPr lang="en-US" sz="9799" b="1" spc="97" dirty="0">
                <a:solidFill>
                  <a:srgbClr val="FFFFFF"/>
                </a:solidFill>
                <a:latin typeface="Arial Unicode Bold"/>
                <a:ea typeface="Arial Unicode Bold"/>
                <a:cs typeface="Arial Unicode Bold"/>
                <a:sym typeface="Arial Unicode Bold"/>
              </a:endParaRPr>
            </a:p>
          </p:txBody>
        </p:sp>
        <p:sp>
          <p:nvSpPr>
            <p:cNvPr id="8" name="TextBox 8"/>
            <p:cNvSpPr txBox="1"/>
            <p:nvPr/>
          </p:nvSpPr>
          <p:spPr>
            <a:xfrm>
              <a:off x="0" y="4026693"/>
              <a:ext cx="19539964" cy="542798"/>
            </a:xfrm>
            <a:prstGeom prst="rect">
              <a:avLst/>
            </a:prstGeom>
          </p:spPr>
          <p:txBody>
            <a:bodyPr lIns="0" tIns="0" rIns="0" bIns="0" rtlCol="0" anchor="t">
              <a:spAutoFit/>
            </a:bodyPr>
            <a:lstStyle/>
            <a:p>
              <a:pPr marL="0" lvl="0" indent="0" algn="l">
                <a:lnSpc>
                  <a:spcPts val="3191"/>
                </a:lnSpc>
              </a:pPr>
              <a:endParaRPr/>
            </a:p>
          </p:txBody>
        </p:sp>
      </p:grpSp>
      <p:sp>
        <p:nvSpPr>
          <p:cNvPr id="9" name="TextBox 9"/>
          <p:cNvSpPr txBox="1"/>
          <p:nvPr/>
        </p:nvSpPr>
        <p:spPr>
          <a:xfrm>
            <a:off x="12509403" y="9578077"/>
            <a:ext cx="5100895" cy="429829"/>
          </a:xfrm>
          <a:prstGeom prst="rect">
            <a:avLst/>
          </a:prstGeom>
        </p:spPr>
        <p:txBody>
          <a:bodyPr lIns="0" tIns="0" rIns="0" bIns="0" rtlCol="0" anchor="t">
            <a:spAutoFit/>
          </a:bodyPr>
          <a:lstStyle/>
          <a:p>
            <a:pPr marL="0" lvl="0" indent="0" algn="l">
              <a:lnSpc>
                <a:spcPts val="3328"/>
              </a:lnSpc>
              <a:spcBef>
                <a:spcPct val="0"/>
              </a:spcBef>
            </a:pPr>
            <a:r>
              <a:rPr lang="en-US" sz="2919" spc="29">
                <a:solidFill>
                  <a:srgbClr val="FFFFFF"/>
                </a:solidFill>
                <a:latin typeface="Arial Unicode"/>
                <a:ea typeface="Arial Unicode"/>
                <a:cs typeface="Arial Unicode"/>
                <a:sym typeface="Arial Unicode"/>
              </a:rPr>
              <a:t>BDSE36  第一組</a:t>
            </a:r>
          </a:p>
        </p:txBody>
      </p:sp>
      <p:pic>
        <p:nvPicPr>
          <p:cNvPr id="19" name="圖片 18">
            <a:extLst>
              <a:ext uri="{FF2B5EF4-FFF2-40B4-BE49-F238E27FC236}">
                <a16:creationId xmlns:a16="http://schemas.microsoft.com/office/drawing/2014/main" id="{B720B4C9-3054-4546-BD7B-497218DC772A}"/>
              </a:ext>
            </a:extLst>
          </p:cNvPr>
          <p:cNvPicPr>
            <a:picLocks noChangeAspect="1"/>
          </p:cNvPicPr>
          <p:nvPr/>
        </p:nvPicPr>
        <p:blipFill>
          <a:blip r:embed="rId6"/>
          <a:stretch>
            <a:fillRect/>
          </a:stretch>
        </p:blipFill>
        <p:spPr>
          <a:xfrm>
            <a:off x="7162800" y="8981347"/>
            <a:ext cx="3962400" cy="1000265"/>
          </a:xfrm>
          <a:prstGeom prst="rect">
            <a:avLst/>
          </a:prstGeom>
        </p:spPr>
      </p:pic>
      <p:pic>
        <p:nvPicPr>
          <p:cNvPr id="10" name="圖片 9">
            <a:extLst>
              <a:ext uri="{FF2B5EF4-FFF2-40B4-BE49-F238E27FC236}">
                <a16:creationId xmlns:a16="http://schemas.microsoft.com/office/drawing/2014/main" id="{634DA78D-7734-44C5-BEA8-2F1746F3BC69}"/>
              </a:ext>
            </a:extLst>
          </p:cNvPr>
          <p:cNvPicPr>
            <a:picLocks noChangeAspect="1"/>
          </p:cNvPicPr>
          <p:nvPr/>
        </p:nvPicPr>
        <p:blipFill>
          <a:blip r:embed="rId6"/>
          <a:stretch>
            <a:fillRect/>
          </a:stretch>
        </p:blipFill>
        <p:spPr>
          <a:xfrm>
            <a:off x="194408" y="9126026"/>
            <a:ext cx="3962400" cy="1000265"/>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1"/>
          <p:cNvGrpSpPr/>
          <p:nvPr/>
        </p:nvGrpSpPr>
        <p:grpSpPr>
          <a:xfrm>
            <a:off x="14164837" y="9589260"/>
            <a:ext cx="3094463" cy="366780"/>
            <a:chOff x="0" y="0"/>
            <a:chExt cx="4125951" cy="489041"/>
          </a:xfrm>
        </p:grpSpPr>
        <p:sp>
          <p:nvSpPr>
            <p:cNvPr id="12" name="TextBox 12"/>
            <p:cNvSpPr txBox="1"/>
            <p:nvPr/>
          </p:nvSpPr>
          <p:spPr>
            <a:xfrm>
              <a:off x="562691" y="76117"/>
              <a:ext cx="3563260" cy="376173"/>
            </a:xfrm>
            <a:prstGeom prst="rect">
              <a:avLst/>
            </a:prstGeom>
          </p:spPr>
          <p:txBody>
            <a:bodyPr lIns="0" tIns="0" rIns="0" bIns="0" rtlCol="0" anchor="t">
              <a:spAutoFit/>
            </a:bodyPr>
            <a:lstStyle/>
            <a:p>
              <a:pPr marL="0" lvl="0" indent="0" algn="l">
                <a:lnSpc>
                  <a:spcPts val="2165"/>
                </a:lnSpc>
              </a:pPr>
              <a:r>
                <a:rPr lang="zh-TW" altLang="en-US" sz="2000" b="1" spc="37" dirty="0">
                  <a:solidFill>
                    <a:srgbClr val="FFFFFF"/>
                  </a:solidFill>
                  <a:latin typeface="微軟正黑體 Light" panose="020B0304030504040204" pitchFamily="34" charset="-120"/>
                  <a:ea typeface="微軟正黑體 Light" panose="020B0304030504040204" pitchFamily="34" charset="-120"/>
                  <a:cs typeface="Arial Unicode Bold"/>
                  <a:sym typeface="Arial Unicode"/>
                </a:rPr>
                <a:t>系統建置</a:t>
              </a:r>
              <a:endParaRPr lang="en-US" sz="2000" b="1" spc="37" dirty="0">
                <a:solidFill>
                  <a:srgbClr val="FFFFFF"/>
                </a:solidFill>
                <a:latin typeface="微軟正黑體 Light" panose="020B0304030504040204" pitchFamily="34" charset="-120"/>
                <a:ea typeface="微軟正黑體 Light" panose="020B0304030504040204" pitchFamily="34" charset="-120"/>
                <a:cs typeface="Arial Unicode Bold"/>
                <a:sym typeface="Arial Unicode"/>
              </a:endParaRPr>
            </a:p>
          </p:txBody>
        </p:sp>
        <p:sp>
          <p:nvSpPr>
            <p:cNvPr id="13" name="Freeform 13"/>
            <p:cNvSpPr/>
            <p:nvPr/>
          </p:nvSpPr>
          <p:spPr>
            <a:xfrm rot="5400000">
              <a:off x="-39568" y="39568"/>
              <a:ext cx="489041" cy="409905"/>
            </a:xfrm>
            <a:custGeom>
              <a:avLst/>
              <a:gdLst/>
              <a:ahLst/>
              <a:cxnLst/>
              <a:rect l="l" t="t" r="r" b="b"/>
              <a:pathLst>
                <a:path w="489041" h="409905">
                  <a:moveTo>
                    <a:pt x="0" y="0"/>
                  </a:moveTo>
                  <a:lnTo>
                    <a:pt x="489041" y="0"/>
                  </a:lnTo>
                  <a:lnTo>
                    <a:pt x="489041" y="409905"/>
                  </a:lnTo>
                  <a:lnTo>
                    <a:pt x="0" y="40990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zh-TW" altLang="en-US"/>
            </a:p>
          </p:txBody>
        </p:sp>
      </p:grpSp>
      <p:sp>
        <p:nvSpPr>
          <p:cNvPr id="8" name="矩形 7">
            <a:extLst>
              <a:ext uri="{FF2B5EF4-FFF2-40B4-BE49-F238E27FC236}">
                <a16:creationId xmlns:a16="http://schemas.microsoft.com/office/drawing/2014/main" id="{0E2D2D64-42AF-4CCC-849A-A77222C96040}"/>
              </a:ext>
            </a:extLst>
          </p:cNvPr>
          <p:cNvSpPr/>
          <p:nvPr/>
        </p:nvSpPr>
        <p:spPr>
          <a:xfrm>
            <a:off x="6477000" y="4590656"/>
            <a:ext cx="5334000" cy="1105687"/>
          </a:xfrm>
          <a:prstGeom prst="rect">
            <a:avLst/>
          </a:prstGeom>
        </p:spPr>
        <p:txBody>
          <a:bodyPr wrap="square">
            <a:spAutoFit/>
          </a:bodyPr>
          <a:lstStyle/>
          <a:p>
            <a:pPr lvl="0">
              <a:lnSpc>
                <a:spcPts val="7324"/>
              </a:lnSpc>
            </a:pPr>
            <a:r>
              <a:rPr lang="zh-TW" altLang="en-US" sz="10000" b="1" spc="64" dirty="0">
                <a:solidFill>
                  <a:srgbClr val="000000"/>
                </a:solidFill>
                <a:latin typeface="Arial Unicode Bold"/>
                <a:ea typeface="Arial Unicode Bold"/>
                <a:cs typeface="Arial Unicode Bold"/>
                <a:sym typeface="Arial Unicode Bold"/>
              </a:rPr>
              <a:t>系統建置</a:t>
            </a:r>
            <a:endParaRPr lang="en-US" altLang="zh-TW" sz="10000" b="1" spc="64" dirty="0">
              <a:solidFill>
                <a:srgbClr val="000000"/>
              </a:solidFill>
              <a:latin typeface="Arial Unicode Bold"/>
              <a:ea typeface="Arial Unicode Bold"/>
              <a:cs typeface="Arial Unicode Bold"/>
              <a:sym typeface="Arial Unicode Bold"/>
            </a:endParaRPr>
          </a:p>
        </p:txBody>
      </p:sp>
      <p:grpSp>
        <p:nvGrpSpPr>
          <p:cNvPr id="14" name="Group 9">
            <a:extLst>
              <a:ext uri="{FF2B5EF4-FFF2-40B4-BE49-F238E27FC236}">
                <a16:creationId xmlns:a16="http://schemas.microsoft.com/office/drawing/2014/main" id="{7521431F-231A-4A44-8933-FCA7B87B413A}"/>
              </a:ext>
            </a:extLst>
          </p:cNvPr>
          <p:cNvGrpSpPr/>
          <p:nvPr/>
        </p:nvGrpSpPr>
        <p:grpSpPr>
          <a:xfrm>
            <a:off x="17295867" y="0"/>
            <a:ext cx="992133" cy="1303973"/>
            <a:chOff x="0" y="0"/>
            <a:chExt cx="1322844" cy="1738630"/>
          </a:xfrm>
        </p:grpSpPr>
        <p:grpSp>
          <p:nvGrpSpPr>
            <p:cNvPr id="15" name="Group 10">
              <a:extLst>
                <a:ext uri="{FF2B5EF4-FFF2-40B4-BE49-F238E27FC236}">
                  <a16:creationId xmlns:a16="http://schemas.microsoft.com/office/drawing/2014/main" id="{C03F42EC-412A-45EF-8CBB-790352177133}"/>
                </a:ext>
              </a:extLst>
            </p:cNvPr>
            <p:cNvGrpSpPr>
              <a:grpSpLocks noChangeAspect="1"/>
            </p:cNvGrpSpPr>
            <p:nvPr/>
          </p:nvGrpSpPr>
          <p:grpSpPr>
            <a:xfrm>
              <a:off x="0" y="0"/>
              <a:ext cx="1322844" cy="1322844"/>
              <a:chOff x="0" y="0"/>
              <a:chExt cx="13884457" cy="13884457"/>
            </a:xfrm>
          </p:grpSpPr>
          <p:sp>
            <p:nvSpPr>
              <p:cNvPr id="22" name="Freeform 11">
                <a:extLst>
                  <a:ext uri="{FF2B5EF4-FFF2-40B4-BE49-F238E27FC236}">
                    <a16:creationId xmlns:a16="http://schemas.microsoft.com/office/drawing/2014/main" id="{7F1B836C-9A2C-44DB-A60B-F11A3EDA8B45}"/>
                  </a:ext>
                </a:extLst>
              </p:cNvPr>
              <p:cNvSpPr/>
              <p:nvPr/>
            </p:nvSpPr>
            <p:spPr>
              <a:xfrm>
                <a:off x="-342874" y="-11125"/>
                <a:ext cx="14570202" cy="13906705"/>
              </a:xfrm>
              <a:custGeom>
                <a:avLst/>
                <a:gdLst/>
                <a:ahLst/>
                <a:cxnLst/>
                <a:rect l="l" t="t" r="r" b="b"/>
                <a:pathLst>
                  <a:path w="14570202" h="13906705">
                    <a:moveTo>
                      <a:pt x="7285101" y="11125"/>
                    </a:moveTo>
                    <a:cubicBezTo>
                      <a:pt x="4797487" y="0"/>
                      <a:pt x="2494061" y="1320743"/>
                      <a:pt x="1247030" y="3473245"/>
                    </a:cubicBezTo>
                    <a:cubicBezTo>
                      <a:pt x="0" y="5625748"/>
                      <a:pt x="0" y="8280957"/>
                      <a:pt x="1247030" y="10433459"/>
                    </a:cubicBezTo>
                    <a:cubicBezTo>
                      <a:pt x="2494061" y="12585962"/>
                      <a:pt x="4797487" y="13906705"/>
                      <a:pt x="7285101" y="13895580"/>
                    </a:cubicBezTo>
                    <a:cubicBezTo>
                      <a:pt x="9772716" y="13906705"/>
                      <a:pt x="12076142" y="12585962"/>
                      <a:pt x="13323172" y="10433459"/>
                    </a:cubicBezTo>
                    <a:cubicBezTo>
                      <a:pt x="14570202" y="8280957"/>
                      <a:pt x="14570202" y="5625748"/>
                      <a:pt x="13323172" y="3473245"/>
                    </a:cubicBezTo>
                    <a:cubicBezTo>
                      <a:pt x="12076142" y="1320743"/>
                      <a:pt x="9772716" y="0"/>
                      <a:pt x="7285101" y="11125"/>
                    </a:cubicBezTo>
                    <a:close/>
                  </a:path>
                </a:pathLst>
              </a:custGeom>
              <a:solidFill>
                <a:srgbClr val="999999"/>
              </a:solidFill>
            </p:spPr>
            <p:txBody>
              <a:bodyPr/>
              <a:lstStyle/>
              <a:p>
                <a:endParaRPr lang="zh-TW" altLang="en-US"/>
              </a:p>
            </p:txBody>
          </p:sp>
          <p:sp>
            <p:nvSpPr>
              <p:cNvPr id="23" name="Freeform 12">
                <a:extLst>
                  <a:ext uri="{FF2B5EF4-FFF2-40B4-BE49-F238E27FC236}">
                    <a16:creationId xmlns:a16="http://schemas.microsoft.com/office/drawing/2014/main" id="{7E03FD7A-D74F-4617-A616-EB75FFFC22C6}"/>
                  </a:ext>
                </a:extLst>
              </p:cNvPr>
              <p:cNvSpPr/>
              <p:nvPr/>
            </p:nvSpPr>
            <p:spPr>
              <a:xfrm>
                <a:off x="-254486" y="73238"/>
                <a:ext cx="14393428" cy="13737980"/>
              </a:xfrm>
              <a:custGeom>
                <a:avLst/>
                <a:gdLst/>
                <a:ahLst/>
                <a:cxnLst/>
                <a:rect l="l" t="t" r="r" b="b"/>
                <a:pathLst>
                  <a:path w="14393428" h="13737980">
                    <a:moveTo>
                      <a:pt x="7196713" y="10990"/>
                    </a:moveTo>
                    <a:cubicBezTo>
                      <a:pt x="4739280" y="0"/>
                      <a:pt x="2463801" y="1304718"/>
                      <a:pt x="1231900" y="3431105"/>
                    </a:cubicBezTo>
                    <a:cubicBezTo>
                      <a:pt x="0" y="5557493"/>
                      <a:pt x="0" y="8180486"/>
                      <a:pt x="1231900" y="10306873"/>
                    </a:cubicBezTo>
                    <a:cubicBezTo>
                      <a:pt x="2463801" y="12433261"/>
                      <a:pt x="4739280" y="13737979"/>
                      <a:pt x="7196713" y="13726989"/>
                    </a:cubicBezTo>
                    <a:cubicBezTo>
                      <a:pt x="9654147" y="13737979"/>
                      <a:pt x="11929626" y="12433261"/>
                      <a:pt x="13161527" y="10306873"/>
                    </a:cubicBezTo>
                    <a:cubicBezTo>
                      <a:pt x="14393428" y="8180486"/>
                      <a:pt x="14393428" y="5557493"/>
                      <a:pt x="13161527" y="3431105"/>
                    </a:cubicBezTo>
                    <a:cubicBezTo>
                      <a:pt x="11929626" y="1304718"/>
                      <a:pt x="9654147" y="0"/>
                      <a:pt x="7196713" y="10990"/>
                    </a:cubicBezTo>
                    <a:close/>
                  </a:path>
                </a:pathLst>
              </a:custGeom>
              <a:blipFill>
                <a:blip r:embed="rId5"/>
                <a:stretch>
                  <a:fillRect l="223" t="-3059" r="223" b="-36799"/>
                </a:stretch>
              </a:blipFill>
            </p:spPr>
            <p:txBody>
              <a:bodyPr/>
              <a:lstStyle/>
              <a:p>
                <a:endParaRPr lang="zh-TW" altLang="en-US"/>
              </a:p>
            </p:txBody>
          </p:sp>
        </p:grpSp>
        <p:sp>
          <p:nvSpPr>
            <p:cNvPr id="16" name="TextBox 13">
              <a:extLst>
                <a:ext uri="{FF2B5EF4-FFF2-40B4-BE49-F238E27FC236}">
                  <a16:creationId xmlns:a16="http://schemas.microsoft.com/office/drawing/2014/main" id="{515DB704-BF0C-4F43-A177-53296DBE89FC}"/>
                </a:ext>
              </a:extLst>
            </p:cNvPr>
            <p:cNvSpPr txBox="1"/>
            <p:nvPr/>
          </p:nvSpPr>
          <p:spPr>
            <a:xfrm>
              <a:off x="190286" y="1333407"/>
              <a:ext cx="942273" cy="405223"/>
            </a:xfrm>
            <a:prstGeom prst="rect">
              <a:avLst/>
            </a:prstGeom>
          </p:spPr>
          <p:txBody>
            <a:bodyPr lIns="0" tIns="0" rIns="0" bIns="0" rtlCol="0" anchor="t">
              <a:spAutoFit/>
            </a:bodyPr>
            <a:lstStyle/>
            <a:p>
              <a:pPr algn="ctr">
                <a:lnSpc>
                  <a:spcPts val="2597"/>
                </a:lnSpc>
              </a:pPr>
              <a:r>
                <a:rPr lang="en-US" sz="1855" b="1">
                  <a:solidFill>
                    <a:srgbClr val="000000"/>
                  </a:solidFill>
                  <a:latin typeface="Noto Sans T Chinese Bold"/>
                  <a:ea typeface="Noto Sans T Chinese Bold"/>
                  <a:cs typeface="Noto Sans T Chinese Bold"/>
                  <a:sym typeface="Noto Sans T Chinese Bold"/>
                </a:rPr>
                <a:t>李柏毅</a:t>
              </a:r>
            </a:p>
          </p:txBody>
        </p:sp>
      </p:grpSp>
    </p:spTree>
    <p:extLst>
      <p:ext uri="{BB962C8B-B14F-4D97-AF65-F5344CB8AC3E}">
        <p14:creationId xmlns:p14="http://schemas.microsoft.com/office/powerpoint/2010/main" val="37378226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5"/>
          <p:cNvGrpSpPr/>
          <p:nvPr/>
        </p:nvGrpSpPr>
        <p:grpSpPr>
          <a:xfrm>
            <a:off x="14164837" y="9589260"/>
            <a:ext cx="3094463" cy="366780"/>
            <a:chOff x="0" y="0"/>
            <a:chExt cx="4125951" cy="489041"/>
          </a:xfrm>
        </p:grpSpPr>
        <p:sp>
          <p:nvSpPr>
            <p:cNvPr id="6" name="TextBox 6"/>
            <p:cNvSpPr txBox="1"/>
            <p:nvPr/>
          </p:nvSpPr>
          <p:spPr>
            <a:xfrm>
              <a:off x="562691" y="76117"/>
              <a:ext cx="3563260" cy="376173"/>
            </a:xfrm>
            <a:prstGeom prst="rect">
              <a:avLst/>
            </a:prstGeom>
          </p:spPr>
          <p:txBody>
            <a:bodyPr lIns="0" tIns="0" rIns="0" bIns="0" rtlCol="0" anchor="t">
              <a:spAutoFit/>
            </a:bodyPr>
            <a:lstStyle/>
            <a:p>
              <a:pPr marL="0" lvl="0" indent="0" algn="l">
                <a:lnSpc>
                  <a:spcPts val="2165"/>
                </a:lnSpc>
              </a:pPr>
              <a:r>
                <a:rPr lang="en-US" sz="2000" b="1" spc="37" dirty="0" err="1">
                  <a:solidFill>
                    <a:srgbClr val="FFFFFF"/>
                  </a:solidFill>
                  <a:latin typeface="微軟正黑體 Light" panose="020B0304030504040204" pitchFamily="34" charset="-120"/>
                  <a:ea typeface="微軟正黑體 Light" panose="020B0304030504040204" pitchFamily="34" charset="-120"/>
                  <a:cs typeface="Arial Unicode Bold"/>
                  <a:sym typeface="Arial Unicode Bold"/>
                </a:rPr>
                <a:t>系統建置</a:t>
              </a:r>
              <a:endParaRPr lang="en-US" sz="2000" b="1" spc="37" dirty="0">
                <a:solidFill>
                  <a:srgbClr val="FFFFFF"/>
                </a:solidFill>
                <a:latin typeface="微軟正黑體 Light" panose="020B0304030504040204" pitchFamily="34" charset="-120"/>
                <a:ea typeface="微軟正黑體 Light" panose="020B0304030504040204" pitchFamily="34" charset="-120"/>
                <a:cs typeface="Arial Unicode Bold"/>
                <a:sym typeface="Arial Unicode Bold"/>
              </a:endParaRPr>
            </a:p>
          </p:txBody>
        </p:sp>
        <p:sp>
          <p:nvSpPr>
            <p:cNvPr id="7" name="Freeform 7"/>
            <p:cNvSpPr/>
            <p:nvPr/>
          </p:nvSpPr>
          <p:spPr>
            <a:xfrm rot="5400000">
              <a:off x="-39568" y="39568"/>
              <a:ext cx="489041" cy="409905"/>
            </a:xfrm>
            <a:custGeom>
              <a:avLst/>
              <a:gdLst/>
              <a:ahLst/>
              <a:cxnLst/>
              <a:rect l="l" t="t" r="r" b="b"/>
              <a:pathLst>
                <a:path w="489041" h="409905">
                  <a:moveTo>
                    <a:pt x="0" y="0"/>
                  </a:moveTo>
                  <a:lnTo>
                    <a:pt x="489041" y="0"/>
                  </a:lnTo>
                  <a:lnTo>
                    <a:pt x="489041" y="409905"/>
                  </a:lnTo>
                  <a:lnTo>
                    <a:pt x="0" y="40990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zh-TW" altLang="en-US"/>
            </a:p>
          </p:txBody>
        </p:sp>
      </p:grpSp>
      <p:grpSp>
        <p:nvGrpSpPr>
          <p:cNvPr id="9" name="Group 9"/>
          <p:cNvGrpSpPr/>
          <p:nvPr/>
        </p:nvGrpSpPr>
        <p:grpSpPr>
          <a:xfrm>
            <a:off x="17295867" y="0"/>
            <a:ext cx="992133" cy="1303973"/>
            <a:chOff x="0" y="0"/>
            <a:chExt cx="1322844" cy="1738630"/>
          </a:xfrm>
        </p:grpSpPr>
        <p:grpSp>
          <p:nvGrpSpPr>
            <p:cNvPr id="10" name="Group 10"/>
            <p:cNvGrpSpPr>
              <a:grpSpLocks noChangeAspect="1"/>
            </p:cNvGrpSpPr>
            <p:nvPr/>
          </p:nvGrpSpPr>
          <p:grpSpPr>
            <a:xfrm>
              <a:off x="0" y="0"/>
              <a:ext cx="1322844" cy="1322844"/>
              <a:chOff x="0" y="0"/>
              <a:chExt cx="13884457" cy="13884457"/>
            </a:xfrm>
          </p:grpSpPr>
          <p:sp>
            <p:nvSpPr>
              <p:cNvPr id="11" name="Freeform 11"/>
              <p:cNvSpPr/>
              <p:nvPr/>
            </p:nvSpPr>
            <p:spPr>
              <a:xfrm>
                <a:off x="-342874" y="-11125"/>
                <a:ext cx="14570202" cy="13906705"/>
              </a:xfrm>
              <a:custGeom>
                <a:avLst/>
                <a:gdLst/>
                <a:ahLst/>
                <a:cxnLst/>
                <a:rect l="l" t="t" r="r" b="b"/>
                <a:pathLst>
                  <a:path w="14570202" h="13906705">
                    <a:moveTo>
                      <a:pt x="7285101" y="11125"/>
                    </a:moveTo>
                    <a:cubicBezTo>
                      <a:pt x="4797487" y="0"/>
                      <a:pt x="2494061" y="1320743"/>
                      <a:pt x="1247030" y="3473245"/>
                    </a:cubicBezTo>
                    <a:cubicBezTo>
                      <a:pt x="0" y="5625748"/>
                      <a:pt x="0" y="8280957"/>
                      <a:pt x="1247030" y="10433459"/>
                    </a:cubicBezTo>
                    <a:cubicBezTo>
                      <a:pt x="2494061" y="12585962"/>
                      <a:pt x="4797487" y="13906705"/>
                      <a:pt x="7285101" y="13895580"/>
                    </a:cubicBezTo>
                    <a:cubicBezTo>
                      <a:pt x="9772716" y="13906705"/>
                      <a:pt x="12076142" y="12585962"/>
                      <a:pt x="13323172" y="10433459"/>
                    </a:cubicBezTo>
                    <a:cubicBezTo>
                      <a:pt x="14570202" y="8280957"/>
                      <a:pt x="14570202" y="5625748"/>
                      <a:pt x="13323172" y="3473245"/>
                    </a:cubicBezTo>
                    <a:cubicBezTo>
                      <a:pt x="12076142" y="1320743"/>
                      <a:pt x="9772716" y="0"/>
                      <a:pt x="7285101" y="11125"/>
                    </a:cubicBezTo>
                    <a:close/>
                  </a:path>
                </a:pathLst>
              </a:custGeom>
              <a:solidFill>
                <a:srgbClr val="999999"/>
              </a:solidFill>
            </p:spPr>
            <p:txBody>
              <a:bodyPr/>
              <a:lstStyle/>
              <a:p>
                <a:endParaRPr lang="zh-TW" altLang="en-US"/>
              </a:p>
            </p:txBody>
          </p:sp>
          <p:sp>
            <p:nvSpPr>
              <p:cNvPr id="12" name="Freeform 12"/>
              <p:cNvSpPr/>
              <p:nvPr/>
            </p:nvSpPr>
            <p:spPr>
              <a:xfrm>
                <a:off x="-254486" y="73238"/>
                <a:ext cx="14393428" cy="13737980"/>
              </a:xfrm>
              <a:custGeom>
                <a:avLst/>
                <a:gdLst/>
                <a:ahLst/>
                <a:cxnLst/>
                <a:rect l="l" t="t" r="r" b="b"/>
                <a:pathLst>
                  <a:path w="14393428" h="13737980">
                    <a:moveTo>
                      <a:pt x="7196713" y="10990"/>
                    </a:moveTo>
                    <a:cubicBezTo>
                      <a:pt x="4739280" y="0"/>
                      <a:pt x="2463801" y="1304718"/>
                      <a:pt x="1231900" y="3431105"/>
                    </a:cubicBezTo>
                    <a:cubicBezTo>
                      <a:pt x="0" y="5557493"/>
                      <a:pt x="0" y="8180486"/>
                      <a:pt x="1231900" y="10306873"/>
                    </a:cubicBezTo>
                    <a:cubicBezTo>
                      <a:pt x="2463801" y="12433261"/>
                      <a:pt x="4739280" y="13737979"/>
                      <a:pt x="7196713" y="13726989"/>
                    </a:cubicBezTo>
                    <a:cubicBezTo>
                      <a:pt x="9654147" y="13737979"/>
                      <a:pt x="11929626" y="12433261"/>
                      <a:pt x="13161527" y="10306873"/>
                    </a:cubicBezTo>
                    <a:cubicBezTo>
                      <a:pt x="14393428" y="8180486"/>
                      <a:pt x="14393428" y="5557493"/>
                      <a:pt x="13161527" y="3431105"/>
                    </a:cubicBezTo>
                    <a:cubicBezTo>
                      <a:pt x="11929626" y="1304718"/>
                      <a:pt x="9654147" y="0"/>
                      <a:pt x="7196713" y="10990"/>
                    </a:cubicBezTo>
                    <a:close/>
                  </a:path>
                </a:pathLst>
              </a:custGeom>
              <a:blipFill>
                <a:blip r:embed="rId5"/>
                <a:stretch>
                  <a:fillRect l="223" t="-3059" r="223" b="-36799"/>
                </a:stretch>
              </a:blipFill>
            </p:spPr>
            <p:txBody>
              <a:bodyPr/>
              <a:lstStyle/>
              <a:p>
                <a:endParaRPr lang="zh-TW" altLang="en-US"/>
              </a:p>
            </p:txBody>
          </p:sp>
        </p:grpSp>
        <p:sp>
          <p:nvSpPr>
            <p:cNvPr id="13" name="TextBox 13"/>
            <p:cNvSpPr txBox="1"/>
            <p:nvPr/>
          </p:nvSpPr>
          <p:spPr>
            <a:xfrm>
              <a:off x="190286" y="1333407"/>
              <a:ext cx="942273" cy="405223"/>
            </a:xfrm>
            <a:prstGeom prst="rect">
              <a:avLst/>
            </a:prstGeom>
          </p:spPr>
          <p:txBody>
            <a:bodyPr lIns="0" tIns="0" rIns="0" bIns="0" rtlCol="0" anchor="t">
              <a:spAutoFit/>
            </a:bodyPr>
            <a:lstStyle/>
            <a:p>
              <a:pPr algn="ctr">
                <a:lnSpc>
                  <a:spcPts val="2597"/>
                </a:lnSpc>
              </a:pPr>
              <a:r>
                <a:rPr lang="en-US" sz="1855" b="1">
                  <a:solidFill>
                    <a:srgbClr val="000000"/>
                  </a:solidFill>
                  <a:latin typeface="Noto Sans T Chinese Bold"/>
                  <a:ea typeface="Noto Sans T Chinese Bold"/>
                  <a:cs typeface="Noto Sans T Chinese Bold"/>
                  <a:sym typeface="Noto Sans T Chinese Bold"/>
                </a:rPr>
                <a:t>李柏毅</a:t>
              </a:r>
            </a:p>
          </p:txBody>
        </p:sp>
      </p:grpSp>
      <p:sp>
        <p:nvSpPr>
          <p:cNvPr id="42" name="TextBox 42"/>
          <p:cNvSpPr txBox="1"/>
          <p:nvPr/>
        </p:nvSpPr>
        <p:spPr>
          <a:xfrm>
            <a:off x="1028700" y="1057275"/>
            <a:ext cx="6340740" cy="954405"/>
          </a:xfrm>
          <a:prstGeom prst="rect">
            <a:avLst/>
          </a:prstGeom>
        </p:spPr>
        <p:txBody>
          <a:bodyPr lIns="0" tIns="0" rIns="0" bIns="0" rtlCol="0" anchor="t">
            <a:spAutoFit/>
          </a:bodyPr>
          <a:lstStyle/>
          <a:p>
            <a:pPr marL="0" lvl="0" indent="0" algn="l">
              <a:lnSpc>
                <a:spcPts val="7410"/>
              </a:lnSpc>
            </a:pPr>
            <a:r>
              <a:rPr lang="en-US" sz="6500" b="1" spc="65">
                <a:solidFill>
                  <a:srgbClr val="000000"/>
                </a:solidFill>
                <a:latin typeface="Arial Unicode Bold"/>
                <a:ea typeface="Arial Unicode Bold"/>
                <a:cs typeface="Arial Unicode Bold"/>
                <a:sym typeface="Arial Unicode Bold"/>
              </a:rPr>
              <a:t>系統建置</a:t>
            </a:r>
          </a:p>
        </p:txBody>
      </p:sp>
      <p:sp>
        <p:nvSpPr>
          <p:cNvPr id="54" name="TextBox 22">
            <a:extLst>
              <a:ext uri="{FF2B5EF4-FFF2-40B4-BE49-F238E27FC236}">
                <a16:creationId xmlns:a16="http://schemas.microsoft.com/office/drawing/2014/main" id="{C8B8B577-5D7D-4978-AA72-10C595275243}"/>
              </a:ext>
            </a:extLst>
          </p:cNvPr>
          <p:cNvSpPr txBox="1"/>
          <p:nvPr/>
        </p:nvSpPr>
        <p:spPr>
          <a:xfrm>
            <a:off x="1438686" y="4321245"/>
            <a:ext cx="5351397" cy="2069224"/>
          </a:xfrm>
          <a:prstGeom prst="rect">
            <a:avLst/>
          </a:prstGeom>
        </p:spPr>
        <p:txBody>
          <a:bodyPr lIns="50800" tIns="50800" rIns="50800" bIns="50800" rtlCol="0" anchor="ctr"/>
          <a:lstStyle/>
          <a:p>
            <a:pPr marL="0" lvl="0" indent="0" algn="ctr">
              <a:lnSpc>
                <a:spcPts val="2736"/>
              </a:lnSpc>
              <a:spcBef>
                <a:spcPct val="0"/>
              </a:spcBef>
            </a:pPr>
            <a:endParaRPr/>
          </a:p>
        </p:txBody>
      </p:sp>
      <p:grpSp>
        <p:nvGrpSpPr>
          <p:cNvPr id="67" name="Group 9">
            <a:extLst>
              <a:ext uri="{FF2B5EF4-FFF2-40B4-BE49-F238E27FC236}">
                <a16:creationId xmlns:a16="http://schemas.microsoft.com/office/drawing/2014/main" id="{22AA3110-B750-43FC-B099-C82CAF4C5AB9}"/>
              </a:ext>
            </a:extLst>
          </p:cNvPr>
          <p:cNvGrpSpPr/>
          <p:nvPr/>
        </p:nvGrpSpPr>
        <p:grpSpPr>
          <a:xfrm>
            <a:off x="3501965" y="2873719"/>
            <a:ext cx="5642035" cy="2351308"/>
            <a:chOff x="0" y="0"/>
            <a:chExt cx="1485968" cy="619275"/>
          </a:xfrm>
        </p:grpSpPr>
        <p:sp>
          <p:nvSpPr>
            <p:cNvPr id="68" name="Freeform 10">
              <a:extLst>
                <a:ext uri="{FF2B5EF4-FFF2-40B4-BE49-F238E27FC236}">
                  <a16:creationId xmlns:a16="http://schemas.microsoft.com/office/drawing/2014/main" id="{8DE164B2-4F78-43BC-ABC9-99A05185BCD1}"/>
                </a:ext>
              </a:extLst>
            </p:cNvPr>
            <p:cNvSpPr/>
            <p:nvPr/>
          </p:nvSpPr>
          <p:spPr>
            <a:xfrm>
              <a:off x="0" y="0"/>
              <a:ext cx="1485968" cy="619275"/>
            </a:xfrm>
            <a:custGeom>
              <a:avLst/>
              <a:gdLst/>
              <a:ahLst/>
              <a:cxnLst/>
              <a:rect l="l" t="t" r="r" b="b"/>
              <a:pathLst>
                <a:path w="1485968" h="619275">
                  <a:moveTo>
                    <a:pt x="23327" y="0"/>
                  </a:moveTo>
                  <a:lnTo>
                    <a:pt x="1462641" y="0"/>
                  </a:lnTo>
                  <a:cubicBezTo>
                    <a:pt x="1475524" y="0"/>
                    <a:pt x="1485968" y="10444"/>
                    <a:pt x="1485968" y="23327"/>
                  </a:cubicBezTo>
                  <a:lnTo>
                    <a:pt x="1485968" y="595947"/>
                  </a:lnTo>
                  <a:cubicBezTo>
                    <a:pt x="1485968" y="602134"/>
                    <a:pt x="1483510" y="608068"/>
                    <a:pt x="1479136" y="612442"/>
                  </a:cubicBezTo>
                  <a:cubicBezTo>
                    <a:pt x="1474761" y="616817"/>
                    <a:pt x="1468828" y="619275"/>
                    <a:pt x="1462641" y="619275"/>
                  </a:cubicBezTo>
                  <a:lnTo>
                    <a:pt x="23327" y="619275"/>
                  </a:lnTo>
                  <a:cubicBezTo>
                    <a:pt x="10444" y="619275"/>
                    <a:pt x="0" y="608831"/>
                    <a:pt x="0" y="595947"/>
                  </a:cubicBezTo>
                  <a:lnTo>
                    <a:pt x="0" y="23327"/>
                  </a:lnTo>
                  <a:cubicBezTo>
                    <a:pt x="0" y="10444"/>
                    <a:pt x="10444" y="0"/>
                    <a:pt x="23327" y="0"/>
                  </a:cubicBezTo>
                  <a:close/>
                </a:path>
              </a:pathLst>
            </a:custGeom>
            <a:solidFill>
              <a:srgbClr val="FFFFFF"/>
            </a:solidFill>
            <a:ln w="19050" cap="sq">
              <a:solidFill>
                <a:srgbClr val="000000"/>
              </a:solidFill>
              <a:prstDash val="solid"/>
              <a:miter/>
            </a:ln>
          </p:spPr>
          <p:txBody>
            <a:bodyPr/>
            <a:lstStyle/>
            <a:p>
              <a:endParaRPr lang="zh-TW" altLang="en-US"/>
            </a:p>
          </p:txBody>
        </p:sp>
        <p:sp>
          <p:nvSpPr>
            <p:cNvPr id="69" name="TextBox 11">
              <a:extLst>
                <a:ext uri="{FF2B5EF4-FFF2-40B4-BE49-F238E27FC236}">
                  <a16:creationId xmlns:a16="http://schemas.microsoft.com/office/drawing/2014/main" id="{F8E3CB30-0F60-4C46-8E34-0444FCBF4A0F}"/>
                </a:ext>
              </a:extLst>
            </p:cNvPr>
            <p:cNvSpPr txBox="1"/>
            <p:nvPr/>
          </p:nvSpPr>
          <p:spPr>
            <a:xfrm>
              <a:off x="0" y="9525"/>
              <a:ext cx="1485968" cy="609750"/>
            </a:xfrm>
            <a:prstGeom prst="rect">
              <a:avLst/>
            </a:prstGeom>
          </p:spPr>
          <p:txBody>
            <a:bodyPr lIns="50800" tIns="50800" rIns="50800" bIns="50800" rtlCol="0" anchor="ctr"/>
            <a:lstStyle/>
            <a:p>
              <a:pPr marL="0" lvl="0" indent="0" algn="ctr">
                <a:lnSpc>
                  <a:spcPts val="2736"/>
                </a:lnSpc>
                <a:spcBef>
                  <a:spcPct val="0"/>
                </a:spcBef>
              </a:pPr>
              <a:endParaRPr/>
            </a:p>
          </p:txBody>
        </p:sp>
      </p:grpSp>
      <p:grpSp>
        <p:nvGrpSpPr>
          <p:cNvPr id="70" name="Group 12">
            <a:extLst>
              <a:ext uri="{FF2B5EF4-FFF2-40B4-BE49-F238E27FC236}">
                <a16:creationId xmlns:a16="http://schemas.microsoft.com/office/drawing/2014/main" id="{3DEB3804-62FB-49CA-B672-E3B2BFC67890}"/>
              </a:ext>
            </a:extLst>
          </p:cNvPr>
          <p:cNvGrpSpPr/>
          <p:nvPr/>
        </p:nvGrpSpPr>
        <p:grpSpPr>
          <a:xfrm>
            <a:off x="3501965" y="7654537"/>
            <a:ext cx="11284070" cy="1214755"/>
            <a:chOff x="0" y="0"/>
            <a:chExt cx="2971936" cy="319936"/>
          </a:xfrm>
        </p:grpSpPr>
        <p:sp>
          <p:nvSpPr>
            <p:cNvPr id="71" name="Freeform 13">
              <a:extLst>
                <a:ext uri="{FF2B5EF4-FFF2-40B4-BE49-F238E27FC236}">
                  <a16:creationId xmlns:a16="http://schemas.microsoft.com/office/drawing/2014/main" id="{93AFC175-503D-4F0B-9760-5E22E2DD2982}"/>
                </a:ext>
              </a:extLst>
            </p:cNvPr>
            <p:cNvSpPr/>
            <p:nvPr/>
          </p:nvSpPr>
          <p:spPr>
            <a:xfrm>
              <a:off x="0" y="0"/>
              <a:ext cx="2971936" cy="319936"/>
            </a:xfrm>
            <a:custGeom>
              <a:avLst/>
              <a:gdLst/>
              <a:ahLst/>
              <a:cxnLst/>
              <a:rect l="l" t="t" r="r" b="b"/>
              <a:pathLst>
                <a:path w="2971936" h="319936">
                  <a:moveTo>
                    <a:pt x="11664" y="0"/>
                  </a:moveTo>
                  <a:lnTo>
                    <a:pt x="2960273" y="0"/>
                  </a:lnTo>
                  <a:cubicBezTo>
                    <a:pt x="2963366" y="0"/>
                    <a:pt x="2966333" y="1229"/>
                    <a:pt x="2968520" y="3416"/>
                  </a:cubicBezTo>
                  <a:cubicBezTo>
                    <a:pt x="2970707" y="5604"/>
                    <a:pt x="2971936" y="8570"/>
                    <a:pt x="2971936" y="11664"/>
                  </a:cubicBezTo>
                  <a:lnTo>
                    <a:pt x="2971936" y="308272"/>
                  </a:lnTo>
                  <a:cubicBezTo>
                    <a:pt x="2971936" y="311365"/>
                    <a:pt x="2970707" y="314332"/>
                    <a:pt x="2968520" y="316519"/>
                  </a:cubicBezTo>
                  <a:cubicBezTo>
                    <a:pt x="2966333" y="318707"/>
                    <a:pt x="2963366" y="319936"/>
                    <a:pt x="2960273" y="319936"/>
                  </a:cubicBezTo>
                  <a:lnTo>
                    <a:pt x="11664" y="319936"/>
                  </a:lnTo>
                  <a:cubicBezTo>
                    <a:pt x="8570" y="319936"/>
                    <a:pt x="5604" y="318707"/>
                    <a:pt x="3416" y="316519"/>
                  </a:cubicBezTo>
                  <a:cubicBezTo>
                    <a:pt x="1229" y="314332"/>
                    <a:pt x="0" y="311365"/>
                    <a:pt x="0" y="308272"/>
                  </a:cubicBezTo>
                  <a:lnTo>
                    <a:pt x="0" y="11664"/>
                  </a:lnTo>
                  <a:cubicBezTo>
                    <a:pt x="0" y="8570"/>
                    <a:pt x="1229" y="5604"/>
                    <a:pt x="3416" y="3416"/>
                  </a:cubicBezTo>
                  <a:cubicBezTo>
                    <a:pt x="5604" y="1229"/>
                    <a:pt x="8570" y="0"/>
                    <a:pt x="11664" y="0"/>
                  </a:cubicBezTo>
                  <a:close/>
                </a:path>
              </a:pathLst>
            </a:custGeom>
            <a:solidFill>
              <a:srgbClr val="FFFFFF"/>
            </a:solidFill>
            <a:ln w="19050" cap="sq">
              <a:solidFill>
                <a:srgbClr val="000000"/>
              </a:solidFill>
              <a:prstDash val="solid"/>
              <a:miter/>
            </a:ln>
          </p:spPr>
          <p:txBody>
            <a:bodyPr/>
            <a:lstStyle/>
            <a:p>
              <a:endParaRPr lang="zh-TW" altLang="en-US"/>
            </a:p>
          </p:txBody>
        </p:sp>
        <p:sp>
          <p:nvSpPr>
            <p:cNvPr id="72" name="TextBox 14">
              <a:extLst>
                <a:ext uri="{FF2B5EF4-FFF2-40B4-BE49-F238E27FC236}">
                  <a16:creationId xmlns:a16="http://schemas.microsoft.com/office/drawing/2014/main" id="{33BE9797-5216-4F13-85C5-D1935A233491}"/>
                </a:ext>
              </a:extLst>
            </p:cNvPr>
            <p:cNvSpPr txBox="1"/>
            <p:nvPr/>
          </p:nvSpPr>
          <p:spPr>
            <a:xfrm>
              <a:off x="0" y="9525"/>
              <a:ext cx="2971936" cy="310411"/>
            </a:xfrm>
            <a:prstGeom prst="rect">
              <a:avLst/>
            </a:prstGeom>
          </p:spPr>
          <p:txBody>
            <a:bodyPr lIns="50800" tIns="50800" rIns="50800" bIns="50800" rtlCol="0" anchor="ctr"/>
            <a:lstStyle/>
            <a:p>
              <a:pPr algn="ctr">
                <a:lnSpc>
                  <a:spcPts val="1938"/>
                </a:lnSpc>
              </a:pPr>
              <a:endParaRPr lang="en-US" sz="1700" spc="17" dirty="0">
                <a:solidFill>
                  <a:srgbClr val="000000"/>
                </a:solidFill>
                <a:latin typeface="Arial Unicode"/>
                <a:ea typeface="Arial Unicode"/>
                <a:cs typeface="Arial Unicode"/>
                <a:sym typeface="Arial Unicode"/>
              </a:endParaRPr>
            </a:p>
          </p:txBody>
        </p:sp>
      </p:grpSp>
      <p:grpSp>
        <p:nvGrpSpPr>
          <p:cNvPr id="73" name="Group 15">
            <a:extLst>
              <a:ext uri="{FF2B5EF4-FFF2-40B4-BE49-F238E27FC236}">
                <a16:creationId xmlns:a16="http://schemas.microsoft.com/office/drawing/2014/main" id="{FBEEC753-1EEE-4239-8D7F-0490AA85C5B7}"/>
              </a:ext>
            </a:extLst>
          </p:cNvPr>
          <p:cNvGrpSpPr/>
          <p:nvPr/>
        </p:nvGrpSpPr>
        <p:grpSpPr>
          <a:xfrm>
            <a:off x="3501965" y="6439782"/>
            <a:ext cx="11284070" cy="1214755"/>
            <a:chOff x="0" y="0"/>
            <a:chExt cx="2971936" cy="319936"/>
          </a:xfrm>
        </p:grpSpPr>
        <p:sp>
          <p:nvSpPr>
            <p:cNvPr id="74" name="Freeform 16">
              <a:extLst>
                <a:ext uri="{FF2B5EF4-FFF2-40B4-BE49-F238E27FC236}">
                  <a16:creationId xmlns:a16="http://schemas.microsoft.com/office/drawing/2014/main" id="{51DDF2B2-5F3B-4E20-A1CA-216320454B0A}"/>
                </a:ext>
              </a:extLst>
            </p:cNvPr>
            <p:cNvSpPr/>
            <p:nvPr/>
          </p:nvSpPr>
          <p:spPr>
            <a:xfrm>
              <a:off x="0" y="0"/>
              <a:ext cx="2971936" cy="319936"/>
            </a:xfrm>
            <a:custGeom>
              <a:avLst/>
              <a:gdLst/>
              <a:ahLst/>
              <a:cxnLst/>
              <a:rect l="l" t="t" r="r" b="b"/>
              <a:pathLst>
                <a:path w="2971936" h="319936">
                  <a:moveTo>
                    <a:pt x="11664" y="0"/>
                  </a:moveTo>
                  <a:lnTo>
                    <a:pt x="2960273" y="0"/>
                  </a:lnTo>
                  <a:cubicBezTo>
                    <a:pt x="2963366" y="0"/>
                    <a:pt x="2966333" y="1229"/>
                    <a:pt x="2968520" y="3416"/>
                  </a:cubicBezTo>
                  <a:cubicBezTo>
                    <a:pt x="2970707" y="5604"/>
                    <a:pt x="2971936" y="8570"/>
                    <a:pt x="2971936" y="11664"/>
                  </a:cubicBezTo>
                  <a:lnTo>
                    <a:pt x="2971936" y="308272"/>
                  </a:lnTo>
                  <a:cubicBezTo>
                    <a:pt x="2971936" y="311365"/>
                    <a:pt x="2970707" y="314332"/>
                    <a:pt x="2968520" y="316519"/>
                  </a:cubicBezTo>
                  <a:cubicBezTo>
                    <a:pt x="2966333" y="318707"/>
                    <a:pt x="2963366" y="319936"/>
                    <a:pt x="2960273" y="319936"/>
                  </a:cubicBezTo>
                  <a:lnTo>
                    <a:pt x="11664" y="319936"/>
                  </a:lnTo>
                  <a:cubicBezTo>
                    <a:pt x="8570" y="319936"/>
                    <a:pt x="5604" y="318707"/>
                    <a:pt x="3416" y="316519"/>
                  </a:cubicBezTo>
                  <a:cubicBezTo>
                    <a:pt x="1229" y="314332"/>
                    <a:pt x="0" y="311365"/>
                    <a:pt x="0" y="308272"/>
                  </a:cubicBezTo>
                  <a:lnTo>
                    <a:pt x="0" y="11664"/>
                  </a:lnTo>
                  <a:cubicBezTo>
                    <a:pt x="0" y="8570"/>
                    <a:pt x="1229" y="5604"/>
                    <a:pt x="3416" y="3416"/>
                  </a:cubicBezTo>
                  <a:cubicBezTo>
                    <a:pt x="5604" y="1229"/>
                    <a:pt x="8570" y="0"/>
                    <a:pt x="11664" y="0"/>
                  </a:cubicBezTo>
                  <a:close/>
                </a:path>
              </a:pathLst>
            </a:custGeom>
            <a:solidFill>
              <a:schemeClr val="bg1"/>
            </a:solidFill>
            <a:ln w="19050" cap="sq">
              <a:solidFill>
                <a:srgbClr val="000000"/>
              </a:solidFill>
              <a:prstDash val="solid"/>
              <a:miter/>
            </a:ln>
          </p:spPr>
          <p:txBody>
            <a:bodyPr/>
            <a:lstStyle/>
            <a:p>
              <a:endParaRPr lang="zh-TW" altLang="en-US" dirty="0"/>
            </a:p>
          </p:txBody>
        </p:sp>
        <p:sp>
          <p:nvSpPr>
            <p:cNvPr id="75" name="TextBox 17">
              <a:extLst>
                <a:ext uri="{FF2B5EF4-FFF2-40B4-BE49-F238E27FC236}">
                  <a16:creationId xmlns:a16="http://schemas.microsoft.com/office/drawing/2014/main" id="{ED4845F8-D933-4C44-BF80-6116A9F6D234}"/>
                </a:ext>
              </a:extLst>
            </p:cNvPr>
            <p:cNvSpPr txBox="1"/>
            <p:nvPr/>
          </p:nvSpPr>
          <p:spPr>
            <a:xfrm>
              <a:off x="0" y="9525"/>
              <a:ext cx="2971936" cy="310411"/>
            </a:xfrm>
            <a:prstGeom prst="rect">
              <a:avLst/>
            </a:prstGeom>
          </p:spPr>
          <p:txBody>
            <a:bodyPr lIns="50800" tIns="50800" rIns="50800" bIns="50800" rtlCol="0" anchor="ctr"/>
            <a:lstStyle/>
            <a:p>
              <a:pPr marL="0" lvl="0" indent="0" algn="ctr">
                <a:lnSpc>
                  <a:spcPts val="2736"/>
                </a:lnSpc>
                <a:spcBef>
                  <a:spcPct val="0"/>
                </a:spcBef>
              </a:pPr>
              <a:endParaRPr/>
            </a:p>
          </p:txBody>
        </p:sp>
      </p:grpSp>
      <p:grpSp>
        <p:nvGrpSpPr>
          <p:cNvPr id="76" name="Group 18">
            <a:extLst>
              <a:ext uri="{FF2B5EF4-FFF2-40B4-BE49-F238E27FC236}">
                <a16:creationId xmlns:a16="http://schemas.microsoft.com/office/drawing/2014/main" id="{7C173328-E911-4B00-9D31-D21B83BE82A0}"/>
              </a:ext>
            </a:extLst>
          </p:cNvPr>
          <p:cNvGrpSpPr/>
          <p:nvPr/>
        </p:nvGrpSpPr>
        <p:grpSpPr>
          <a:xfrm>
            <a:off x="3501965" y="5225027"/>
            <a:ext cx="11284070" cy="1214755"/>
            <a:chOff x="0" y="0"/>
            <a:chExt cx="2971936" cy="319936"/>
          </a:xfrm>
        </p:grpSpPr>
        <p:sp>
          <p:nvSpPr>
            <p:cNvPr id="77" name="Freeform 19">
              <a:extLst>
                <a:ext uri="{FF2B5EF4-FFF2-40B4-BE49-F238E27FC236}">
                  <a16:creationId xmlns:a16="http://schemas.microsoft.com/office/drawing/2014/main" id="{59CF2729-419F-401A-9DD8-D198850DE309}"/>
                </a:ext>
              </a:extLst>
            </p:cNvPr>
            <p:cNvSpPr/>
            <p:nvPr/>
          </p:nvSpPr>
          <p:spPr>
            <a:xfrm>
              <a:off x="0" y="0"/>
              <a:ext cx="2971936" cy="319936"/>
            </a:xfrm>
            <a:custGeom>
              <a:avLst/>
              <a:gdLst/>
              <a:ahLst/>
              <a:cxnLst/>
              <a:rect l="l" t="t" r="r" b="b"/>
              <a:pathLst>
                <a:path w="2971936" h="319936">
                  <a:moveTo>
                    <a:pt x="11664" y="0"/>
                  </a:moveTo>
                  <a:lnTo>
                    <a:pt x="2960273" y="0"/>
                  </a:lnTo>
                  <a:cubicBezTo>
                    <a:pt x="2963366" y="0"/>
                    <a:pt x="2966333" y="1229"/>
                    <a:pt x="2968520" y="3416"/>
                  </a:cubicBezTo>
                  <a:cubicBezTo>
                    <a:pt x="2970707" y="5604"/>
                    <a:pt x="2971936" y="8570"/>
                    <a:pt x="2971936" y="11664"/>
                  </a:cubicBezTo>
                  <a:lnTo>
                    <a:pt x="2971936" y="308272"/>
                  </a:lnTo>
                  <a:cubicBezTo>
                    <a:pt x="2971936" y="311365"/>
                    <a:pt x="2970707" y="314332"/>
                    <a:pt x="2968520" y="316519"/>
                  </a:cubicBezTo>
                  <a:cubicBezTo>
                    <a:pt x="2966333" y="318707"/>
                    <a:pt x="2963366" y="319936"/>
                    <a:pt x="2960273" y="319936"/>
                  </a:cubicBezTo>
                  <a:lnTo>
                    <a:pt x="11664" y="319936"/>
                  </a:lnTo>
                  <a:cubicBezTo>
                    <a:pt x="8570" y="319936"/>
                    <a:pt x="5604" y="318707"/>
                    <a:pt x="3416" y="316519"/>
                  </a:cubicBezTo>
                  <a:cubicBezTo>
                    <a:pt x="1229" y="314332"/>
                    <a:pt x="0" y="311365"/>
                    <a:pt x="0" y="308272"/>
                  </a:cubicBezTo>
                  <a:lnTo>
                    <a:pt x="0" y="11664"/>
                  </a:lnTo>
                  <a:cubicBezTo>
                    <a:pt x="0" y="8570"/>
                    <a:pt x="1229" y="5604"/>
                    <a:pt x="3416" y="3416"/>
                  </a:cubicBezTo>
                  <a:cubicBezTo>
                    <a:pt x="5604" y="1229"/>
                    <a:pt x="8570" y="0"/>
                    <a:pt x="11664" y="0"/>
                  </a:cubicBezTo>
                  <a:close/>
                </a:path>
              </a:pathLst>
            </a:custGeom>
            <a:solidFill>
              <a:srgbClr val="FFFFFF"/>
            </a:solidFill>
            <a:ln w="19050" cap="sq">
              <a:solidFill>
                <a:srgbClr val="000000"/>
              </a:solidFill>
              <a:prstDash val="solid"/>
              <a:miter/>
            </a:ln>
          </p:spPr>
          <p:txBody>
            <a:bodyPr/>
            <a:lstStyle/>
            <a:p>
              <a:endParaRPr lang="zh-TW" altLang="en-US"/>
            </a:p>
          </p:txBody>
        </p:sp>
        <p:sp>
          <p:nvSpPr>
            <p:cNvPr id="78" name="TextBox 20">
              <a:extLst>
                <a:ext uri="{FF2B5EF4-FFF2-40B4-BE49-F238E27FC236}">
                  <a16:creationId xmlns:a16="http://schemas.microsoft.com/office/drawing/2014/main" id="{E4DF1CDD-0438-459E-992E-17FA20AFF876}"/>
                </a:ext>
              </a:extLst>
            </p:cNvPr>
            <p:cNvSpPr txBox="1"/>
            <p:nvPr/>
          </p:nvSpPr>
          <p:spPr>
            <a:xfrm>
              <a:off x="0" y="9525"/>
              <a:ext cx="2971936" cy="310411"/>
            </a:xfrm>
            <a:prstGeom prst="rect">
              <a:avLst/>
            </a:prstGeom>
          </p:spPr>
          <p:txBody>
            <a:bodyPr lIns="50800" tIns="50800" rIns="50800" bIns="50800" rtlCol="0" anchor="ctr"/>
            <a:lstStyle/>
            <a:p>
              <a:pPr marL="0" lvl="0" indent="0" algn="ctr">
                <a:lnSpc>
                  <a:spcPts val="2736"/>
                </a:lnSpc>
                <a:spcBef>
                  <a:spcPct val="0"/>
                </a:spcBef>
              </a:pPr>
              <a:endParaRPr/>
            </a:p>
          </p:txBody>
        </p:sp>
      </p:grpSp>
      <p:grpSp>
        <p:nvGrpSpPr>
          <p:cNvPr id="79" name="Group 21">
            <a:extLst>
              <a:ext uri="{FF2B5EF4-FFF2-40B4-BE49-F238E27FC236}">
                <a16:creationId xmlns:a16="http://schemas.microsoft.com/office/drawing/2014/main" id="{AD03BD89-1D79-4FE6-80C4-FB3F1A9DCCE8}"/>
              </a:ext>
            </a:extLst>
          </p:cNvPr>
          <p:cNvGrpSpPr/>
          <p:nvPr/>
        </p:nvGrpSpPr>
        <p:grpSpPr>
          <a:xfrm>
            <a:off x="9144000" y="4049373"/>
            <a:ext cx="5642035" cy="1175654"/>
            <a:chOff x="0" y="0"/>
            <a:chExt cx="1485968" cy="309637"/>
          </a:xfrm>
        </p:grpSpPr>
        <p:sp>
          <p:nvSpPr>
            <p:cNvPr id="80" name="Freeform 22">
              <a:extLst>
                <a:ext uri="{FF2B5EF4-FFF2-40B4-BE49-F238E27FC236}">
                  <a16:creationId xmlns:a16="http://schemas.microsoft.com/office/drawing/2014/main" id="{2162F3FB-781D-485C-AA5E-85D4B893AF85}"/>
                </a:ext>
              </a:extLst>
            </p:cNvPr>
            <p:cNvSpPr/>
            <p:nvPr/>
          </p:nvSpPr>
          <p:spPr>
            <a:xfrm>
              <a:off x="0" y="0"/>
              <a:ext cx="1485968" cy="309637"/>
            </a:xfrm>
            <a:custGeom>
              <a:avLst/>
              <a:gdLst/>
              <a:ahLst/>
              <a:cxnLst/>
              <a:rect l="l" t="t" r="r" b="b"/>
              <a:pathLst>
                <a:path w="1485968" h="309637">
                  <a:moveTo>
                    <a:pt x="23327" y="0"/>
                  </a:moveTo>
                  <a:lnTo>
                    <a:pt x="1462641" y="0"/>
                  </a:lnTo>
                  <a:cubicBezTo>
                    <a:pt x="1475524" y="0"/>
                    <a:pt x="1485968" y="10444"/>
                    <a:pt x="1485968" y="23327"/>
                  </a:cubicBezTo>
                  <a:lnTo>
                    <a:pt x="1485968" y="286310"/>
                  </a:lnTo>
                  <a:cubicBezTo>
                    <a:pt x="1485968" y="292497"/>
                    <a:pt x="1483510" y="298430"/>
                    <a:pt x="1479136" y="302805"/>
                  </a:cubicBezTo>
                  <a:cubicBezTo>
                    <a:pt x="1474761" y="307180"/>
                    <a:pt x="1468828" y="309637"/>
                    <a:pt x="1462641" y="309637"/>
                  </a:cubicBezTo>
                  <a:lnTo>
                    <a:pt x="23327" y="309637"/>
                  </a:lnTo>
                  <a:cubicBezTo>
                    <a:pt x="17140" y="309637"/>
                    <a:pt x="11207" y="307180"/>
                    <a:pt x="6832" y="302805"/>
                  </a:cubicBezTo>
                  <a:cubicBezTo>
                    <a:pt x="2458" y="298430"/>
                    <a:pt x="0" y="292497"/>
                    <a:pt x="0" y="286310"/>
                  </a:cubicBezTo>
                  <a:lnTo>
                    <a:pt x="0" y="23327"/>
                  </a:lnTo>
                  <a:cubicBezTo>
                    <a:pt x="0" y="10444"/>
                    <a:pt x="10444" y="0"/>
                    <a:pt x="23327" y="0"/>
                  </a:cubicBezTo>
                  <a:close/>
                </a:path>
              </a:pathLst>
            </a:custGeom>
            <a:solidFill>
              <a:srgbClr val="FFFFFF"/>
            </a:solidFill>
            <a:ln w="19050" cap="sq">
              <a:solidFill>
                <a:srgbClr val="000000"/>
              </a:solidFill>
              <a:prstDash val="solid"/>
              <a:miter/>
            </a:ln>
          </p:spPr>
          <p:txBody>
            <a:bodyPr/>
            <a:lstStyle/>
            <a:p>
              <a:endParaRPr lang="zh-TW" altLang="en-US"/>
            </a:p>
          </p:txBody>
        </p:sp>
        <p:sp>
          <p:nvSpPr>
            <p:cNvPr id="81" name="TextBox 23">
              <a:extLst>
                <a:ext uri="{FF2B5EF4-FFF2-40B4-BE49-F238E27FC236}">
                  <a16:creationId xmlns:a16="http://schemas.microsoft.com/office/drawing/2014/main" id="{2EDC6FEA-D745-48C3-8263-85C692C46A87}"/>
                </a:ext>
              </a:extLst>
            </p:cNvPr>
            <p:cNvSpPr txBox="1"/>
            <p:nvPr/>
          </p:nvSpPr>
          <p:spPr>
            <a:xfrm>
              <a:off x="0" y="9525"/>
              <a:ext cx="1485968" cy="300112"/>
            </a:xfrm>
            <a:prstGeom prst="rect">
              <a:avLst/>
            </a:prstGeom>
          </p:spPr>
          <p:txBody>
            <a:bodyPr lIns="50800" tIns="50800" rIns="50800" bIns="50800" rtlCol="0" anchor="ctr"/>
            <a:lstStyle/>
            <a:p>
              <a:pPr marL="0" lvl="0" indent="0" algn="ctr">
                <a:lnSpc>
                  <a:spcPts val="2736"/>
                </a:lnSpc>
                <a:spcBef>
                  <a:spcPct val="0"/>
                </a:spcBef>
              </a:pPr>
              <a:endParaRPr/>
            </a:p>
          </p:txBody>
        </p:sp>
      </p:grpSp>
      <p:grpSp>
        <p:nvGrpSpPr>
          <p:cNvPr id="82" name="Group 24">
            <a:extLst>
              <a:ext uri="{FF2B5EF4-FFF2-40B4-BE49-F238E27FC236}">
                <a16:creationId xmlns:a16="http://schemas.microsoft.com/office/drawing/2014/main" id="{1E74214B-ADF3-4179-B7B8-6409845BA4C4}"/>
              </a:ext>
            </a:extLst>
          </p:cNvPr>
          <p:cNvGrpSpPr/>
          <p:nvPr/>
        </p:nvGrpSpPr>
        <p:grpSpPr>
          <a:xfrm>
            <a:off x="9144000" y="2864194"/>
            <a:ext cx="2821018" cy="1175654"/>
            <a:chOff x="0" y="0"/>
            <a:chExt cx="742984" cy="309637"/>
          </a:xfrm>
        </p:grpSpPr>
        <p:sp>
          <p:nvSpPr>
            <p:cNvPr id="83" name="Freeform 25">
              <a:extLst>
                <a:ext uri="{FF2B5EF4-FFF2-40B4-BE49-F238E27FC236}">
                  <a16:creationId xmlns:a16="http://schemas.microsoft.com/office/drawing/2014/main" id="{BC1A4723-DCFF-480E-91C7-E6BF29853945}"/>
                </a:ext>
              </a:extLst>
            </p:cNvPr>
            <p:cNvSpPr/>
            <p:nvPr/>
          </p:nvSpPr>
          <p:spPr>
            <a:xfrm>
              <a:off x="0" y="0"/>
              <a:ext cx="742984" cy="309637"/>
            </a:xfrm>
            <a:custGeom>
              <a:avLst/>
              <a:gdLst/>
              <a:ahLst/>
              <a:cxnLst/>
              <a:rect l="l" t="t" r="r" b="b"/>
              <a:pathLst>
                <a:path w="742984" h="309637">
                  <a:moveTo>
                    <a:pt x="46654" y="0"/>
                  </a:moveTo>
                  <a:lnTo>
                    <a:pt x="696330" y="0"/>
                  </a:lnTo>
                  <a:cubicBezTo>
                    <a:pt x="722096" y="0"/>
                    <a:pt x="742984" y="20888"/>
                    <a:pt x="742984" y="46654"/>
                  </a:cubicBezTo>
                  <a:lnTo>
                    <a:pt x="742984" y="262983"/>
                  </a:lnTo>
                  <a:cubicBezTo>
                    <a:pt x="742984" y="288749"/>
                    <a:pt x="722096" y="309637"/>
                    <a:pt x="696330" y="309637"/>
                  </a:cubicBezTo>
                  <a:lnTo>
                    <a:pt x="46654" y="309637"/>
                  </a:lnTo>
                  <a:cubicBezTo>
                    <a:pt x="34281" y="309637"/>
                    <a:pt x="22414" y="304722"/>
                    <a:pt x="13665" y="295973"/>
                  </a:cubicBezTo>
                  <a:cubicBezTo>
                    <a:pt x="4915" y="287223"/>
                    <a:pt x="0" y="275356"/>
                    <a:pt x="0" y="262983"/>
                  </a:cubicBezTo>
                  <a:lnTo>
                    <a:pt x="0" y="46654"/>
                  </a:lnTo>
                  <a:cubicBezTo>
                    <a:pt x="0" y="20888"/>
                    <a:pt x="20888" y="0"/>
                    <a:pt x="46654" y="0"/>
                  </a:cubicBezTo>
                  <a:close/>
                </a:path>
              </a:pathLst>
            </a:custGeom>
            <a:solidFill>
              <a:srgbClr val="FFFFFF"/>
            </a:solidFill>
            <a:ln w="19050" cap="sq">
              <a:solidFill>
                <a:srgbClr val="000000"/>
              </a:solidFill>
              <a:prstDash val="solid"/>
              <a:miter/>
            </a:ln>
          </p:spPr>
          <p:txBody>
            <a:bodyPr/>
            <a:lstStyle/>
            <a:p>
              <a:endParaRPr lang="zh-TW" altLang="en-US"/>
            </a:p>
          </p:txBody>
        </p:sp>
        <p:sp>
          <p:nvSpPr>
            <p:cNvPr id="84" name="TextBox 26">
              <a:extLst>
                <a:ext uri="{FF2B5EF4-FFF2-40B4-BE49-F238E27FC236}">
                  <a16:creationId xmlns:a16="http://schemas.microsoft.com/office/drawing/2014/main" id="{2DB529F5-ECDD-4F49-B5AF-B79E384545C8}"/>
                </a:ext>
              </a:extLst>
            </p:cNvPr>
            <p:cNvSpPr txBox="1"/>
            <p:nvPr/>
          </p:nvSpPr>
          <p:spPr>
            <a:xfrm>
              <a:off x="0" y="9525"/>
              <a:ext cx="742984" cy="300112"/>
            </a:xfrm>
            <a:prstGeom prst="rect">
              <a:avLst/>
            </a:prstGeom>
          </p:spPr>
          <p:txBody>
            <a:bodyPr lIns="50800" tIns="50800" rIns="50800" bIns="50800" rtlCol="0" anchor="ctr"/>
            <a:lstStyle/>
            <a:p>
              <a:pPr marL="0" lvl="0" indent="0" algn="ctr">
                <a:lnSpc>
                  <a:spcPts val="2736"/>
                </a:lnSpc>
                <a:spcBef>
                  <a:spcPct val="0"/>
                </a:spcBef>
              </a:pPr>
              <a:endParaRPr/>
            </a:p>
          </p:txBody>
        </p:sp>
      </p:grpSp>
      <p:grpSp>
        <p:nvGrpSpPr>
          <p:cNvPr id="85" name="Group 27">
            <a:extLst>
              <a:ext uri="{FF2B5EF4-FFF2-40B4-BE49-F238E27FC236}">
                <a16:creationId xmlns:a16="http://schemas.microsoft.com/office/drawing/2014/main" id="{3EF70D10-C2CA-459E-9335-71AFDF71BCAB}"/>
              </a:ext>
            </a:extLst>
          </p:cNvPr>
          <p:cNvGrpSpPr/>
          <p:nvPr/>
        </p:nvGrpSpPr>
        <p:grpSpPr>
          <a:xfrm>
            <a:off x="11965018" y="2864194"/>
            <a:ext cx="2821018" cy="1175654"/>
            <a:chOff x="0" y="0"/>
            <a:chExt cx="742984" cy="309637"/>
          </a:xfrm>
        </p:grpSpPr>
        <p:sp>
          <p:nvSpPr>
            <p:cNvPr id="86" name="Freeform 28">
              <a:extLst>
                <a:ext uri="{FF2B5EF4-FFF2-40B4-BE49-F238E27FC236}">
                  <a16:creationId xmlns:a16="http://schemas.microsoft.com/office/drawing/2014/main" id="{53FE833A-FB37-4DD6-97FB-DBCFDBF6D88D}"/>
                </a:ext>
              </a:extLst>
            </p:cNvPr>
            <p:cNvSpPr/>
            <p:nvPr/>
          </p:nvSpPr>
          <p:spPr>
            <a:xfrm>
              <a:off x="0" y="0"/>
              <a:ext cx="742984" cy="309637"/>
            </a:xfrm>
            <a:custGeom>
              <a:avLst/>
              <a:gdLst/>
              <a:ahLst/>
              <a:cxnLst/>
              <a:rect l="l" t="t" r="r" b="b"/>
              <a:pathLst>
                <a:path w="742984" h="309637">
                  <a:moveTo>
                    <a:pt x="46654" y="0"/>
                  </a:moveTo>
                  <a:lnTo>
                    <a:pt x="696330" y="0"/>
                  </a:lnTo>
                  <a:cubicBezTo>
                    <a:pt x="722096" y="0"/>
                    <a:pt x="742984" y="20888"/>
                    <a:pt x="742984" y="46654"/>
                  </a:cubicBezTo>
                  <a:lnTo>
                    <a:pt x="742984" y="262983"/>
                  </a:lnTo>
                  <a:cubicBezTo>
                    <a:pt x="742984" y="288749"/>
                    <a:pt x="722096" y="309637"/>
                    <a:pt x="696330" y="309637"/>
                  </a:cubicBezTo>
                  <a:lnTo>
                    <a:pt x="46654" y="309637"/>
                  </a:lnTo>
                  <a:cubicBezTo>
                    <a:pt x="34281" y="309637"/>
                    <a:pt x="22414" y="304722"/>
                    <a:pt x="13665" y="295973"/>
                  </a:cubicBezTo>
                  <a:cubicBezTo>
                    <a:pt x="4915" y="287223"/>
                    <a:pt x="0" y="275356"/>
                    <a:pt x="0" y="262983"/>
                  </a:cubicBezTo>
                  <a:lnTo>
                    <a:pt x="0" y="46654"/>
                  </a:lnTo>
                  <a:cubicBezTo>
                    <a:pt x="0" y="20888"/>
                    <a:pt x="20888" y="0"/>
                    <a:pt x="46654" y="0"/>
                  </a:cubicBezTo>
                  <a:close/>
                </a:path>
              </a:pathLst>
            </a:custGeom>
            <a:solidFill>
              <a:srgbClr val="FFFFFF"/>
            </a:solidFill>
            <a:ln w="19050" cap="sq">
              <a:solidFill>
                <a:srgbClr val="000000"/>
              </a:solidFill>
              <a:prstDash val="solid"/>
              <a:miter/>
            </a:ln>
          </p:spPr>
          <p:txBody>
            <a:bodyPr/>
            <a:lstStyle/>
            <a:p>
              <a:endParaRPr lang="zh-TW" altLang="en-US"/>
            </a:p>
          </p:txBody>
        </p:sp>
        <p:sp>
          <p:nvSpPr>
            <p:cNvPr id="87" name="TextBox 29">
              <a:extLst>
                <a:ext uri="{FF2B5EF4-FFF2-40B4-BE49-F238E27FC236}">
                  <a16:creationId xmlns:a16="http://schemas.microsoft.com/office/drawing/2014/main" id="{2445D986-40FA-4938-B319-07ED4D4E013E}"/>
                </a:ext>
              </a:extLst>
            </p:cNvPr>
            <p:cNvSpPr txBox="1"/>
            <p:nvPr/>
          </p:nvSpPr>
          <p:spPr>
            <a:xfrm>
              <a:off x="0" y="9525"/>
              <a:ext cx="742984" cy="300112"/>
            </a:xfrm>
            <a:prstGeom prst="rect">
              <a:avLst/>
            </a:prstGeom>
          </p:spPr>
          <p:txBody>
            <a:bodyPr lIns="50800" tIns="50800" rIns="50800" bIns="50800" rtlCol="0" anchor="ctr"/>
            <a:lstStyle/>
            <a:p>
              <a:pPr marL="0" lvl="0" indent="0" algn="ctr">
                <a:lnSpc>
                  <a:spcPts val="2736"/>
                </a:lnSpc>
                <a:spcBef>
                  <a:spcPct val="0"/>
                </a:spcBef>
              </a:pPr>
              <a:endParaRPr/>
            </a:p>
          </p:txBody>
        </p:sp>
      </p:grpSp>
      <p:sp>
        <p:nvSpPr>
          <p:cNvPr id="88" name="Freeform 30">
            <a:extLst>
              <a:ext uri="{FF2B5EF4-FFF2-40B4-BE49-F238E27FC236}">
                <a16:creationId xmlns:a16="http://schemas.microsoft.com/office/drawing/2014/main" id="{A312745C-6772-4619-934B-9DAA88137C74}"/>
              </a:ext>
            </a:extLst>
          </p:cNvPr>
          <p:cNvSpPr/>
          <p:nvPr/>
        </p:nvSpPr>
        <p:spPr>
          <a:xfrm>
            <a:off x="5005142" y="3710810"/>
            <a:ext cx="2364298" cy="677126"/>
          </a:xfrm>
          <a:custGeom>
            <a:avLst/>
            <a:gdLst/>
            <a:ahLst/>
            <a:cxnLst/>
            <a:rect l="l" t="t" r="r" b="b"/>
            <a:pathLst>
              <a:path w="2364298" h="677126">
                <a:moveTo>
                  <a:pt x="0" y="0"/>
                </a:moveTo>
                <a:lnTo>
                  <a:pt x="2364298" y="0"/>
                </a:lnTo>
                <a:lnTo>
                  <a:pt x="2364298" y="677126"/>
                </a:lnTo>
                <a:lnTo>
                  <a:pt x="0" y="677126"/>
                </a:lnTo>
                <a:lnTo>
                  <a:pt x="0" y="0"/>
                </a:lnTo>
                <a:close/>
              </a:path>
            </a:pathLst>
          </a:custGeom>
          <a:blipFill>
            <a:blip r:embed="rId6"/>
            <a:stretch>
              <a:fillRect/>
            </a:stretch>
          </a:blipFill>
        </p:spPr>
        <p:txBody>
          <a:bodyPr/>
          <a:lstStyle/>
          <a:p>
            <a:endParaRPr lang="zh-TW" altLang="en-US"/>
          </a:p>
        </p:txBody>
      </p:sp>
      <p:sp>
        <p:nvSpPr>
          <p:cNvPr id="89" name="Freeform 31">
            <a:extLst>
              <a:ext uri="{FF2B5EF4-FFF2-40B4-BE49-F238E27FC236}">
                <a16:creationId xmlns:a16="http://schemas.microsoft.com/office/drawing/2014/main" id="{F4AAD4A9-F412-4927-A3A7-E136F5558626}"/>
              </a:ext>
            </a:extLst>
          </p:cNvPr>
          <p:cNvSpPr/>
          <p:nvPr/>
        </p:nvSpPr>
        <p:spPr>
          <a:xfrm>
            <a:off x="8166525" y="5244626"/>
            <a:ext cx="2256778" cy="1175557"/>
          </a:xfrm>
          <a:custGeom>
            <a:avLst/>
            <a:gdLst/>
            <a:ahLst/>
            <a:cxnLst/>
            <a:rect l="l" t="t" r="r" b="b"/>
            <a:pathLst>
              <a:path w="2256778" h="1175557">
                <a:moveTo>
                  <a:pt x="0" y="0"/>
                </a:moveTo>
                <a:lnTo>
                  <a:pt x="2256779" y="0"/>
                </a:lnTo>
                <a:lnTo>
                  <a:pt x="2256779" y="1175557"/>
                </a:lnTo>
                <a:lnTo>
                  <a:pt x="0" y="1175557"/>
                </a:lnTo>
                <a:lnTo>
                  <a:pt x="0" y="0"/>
                </a:lnTo>
                <a:close/>
              </a:path>
            </a:pathLst>
          </a:custGeom>
          <a:blipFill>
            <a:blip r:embed="rId7"/>
            <a:stretch>
              <a:fillRect/>
            </a:stretch>
          </a:blipFill>
        </p:spPr>
        <p:txBody>
          <a:bodyPr/>
          <a:lstStyle/>
          <a:p>
            <a:endParaRPr lang="zh-TW" altLang="en-US"/>
          </a:p>
        </p:txBody>
      </p:sp>
      <p:sp>
        <p:nvSpPr>
          <p:cNvPr id="90" name="Freeform 32">
            <a:extLst>
              <a:ext uri="{FF2B5EF4-FFF2-40B4-BE49-F238E27FC236}">
                <a16:creationId xmlns:a16="http://schemas.microsoft.com/office/drawing/2014/main" id="{4E18F085-B047-4E29-BB57-DEAA8A34DFE9}"/>
              </a:ext>
            </a:extLst>
          </p:cNvPr>
          <p:cNvSpPr/>
          <p:nvPr/>
        </p:nvSpPr>
        <p:spPr>
          <a:xfrm>
            <a:off x="8585184" y="6488344"/>
            <a:ext cx="1117631" cy="1117631"/>
          </a:xfrm>
          <a:custGeom>
            <a:avLst/>
            <a:gdLst/>
            <a:ahLst/>
            <a:cxnLst/>
            <a:rect l="l" t="t" r="r" b="b"/>
            <a:pathLst>
              <a:path w="1117631" h="1117631">
                <a:moveTo>
                  <a:pt x="0" y="0"/>
                </a:moveTo>
                <a:lnTo>
                  <a:pt x="1117632" y="0"/>
                </a:lnTo>
                <a:lnTo>
                  <a:pt x="1117632" y="1117632"/>
                </a:lnTo>
                <a:lnTo>
                  <a:pt x="0" y="1117632"/>
                </a:lnTo>
                <a:lnTo>
                  <a:pt x="0" y="0"/>
                </a:lnTo>
                <a:close/>
              </a:path>
            </a:pathLst>
          </a:custGeom>
          <a:blipFill>
            <a:blip r:embed="rId8"/>
            <a:stretch>
              <a:fillRect/>
            </a:stretch>
          </a:blipFill>
        </p:spPr>
        <p:txBody>
          <a:bodyPr/>
          <a:lstStyle/>
          <a:p>
            <a:endParaRPr lang="zh-TW" altLang="en-US"/>
          </a:p>
        </p:txBody>
      </p:sp>
      <p:sp>
        <p:nvSpPr>
          <p:cNvPr id="91" name="Freeform 33">
            <a:extLst>
              <a:ext uri="{FF2B5EF4-FFF2-40B4-BE49-F238E27FC236}">
                <a16:creationId xmlns:a16="http://schemas.microsoft.com/office/drawing/2014/main" id="{986D0AAE-E3C8-4E5C-BAF6-E3F1AB147CA8}"/>
              </a:ext>
            </a:extLst>
          </p:cNvPr>
          <p:cNvSpPr/>
          <p:nvPr/>
        </p:nvSpPr>
        <p:spPr>
          <a:xfrm>
            <a:off x="9422493" y="2985179"/>
            <a:ext cx="2001621" cy="933683"/>
          </a:xfrm>
          <a:custGeom>
            <a:avLst/>
            <a:gdLst/>
            <a:ahLst/>
            <a:cxnLst/>
            <a:rect l="l" t="t" r="r" b="b"/>
            <a:pathLst>
              <a:path w="2001621" h="933683">
                <a:moveTo>
                  <a:pt x="0" y="0"/>
                </a:moveTo>
                <a:lnTo>
                  <a:pt x="2001621" y="0"/>
                </a:lnTo>
                <a:lnTo>
                  <a:pt x="2001621" y="933683"/>
                </a:lnTo>
                <a:lnTo>
                  <a:pt x="0" y="933683"/>
                </a:lnTo>
                <a:lnTo>
                  <a:pt x="0" y="0"/>
                </a:lnTo>
                <a:close/>
              </a:path>
            </a:pathLst>
          </a:custGeom>
          <a:blipFill>
            <a:blip r:embed="rId9"/>
            <a:stretch>
              <a:fillRect/>
            </a:stretch>
          </a:blipFill>
        </p:spPr>
        <p:txBody>
          <a:bodyPr/>
          <a:lstStyle/>
          <a:p>
            <a:endParaRPr lang="zh-TW" altLang="en-US"/>
          </a:p>
        </p:txBody>
      </p:sp>
      <p:sp>
        <p:nvSpPr>
          <p:cNvPr id="92" name="Freeform 34">
            <a:extLst>
              <a:ext uri="{FF2B5EF4-FFF2-40B4-BE49-F238E27FC236}">
                <a16:creationId xmlns:a16="http://schemas.microsoft.com/office/drawing/2014/main" id="{5C4CD23D-511B-4915-BC65-E0702A0EDA7B}"/>
              </a:ext>
            </a:extLst>
          </p:cNvPr>
          <p:cNvSpPr/>
          <p:nvPr/>
        </p:nvSpPr>
        <p:spPr>
          <a:xfrm>
            <a:off x="12224922" y="2983996"/>
            <a:ext cx="2301209" cy="934866"/>
          </a:xfrm>
          <a:custGeom>
            <a:avLst/>
            <a:gdLst/>
            <a:ahLst/>
            <a:cxnLst/>
            <a:rect l="l" t="t" r="r" b="b"/>
            <a:pathLst>
              <a:path w="2301209" h="934866">
                <a:moveTo>
                  <a:pt x="0" y="0"/>
                </a:moveTo>
                <a:lnTo>
                  <a:pt x="2301209" y="0"/>
                </a:lnTo>
                <a:lnTo>
                  <a:pt x="2301209" y="934866"/>
                </a:lnTo>
                <a:lnTo>
                  <a:pt x="0" y="934866"/>
                </a:lnTo>
                <a:lnTo>
                  <a:pt x="0" y="0"/>
                </a:lnTo>
                <a:close/>
              </a:path>
            </a:pathLst>
          </a:custGeom>
          <a:blipFill>
            <a:blip r:embed="rId10"/>
            <a:stretch>
              <a:fillRect/>
            </a:stretch>
          </a:blipFill>
        </p:spPr>
        <p:txBody>
          <a:bodyPr/>
          <a:lstStyle/>
          <a:p>
            <a:endParaRPr lang="zh-TW" altLang="en-US"/>
          </a:p>
        </p:txBody>
      </p:sp>
      <p:sp>
        <p:nvSpPr>
          <p:cNvPr id="93" name="Freeform 35">
            <a:extLst>
              <a:ext uri="{FF2B5EF4-FFF2-40B4-BE49-F238E27FC236}">
                <a16:creationId xmlns:a16="http://schemas.microsoft.com/office/drawing/2014/main" id="{89223FFD-21B3-40A9-9C17-BED77595FA83}"/>
              </a:ext>
            </a:extLst>
          </p:cNvPr>
          <p:cNvSpPr/>
          <p:nvPr/>
        </p:nvSpPr>
        <p:spPr>
          <a:xfrm>
            <a:off x="10269444" y="4172154"/>
            <a:ext cx="3391148" cy="920567"/>
          </a:xfrm>
          <a:custGeom>
            <a:avLst/>
            <a:gdLst/>
            <a:ahLst/>
            <a:cxnLst/>
            <a:rect l="l" t="t" r="r" b="b"/>
            <a:pathLst>
              <a:path w="3391148" h="920567">
                <a:moveTo>
                  <a:pt x="0" y="0"/>
                </a:moveTo>
                <a:lnTo>
                  <a:pt x="3391147" y="0"/>
                </a:lnTo>
                <a:lnTo>
                  <a:pt x="3391147" y="920567"/>
                </a:lnTo>
                <a:lnTo>
                  <a:pt x="0" y="920567"/>
                </a:lnTo>
                <a:lnTo>
                  <a:pt x="0" y="0"/>
                </a:lnTo>
                <a:close/>
              </a:path>
            </a:pathLst>
          </a:custGeom>
          <a:blipFill>
            <a:blip r:embed="rId11"/>
            <a:stretch>
              <a:fillRect/>
            </a:stretch>
          </a:blipFill>
        </p:spPr>
        <p:txBody>
          <a:bodyPr/>
          <a:lstStyle/>
          <a:p>
            <a:endParaRPr lang="zh-TW" altLang="en-US"/>
          </a:p>
        </p:txBody>
      </p:sp>
      <p:sp>
        <p:nvSpPr>
          <p:cNvPr id="94" name="Freeform 36">
            <a:extLst>
              <a:ext uri="{FF2B5EF4-FFF2-40B4-BE49-F238E27FC236}">
                <a16:creationId xmlns:a16="http://schemas.microsoft.com/office/drawing/2014/main" id="{5D1BC440-8301-42D6-AA86-D7D77A0BE5B9}"/>
              </a:ext>
            </a:extLst>
          </p:cNvPr>
          <p:cNvSpPr/>
          <p:nvPr/>
        </p:nvSpPr>
        <p:spPr>
          <a:xfrm>
            <a:off x="8536564" y="7806924"/>
            <a:ext cx="1214869" cy="909979"/>
          </a:xfrm>
          <a:custGeom>
            <a:avLst/>
            <a:gdLst/>
            <a:ahLst/>
            <a:cxnLst/>
            <a:rect l="l" t="t" r="r" b="b"/>
            <a:pathLst>
              <a:path w="1214869" h="909979">
                <a:moveTo>
                  <a:pt x="0" y="0"/>
                </a:moveTo>
                <a:lnTo>
                  <a:pt x="1214869" y="0"/>
                </a:lnTo>
                <a:lnTo>
                  <a:pt x="1214869" y="909980"/>
                </a:lnTo>
                <a:lnTo>
                  <a:pt x="0" y="909980"/>
                </a:lnTo>
                <a:lnTo>
                  <a:pt x="0" y="0"/>
                </a:lnTo>
                <a:close/>
              </a:path>
            </a:pathLst>
          </a:custGeom>
          <a:blipFill>
            <a:blip r:embed="rId12"/>
            <a:stretch>
              <a:fillRect/>
            </a:stretch>
          </a:blipFill>
        </p:spPr>
        <p:txBody>
          <a:bodyPr/>
          <a:lstStyle/>
          <a:p>
            <a:endParaRPr lang="zh-TW" alt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5"/>
          <p:cNvGrpSpPr/>
          <p:nvPr/>
        </p:nvGrpSpPr>
        <p:grpSpPr>
          <a:xfrm>
            <a:off x="14164837" y="9589260"/>
            <a:ext cx="3094463" cy="366780"/>
            <a:chOff x="0" y="0"/>
            <a:chExt cx="4125951" cy="489041"/>
          </a:xfrm>
        </p:grpSpPr>
        <p:sp>
          <p:nvSpPr>
            <p:cNvPr id="6" name="TextBox 6"/>
            <p:cNvSpPr txBox="1"/>
            <p:nvPr/>
          </p:nvSpPr>
          <p:spPr>
            <a:xfrm>
              <a:off x="562691" y="76117"/>
              <a:ext cx="3563260" cy="376173"/>
            </a:xfrm>
            <a:prstGeom prst="rect">
              <a:avLst/>
            </a:prstGeom>
          </p:spPr>
          <p:txBody>
            <a:bodyPr lIns="0" tIns="0" rIns="0" bIns="0" rtlCol="0" anchor="t">
              <a:spAutoFit/>
            </a:bodyPr>
            <a:lstStyle/>
            <a:p>
              <a:pPr marL="0" lvl="0" indent="0" algn="l">
                <a:lnSpc>
                  <a:spcPts val="2165"/>
                </a:lnSpc>
              </a:pPr>
              <a:r>
                <a:rPr lang="en-US" sz="2000" b="1" spc="37" dirty="0" err="1">
                  <a:solidFill>
                    <a:srgbClr val="FFFFFF"/>
                  </a:solidFill>
                  <a:latin typeface="微軟正黑體 Light" panose="020B0304030504040204" pitchFamily="34" charset="-120"/>
                  <a:ea typeface="微軟正黑體 Light" panose="020B0304030504040204" pitchFamily="34" charset="-120"/>
                  <a:cs typeface="Arial Unicode Bold"/>
                  <a:sym typeface="Arial Unicode Bold"/>
                </a:rPr>
                <a:t>系統建置</a:t>
              </a:r>
              <a:endParaRPr lang="en-US" sz="2000" b="1" spc="37" dirty="0">
                <a:solidFill>
                  <a:srgbClr val="FFFFFF"/>
                </a:solidFill>
                <a:latin typeface="微軟正黑體 Light" panose="020B0304030504040204" pitchFamily="34" charset="-120"/>
                <a:ea typeface="微軟正黑體 Light" panose="020B0304030504040204" pitchFamily="34" charset="-120"/>
                <a:cs typeface="Arial Unicode Bold"/>
                <a:sym typeface="Arial Unicode Bold"/>
              </a:endParaRPr>
            </a:p>
          </p:txBody>
        </p:sp>
        <p:sp>
          <p:nvSpPr>
            <p:cNvPr id="7" name="Freeform 7"/>
            <p:cNvSpPr/>
            <p:nvPr/>
          </p:nvSpPr>
          <p:spPr>
            <a:xfrm rot="5400000">
              <a:off x="-39568" y="39568"/>
              <a:ext cx="489041" cy="409905"/>
            </a:xfrm>
            <a:custGeom>
              <a:avLst/>
              <a:gdLst/>
              <a:ahLst/>
              <a:cxnLst/>
              <a:rect l="l" t="t" r="r" b="b"/>
              <a:pathLst>
                <a:path w="489041" h="409905">
                  <a:moveTo>
                    <a:pt x="0" y="0"/>
                  </a:moveTo>
                  <a:lnTo>
                    <a:pt x="489041" y="0"/>
                  </a:lnTo>
                  <a:lnTo>
                    <a:pt x="489041" y="409905"/>
                  </a:lnTo>
                  <a:lnTo>
                    <a:pt x="0" y="40990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zh-TW" altLang="en-US"/>
            </a:p>
          </p:txBody>
        </p:sp>
      </p:grpSp>
      <p:sp>
        <p:nvSpPr>
          <p:cNvPr id="8" name="TextBox 8"/>
          <p:cNvSpPr txBox="1"/>
          <p:nvPr/>
        </p:nvSpPr>
        <p:spPr>
          <a:xfrm>
            <a:off x="1028700" y="2854214"/>
            <a:ext cx="6340740" cy="481330"/>
          </a:xfrm>
          <a:prstGeom prst="rect">
            <a:avLst/>
          </a:prstGeom>
        </p:spPr>
        <p:txBody>
          <a:bodyPr lIns="0" tIns="0" rIns="0" bIns="0" rtlCol="0" anchor="t">
            <a:spAutoFit/>
          </a:bodyPr>
          <a:lstStyle/>
          <a:p>
            <a:pPr algn="l">
              <a:lnSpc>
                <a:spcPts val="3920"/>
              </a:lnSpc>
            </a:pPr>
            <a:endParaRPr/>
          </a:p>
        </p:txBody>
      </p:sp>
      <p:grpSp>
        <p:nvGrpSpPr>
          <p:cNvPr id="9" name="Group 9"/>
          <p:cNvGrpSpPr/>
          <p:nvPr/>
        </p:nvGrpSpPr>
        <p:grpSpPr>
          <a:xfrm>
            <a:off x="3501965" y="2873719"/>
            <a:ext cx="5642035" cy="2351308"/>
            <a:chOff x="0" y="0"/>
            <a:chExt cx="1485968" cy="619275"/>
          </a:xfrm>
        </p:grpSpPr>
        <p:sp>
          <p:nvSpPr>
            <p:cNvPr id="10" name="Freeform 10"/>
            <p:cNvSpPr/>
            <p:nvPr/>
          </p:nvSpPr>
          <p:spPr>
            <a:xfrm>
              <a:off x="0" y="0"/>
              <a:ext cx="1485968" cy="619275"/>
            </a:xfrm>
            <a:custGeom>
              <a:avLst/>
              <a:gdLst/>
              <a:ahLst/>
              <a:cxnLst/>
              <a:rect l="l" t="t" r="r" b="b"/>
              <a:pathLst>
                <a:path w="1485968" h="619275">
                  <a:moveTo>
                    <a:pt x="23327" y="0"/>
                  </a:moveTo>
                  <a:lnTo>
                    <a:pt x="1462641" y="0"/>
                  </a:lnTo>
                  <a:cubicBezTo>
                    <a:pt x="1475524" y="0"/>
                    <a:pt x="1485968" y="10444"/>
                    <a:pt x="1485968" y="23327"/>
                  </a:cubicBezTo>
                  <a:lnTo>
                    <a:pt x="1485968" y="595947"/>
                  </a:lnTo>
                  <a:cubicBezTo>
                    <a:pt x="1485968" y="602134"/>
                    <a:pt x="1483510" y="608068"/>
                    <a:pt x="1479136" y="612442"/>
                  </a:cubicBezTo>
                  <a:cubicBezTo>
                    <a:pt x="1474761" y="616817"/>
                    <a:pt x="1468828" y="619275"/>
                    <a:pt x="1462641" y="619275"/>
                  </a:cubicBezTo>
                  <a:lnTo>
                    <a:pt x="23327" y="619275"/>
                  </a:lnTo>
                  <a:cubicBezTo>
                    <a:pt x="10444" y="619275"/>
                    <a:pt x="0" y="608831"/>
                    <a:pt x="0" y="595947"/>
                  </a:cubicBezTo>
                  <a:lnTo>
                    <a:pt x="0" y="23327"/>
                  </a:lnTo>
                  <a:cubicBezTo>
                    <a:pt x="0" y="10444"/>
                    <a:pt x="10444" y="0"/>
                    <a:pt x="23327" y="0"/>
                  </a:cubicBezTo>
                  <a:close/>
                </a:path>
              </a:pathLst>
            </a:custGeom>
            <a:solidFill>
              <a:srgbClr val="FFFFFF"/>
            </a:solidFill>
            <a:ln w="19050" cap="sq">
              <a:solidFill>
                <a:srgbClr val="000000"/>
              </a:solidFill>
              <a:prstDash val="solid"/>
              <a:miter/>
            </a:ln>
          </p:spPr>
          <p:txBody>
            <a:bodyPr/>
            <a:lstStyle/>
            <a:p>
              <a:endParaRPr lang="zh-TW" altLang="en-US"/>
            </a:p>
          </p:txBody>
        </p:sp>
        <p:sp>
          <p:nvSpPr>
            <p:cNvPr id="11" name="TextBox 11"/>
            <p:cNvSpPr txBox="1"/>
            <p:nvPr/>
          </p:nvSpPr>
          <p:spPr>
            <a:xfrm>
              <a:off x="0" y="9525"/>
              <a:ext cx="1485968" cy="609750"/>
            </a:xfrm>
            <a:prstGeom prst="rect">
              <a:avLst/>
            </a:prstGeom>
          </p:spPr>
          <p:txBody>
            <a:bodyPr lIns="50800" tIns="50800" rIns="50800" bIns="50800" rtlCol="0" anchor="ctr"/>
            <a:lstStyle/>
            <a:p>
              <a:pPr marL="0" lvl="0" indent="0" algn="ctr">
                <a:lnSpc>
                  <a:spcPts val="2736"/>
                </a:lnSpc>
                <a:spcBef>
                  <a:spcPct val="0"/>
                </a:spcBef>
              </a:pPr>
              <a:endParaRPr/>
            </a:p>
          </p:txBody>
        </p:sp>
      </p:grpSp>
      <p:grpSp>
        <p:nvGrpSpPr>
          <p:cNvPr id="12" name="Group 12"/>
          <p:cNvGrpSpPr/>
          <p:nvPr/>
        </p:nvGrpSpPr>
        <p:grpSpPr>
          <a:xfrm>
            <a:off x="3501965" y="7654537"/>
            <a:ext cx="11284070" cy="1214755"/>
            <a:chOff x="0" y="0"/>
            <a:chExt cx="2971936" cy="319936"/>
          </a:xfrm>
        </p:grpSpPr>
        <p:sp>
          <p:nvSpPr>
            <p:cNvPr id="13" name="Freeform 13"/>
            <p:cNvSpPr/>
            <p:nvPr/>
          </p:nvSpPr>
          <p:spPr>
            <a:xfrm>
              <a:off x="0" y="0"/>
              <a:ext cx="2971936" cy="319936"/>
            </a:xfrm>
            <a:custGeom>
              <a:avLst/>
              <a:gdLst/>
              <a:ahLst/>
              <a:cxnLst/>
              <a:rect l="l" t="t" r="r" b="b"/>
              <a:pathLst>
                <a:path w="2971936" h="319936">
                  <a:moveTo>
                    <a:pt x="11664" y="0"/>
                  </a:moveTo>
                  <a:lnTo>
                    <a:pt x="2960273" y="0"/>
                  </a:lnTo>
                  <a:cubicBezTo>
                    <a:pt x="2963366" y="0"/>
                    <a:pt x="2966333" y="1229"/>
                    <a:pt x="2968520" y="3416"/>
                  </a:cubicBezTo>
                  <a:cubicBezTo>
                    <a:pt x="2970707" y="5604"/>
                    <a:pt x="2971936" y="8570"/>
                    <a:pt x="2971936" y="11664"/>
                  </a:cubicBezTo>
                  <a:lnTo>
                    <a:pt x="2971936" y="308272"/>
                  </a:lnTo>
                  <a:cubicBezTo>
                    <a:pt x="2971936" y="311365"/>
                    <a:pt x="2970707" y="314332"/>
                    <a:pt x="2968520" y="316519"/>
                  </a:cubicBezTo>
                  <a:cubicBezTo>
                    <a:pt x="2966333" y="318707"/>
                    <a:pt x="2963366" y="319936"/>
                    <a:pt x="2960273" y="319936"/>
                  </a:cubicBezTo>
                  <a:lnTo>
                    <a:pt x="11664" y="319936"/>
                  </a:lnTo>
                  <a:cubicBezTo>
                    <a:pt x="8570" y="319936"/>
                    <a:pt x="5604" y="318707"/>
                    <a:pt x="3416" y="316519"/>
                  </a:cubicBezTo>
                  <a:cubicBezTo>
                    <a:pt x="1229" y="314332"/>
                    <a:pt x="0" y="311365"/>
                    <a:pt x="0" y="308272"/>
                  </a:cubicBezTo>
                  <a:lnTo>
                    <a:pt x="0" y="11664"/>
                  </a:lnTo>
                  <a:cubicBezTo>
                    <a:pt x="0" y="8570"/>
                    <a:pt x="1229" y="5604"/>
                    <a:pt x="3416" y="3416"/>
                  </a:cubicBezTo>
                  <a:cubicBezTo>
                    <a:pt x="5604" y="1229"/>
                    <a:pt x="8570" y="0"/>
                    <a:pt x="11664" y="0"/>
                  </a:cubicBezTo>
                  <a:close/>
                </a:path>
              </a:pathLst>
            </a:custGeom>
            <a:solidFill>
              <a:srgbClr val="FFFFFF"/>
            </a:solidFill>
            <a:ln w="19050" cap="sq">
              <a:solidFill>
                <a:srgbClr val="000000"/>
              </a:solidFill>
              <a:prstDash val="solid"/>
              <a:miter/>
            </a:ln>
          </p:spPr>
          <p:txBody>
            <a:bodyPr/>
            <a:lstStyle/>
            <a:p>
              <a:endParaRPr lang="zh-TW" altLang="en-US"/>
            </a:p>
          </p:txBody>
        </p:sp>
        <p:sp>
          <p:nvSpPr>
            <p:cNvPr id="14" name="TextBox 14"/>
            <p:cNvSpPr txBox="1"/>
            <p:nvPr/>
          </p:nvSpPr>
          <p:spPr>
            <a:xfrm>
              <a:off x="0" y="9525"/>
              <a:ext cx="2971936" cy="310411"/>
            </a:xfrm>
            <a:prstGeom prst="rect">
              <a:avLst/>
            </a:prstGeom>
          </p:spPr>
          <p:txBody>
            <a:bodyPr lIns="50800" tIns="50800" rIns="50800" bIns="50800" rtlCol="0" anchor="ctr"/>
            <a:lstStyle/>
            <a:p>
              <a:pPr algn="ctr">
                <a:lnSpc>
                  <a:spcPts val="1938"/>
                </a:lnSpc>
              </a:pPr>
              <a:endParaRPr lang="en-US" sz="1700" spc="17" dirty="0">
                <a:solidFill>
                  <a:srgbClr val="000000"/>
                </a:solidFill>
                <a:latin typeface="Arial Unicode"/>
                <a:ea typeface="Arial Unicode"/>
                <a:cs typeface="Arial Unicode"/>
                <a:sym typeface="Arial Unicode"/>
              </a:endParaRPr>
            </a:p>
          </p:txBody>
        </p:sp>
      </p:grpSp>
      <p:grpSp>
        <p:nvGrpSpPr>
          <p:cNvPr id="15" name="Group 15"/>
          <p:cNvGrpSpPr/>
          <p:nvPr/>
        </p:nvGrpSpPr>
        <p:grpSpPr>
          <a:xfrm>
            <a:off x="3501965" y="6439782"/>
            <a:ext cx="11284070" cy="1214755"/>
            <a:chOff x="0" y="0"/>
            <a:chExt cx="2971936" cy="319936"/>
          </a:xfrm>
        </p:grpSpPr>
        <p:sp>
          <p:nvSpPr>
            <p:cNvPr id="16" name="Freeform 16"/>
            <p:cNvSpPr/>
            <p:nvPr/>
          </p:nvSpPr>
          <p:spPr>
            <a:xfrm>
              <a:off x="0" y="0"/>
              <a:ext cx="2971936" cy="319936"/>
            </a:xfrm>
            <a:custGeom>
              <a:avLst/>
              <a:gdLst/>
              <a:ahLst/>
              <a:cxnLst/>
              <a:rect l="l" t="t" r="r" b="b"/>
              <a:pathLst>
                <a:path w="2971936" h="319936">
                  <a:moveTo>
                    <a:pt x="11664" y="0"/>
                  </a:moveTo>
                  <a:lnTo>
                    <a:pt x="2960273" y="0"/>
                  </a:lnTo>
                  <a:cubicBezTo>
                    <a:pt x="2963366" y="0"/>
                    <a:pt x="2966333" y="1229"/>
                    <a:pt x="2968520" y="3416"/>
                  </a:cubicBezTo>
                  <a:cubicBezTo>
                    <a:pt x="2970707" y="5604"/>
                    <a:pt x="2971936" y="8570"/>
                    <a:pt x="2971936" y="11664"/>
                  </a:cubicBezTo>
                  <a:lnTo>
                    <a:pt x="2971936" y="308272"/>
                  </a:lnTo>
                  <a:cubicBezTo>
                    <a:pt x="2971936" y="311365"/>
                    <a:pt x="2970707" y="314332"/>
                    <a:pt x="2968520" y="316519"/>
                  </a:cubicBezTo>
                  <a:cubicBezTo>
                    <a:pt x="2966333" y="318707"/>
                    <a:pt x="2963366" y="319936"/>
                    <a:pt x="2960273" y="319936"/>
                  </a:cubicBezTo>
                  <a:lnTo>
                    <a:pt x="11664" y="319936"/>
                  </a:lnTo>
                  <a:cubicBezTo>
                    <a:pt x="8570" y="319936"/>
                    <a:pt x="5604" y="318707"/>
                    <a:pt x="3416" y="316519"/>
                  </a:cubicBezTo>
                  <a:cubicBezTo>
                    <a:pt x="1229" y="314332"/>
                    <a:pt x="0" y="311365"/>
                    <a:pt x="0" y="308272"/>
                  </a:cubicBezTo>
                  <a:lnTo>
                    <a:pt x="0" y="11664"/>
                  </a:lnTo>
                  <a:cubicBezTo>
                    <a:pt x="0" y="8570"/>
                    <a:pt x="1229" y="5604"/>
                    <a:pt x="3416" y="3416"/>
                  </a:cubicBezTo>
                  <a:cubicBezTo>
                    <a:pt x="5604" y="1229"/>
                    <a:pt x="8570" y="0"/>
                    <a:pt x="11664" y="0"/>
                  </a:cubicBezTo>
                  <a:close/>
                </a:path>
              </a:pathLst>
            </a:custGeom>
            <a:solidFill>
              <a:srgbClr val="F19C34"/>
            </a:solidFill>
            <a:ln w="19050" cap="sq">
              <a:solidFill>
                <a:srgbClr val="000000"/>
              </a:solidFill>
              <a:prstDash val="solid"/>
              <a:miter/>
            </a:ln>
          </p:spPr>
          <p:txBody>
            <a:bodyPr/>
            <a:lstStyle/>
            <a:p>
              <a:endParaRPr lang="zh-TW" altLang="en-US"/>
            </a:p>
          </p:txBody>
        </p:sp>
        <p:sp>
          <p:nvSpPr>
            <p:cNvPr id="17" name="TextBox 17"/>
            <p:cNvSpPr txBox="1"/>
            <p:nvPr/>
          </p:nvSpPr>
          <p:spPr>
            <a:xfrm>
              <a:off x="0" y="9525"/>
              <a:ext cx="2971936" cy="310411"/>
            </a:xfrm>
            <a:prstGeom prst="rect">
              <a:avLst/>
            </a:prstGeom>
          </p:spPr>
          <p:txBody>
            <a:bodyPr lIns="50800" tIns="50800" rIns="50800" bIns="50800" rtlCol="0" anchor="ctr"/>
            <a:lstStyle/>
            <a:p>
              <a:pPr marL="0" lvl="0" indent="0" algn="ctr">
                <a:lnSpc>
                  <a:spcPts val="2736"/>
                </a:lnSpc>
                <a:spcBef>
                  <a:spcPct val="0"/>
                </a:spcBef>
              </a:pPr>
              <a:endParaRPr/>
            </a:p>
          </p:txBody>
        </p:sp>
      </p:grpSp>
      <p:grpSp>
        <p:nvGrpSpPr>
          <p:cNvPr id="18" name="Group 18"/>
          <p:cNvGrpSpPr/>
          <p:nvPr/>
        </p:nvGrpSpPr>
        <p:grpSpPr>
          <a:xfrm>
            <a:off x="3501965" y="5225027"/>
            <a:ext cx="11284070" cy="1214755"/>
            <a:chOff x="0" y="0"/>
            <a:chExt cx="2971936" cy="319936"/>
          </a:xfrm>
        </p:grpSpPr>
        <p:sp>
          <p:nvSpPr>
            <p:cNvPr id="19" name="Freeform 19"/>
            <p:cNvSpPr/>
            <p:nvPr/>
          </p:nvSpPr>
          <p:spPr>
            <a:xfrm>
              <a:off x="0" y="0"/>
              <a:ext cx="2971936" cy="319936"/>
            </a:xfrm>
            <a:custGeom>
              <a:avLst/>
              <a:gdLst/>
              <a:ahLst/>
              <a:cxnLst/>
              <a:rect l="l" t="t" r="r" b="b"/>
              <a:pathLst>
                <a:path w="2971936" h="319936">
                  <a:moveTo>
                    <a:pt x="11664" y="0"/>
                  </a:moveTo>
                  <a:lnTo>
                    <a:pt x="2960273" y="0"/>
                  </a:lnTo>
                  <a:cubicBezTo>
                    <a:pt x="2963366" y="0"/>
                    <a:pt x="2966333" y="1229"/>
                    <a:pt x="2968520" y="3416"/>
                  </a:cubicBezTo>
                  <a:cubicBezTo>
                    <a:pt x="2970707" y="5604"/>
                    <a:pt x="2971936" y="8570"/>
                    <a:pt x="2971936" y="11664"/>
                  </a:cubicBezTo>
                  <a:lnTo>
                    <a:pt x="2971936" y="308272"/>
                  </a:lnTo>
                  <a:cubicBezTo>
                    <a:pt x="2971936" y="311365"/>
                    <a:pt x="2970707" y="314332"/>
                    <a:pt x="2968520" y="316519"/>
                  </a:cubicBezTo>
                  <a:cubicBezTo>
                    <a:pt x="2966333" y="318707"/>
                    <a:pt x="2963366" y="319936"/>
                    <a:pt x="2960273" y="319936"/>
                  </a:cubicBezTo>
                  <a:lnTo>
                    <a:pt x="11664" y="319936"/>
                  </a:lnTo>
                  <a:cubicBezTo>
                    <a:pt x="8570" y="319936"/>
                    <a:pt x="5604" y="318707"/>
                    <a:pt x="3416" y="316519"/>
                  </a:cubicBezTo>
                  <a:cubicBezTo>
                    <a:pt x="1229" y="314332"/>
                    <a:pt x="0" y="311365"/>
                    <a:pt x="0" y="308272"/>
                  </a:cubicBezTo>
                  <a:lnTo>
                    <a:pt x="0" y="11664"/>
                  </a:lnTo>
                  <a:cubicBezTo>
                    <a:pt x="0" y="8570"/>
                    <a:pt x="1229" y="5604"/>
                    <a:pt x="3416" y="3416"/>
                  </a:cubicBezTo>
                  <a:cubicBezTo>
                    <a:pt x="5604" y="1229"/>
                    <a:pt x="8570" y="0"/>
                    <a:pt x="11664" y="0"/>
                  </a:cubicBezTo>
                  <a:close/>
                </a:path>
              </a:pathLst>
            </a:custGeom>
            <a:solidFill>
              <a:srgbClr val="FFFFFF"/>
            </a:solidFill>
            <a:ln w="19050" cap="sq">
              <a:solidFill>
                <a:srgbClr val="000000"/>
              </a:solidFill>
              <a:prstDash val="solid"/>
              <a:miter/>
            </a:ln>
          </p:spPr>
          <p:txBody>
            <a:bodyPr/>
            <a:lstStyle/>
            <a:p>
              <a:endParaRPr lang="zh-TW" altLang="en-US"/>
            </a:p>
          </p:txBody>
        </p:sp>
        <p:sp>
          <p:nvSpPr>
            <p:cNvPr id="20" name="TextBox 20"/>
            <p:cNvSpPr txBox="1"/>
            <p:nvPr/>
          </p:nvSpPr>
          <p:spPr>
            <a:xfrm>
              <a:off x="0" y="9525"/>
              <a:ext cx="2971936" cy="310411"/>
            </a:xfrm>
            <a:prstGeom prst="rect">
              <a:avLst/>
            </a:prstGeom>
          </p:spPr>
          <p:txBody>
            <a:bodyPr lIns="50800" tIns="50800" rIns="50800" bIns="50800" rtlCol="0" anchor="ctr"/>
            <a:lstStyle/>
            <a:p>
              <a:pPr marL="0" lvl="0" indent="0" algn="ctr">
                <a:lnSpc>
                  <a:spcPts val="2736"/>
                </a:lnSpc>
                <a:spcBef>
                  <a:spcPct val="0"/>
                </a:spcBef>
              </a:pPr>
              <a:endParaRPr/>
            </a:p>
          </p:txBody>
        </p:sp>
      </p:grpSp>
      <p:grpSp>
        <p:nvGrpSpPr>
          <p:cNvPr id="21" name="Group 21"/>
          <p:cNvGrpSpPr/>
          <p:nvPr/>
        </p:nvGrpSpPr>
        <p:grpSpPr>
          <a:xfrm>
            <a:off x="9144000" y="4049373"/>
            <a:ext cx="5642035" cy="1175654"/>
            <a:chOff x="0" y="0"/>
            <a:chExt cx="1485968" cy="309637"/>
          </a:xfrm>
        </p:grpSpPr>
        <p:sp>
          <p:nvSpPr>
            <p:cNvPr id="22" name="Freeform 22"/>
            <p:cNvSpPr/>
            <p:nvPr/>
          </p:nvSpPr>
          <p:spPr>
            <a:xfrm>
              <a:off x="0" y="0"/>
              <a:ext cx="1485968" cy="309637"/>
            </a:xfrm>
            <a:custGeom>
              <a:avLst/>
              <a:gdLst/>
              <a:ahLst/>
              <a:cxnLst/>
              <a:rect l="l" t="t" r="r" b="b"/>
              <a:pathLst>
                <a:path w="1485968" h="309637">
                  <a:moveTo>
                    <a:pt x="23327" y="0"/>
                  </a:moveTo>
                  <a:lnTo>
                    <a:pt x="1462641" y="0"/>
                  </a:lnTo>
                  <a:cubicBezTo>
                    <a:pt x="1475524" y="0"/>
                    <a:pt x="1485968" y="10444"/>
                    <a:pt x="1485968" y="23327"/>
                  </a:cubicBezTo>
                  <a:lnTo>
                    <a:pt x="1485968" y="286310"/>
                  </a:lnTo>
                  <a:cubicBezTo>
                    <a:pt x="1485968" y="292497"/>
                    <a:pt x="1483510" y="298430"/>
                    <a:pt x="1479136" y="302805"/>
                  </a:cubicBezTo>
                  <a:cubicBezTo>
                    <a:pt x="1474761" y="307180"/>
                    <a:pt x="1468828" y="309637"/>
                    <a:pt x="1462641" y="309637"/>
                  </a:cubicBezTo>
                  <a:lnTo>
                    <a:pt x="23327" y="309637"/>
                  </a:lnTo>
                  <a:cubicBezTo>
                    <a:pt x="17140" y="309637"/>
                    <a:pt x="11207" y="307180"/>
                    <a:pt x="6832" y="302805"/>
                  </a:cubicBezTo>
                  <a:cubicBezTo>
                    <a:pt x="2458" y="298430"/>
                    <a:pt x="0" y="292497"/>
                    <a:pt x="0" y="286310"/>
                  </a:cubicBezTo>
                  <a:lnTo>
                    <a:pt x="0" y="23327"/>
                  </a:lnTo>
                  <a:cubicBezTo>
                    <a:pt x="0" y="10444"/>
                    <a:pt x="10444" y="0"/>
                    <a:pt x="23327" y="0"/>
                  </a:cubicBezTo>
                  <a:close/>
                </a:path>
              </a:pathLst>
            </a:custGeom>
            <a:solidFill>
              <a:srgbClr val="FFFFFF"/>
            </a:solidFill>
            <a:ln w="19050" cap="sq">
              <a:solidFill>
                <a:srgbClr val="000000"/>
              </a:solidFill>
              <a:prstDash val="solid"/>
              <a:miter/>
            </a:ln>
          </p:spPr>
          <p:txBody>
            <a:bodyPr/>
            <a:lstStyle/>
            <a:p>
              <a:endParaRPr lang="zh-TW" altLang="en-US"/>
            </a:p>
          </p:txBody>
        </p:sp>
        <p:sp>
          <p:nvSpPr>
            <p:cNvPr id="23" name="TextBox 23"/>
            <p:cNvSpPr txBox="1"/>
            <p:nvPr/>
          </p:nvSpPr>
          <p:spPr>
            <a:xfrm>
              <a:off x="0" y="9525"/>
              <a:ext cx="1485968" cy="300112"/>
            </a:xfrm>
            <a:prstGeom prst="rect">
              <a:avLst/>
            </a:prstGeom>
          </p:spPr>
          <p:txBody>
            <a:bodyPr lIns="50800" tIns="50800" rIns="50800" bIns="50800" rtlCol="0" anchor="ctr"/>
            <a:lstStyle/>
            <a:p>
              <a:pPr marL="0" lvl="0" indent="0" algn="ctr">
                <a:lnSpc>
                  <a:spcPts val="2736"/>
                </a:lnSpc>
                <a:spcBef>
                  <a:spcPct val="0"/>
                </a:spcBef>
              </a:pPr>
              <a:endParaRPr/>
            </a:p>
          </p:txBody>
        </p:sp>
      </p:grpSp>
      <p:grpSp>
        <p:nvGrpSpPr>
          <p:cNvPr id="24" name="Group 24"/>
          <p:cNvGrpSpPr/>
          <p:nvPr/>
        </p:nvGrpSpPr>
        <p:grpSpPr>
          <a:xfrm>
            <a:off x="9144000" y="2864194"/>
            <a:ext cx="2821018" cy="1175654"/>
            <a:chOff x="0" y="0"/>
            <a:chExt cx="742984" cy="309637"/>
          </a:xfrm>
        </p:grpSpPr>
        <p:sp>
          <p:nvSpPr>
            <p:cNvPr id="25" name="Freeform 25"/>
            <p:cNvSpPr/>
            <p:nvPr/>
          </p:nvSpPr>
          <p:spPr>
            <a:xfrm>
              <a:off x="0" y="0"/>
              <a:ext cx="742984" cy="309637"/>
            </a:xfrm>
            <a:custGeom>
              <a:avLst/>
              <a:gdLst/>
              <a:ahLst/>
              <a:cxnLst/>
              <a:rect l="l" t="t" r="r" b="b"/>
              <a:pathLst>
                <a:path w="742984" h="309637">
                  <a:moveTo>
                    <a:pt x="46654" y="0"/>
                  </a:moveTo>
                  <a:lnTo>
                    <a:pt x="696330" y="0"/>
                  </a:lnTo>
                  <a:cubicBezTo>
                    <a:pt x="722096" y="0"/>
                    <a:pt x="742984" y="20888"/>
                    <a:pt x="742984" y="46654"/>
                  </a:cubicBezTo>
                  <a:lnTo>
                    <a:pt x="742984" y="262983"/>
                  </a:lnTo>
                  <a:cubicBezTo>
                    <a:pt x="742984" y="288749"/>
                    <a:pt x="722096" y="309637"/>
                    <a:pt x="696330" y="309637"/>
                  </a:cubicBezTo>
                  <a:lnTo>
                    <a:pt x="46654" y="309637"/>
                  </a:lnTo>
                  <a:cubicBezTo>
                    <a:pt x="34281" y="309637"/>
                    <a:pt x="22414" y="304722"/>
                    <a:pt x="13665" y="295973"/>
                  </a:cubicBezTo>
                  <a:cubicBezTo>
                    <a:pt x="4915" y="287223"/>
                    <a:pt x="0" y="275356"/>
                    <a:pt x="0" y="262983"/>
                  </a:cubicBezTo>
                  <a:lnTo>
                    <a:pt x="0" y="46654"/>
                  </a:lnTo>
                  <a:cubicBezTo>
                    <a:pt x="0" y="20888"/>
                    <a:pt x="20888" y="0"/>
                    <a:pt x="46654" y="0"/>
                  </a:cubicBezTo>
                  <a:close/>
                </a:path>
              </a:pathLst>
            </a:custGeom>
            <a:solidFill>
              <a:srgbClr val="FFFFFF"/>
            </a:solidFill>
            <a:ln w="19050" cap="sq">
              <a:solidFill>
                <a:srgbClr val="000000"/>
              </a:solidFill>
              <a:prstDash val="solid"/>
              <a:miter/>
            </a:ln>
          </p:spPr>
          <p:txBody>
            <a:bodyPr/>
            <a:lstStyle/>
            <a:p>
              <a:endParaRPr lang="zh-TW" altLang="en-US"/>
            </a:p>
          </p:txBody>
        </p:sp>
        <p:sp>
          <p:nvSpPr>
            <p:cNvPr id="26" name="TextBox 26"/>
            <p:cNvSpPr txBox="1"/>
            <p:nvPr/>
          </p:nvSpPr>
          <p:spPr>
            <a:xfrm>
              <a:off x="0" y="9525"/>
              <a:ext cx="742984" cy="300112"/>
            </a:xfrm>
            <a:prstGeom prst="rect">
              <a:avLst/>
            </a:prstGeom>
          </p:spPr>
          <p:txBody>
            <a:bodyPr lIns="50800" tIns="50800" rIns="50800" bIns="50800" rtlCol="0" anchor="ctr"/>
            <a:lstStyle/>
            <a:p>
              <a:pPr marL="0" lvl="0" indent="0" algn="ctr">
                <a:lnSpc>
                  <a:spcPts val="2736"/>
                </a:lnSpc>
                <a:spcBef>
                  <a:spcPct val="0"/>
                </a:spcBef>
              </a:pPr>
              <a:endParaRPr/>
            </a:p>
          </p:txBody>
        </p:sp>
      </p:grpSp>
      <p:grpSp>
        <p:nvGrpSpPr>
          <p:cNvPr id="27" name="Group 27"/>
          <p:cNvGrpSpPr/>
          <p:nvPr/>
        </p:nvGrpSpPr>
        <p:grpSpPr>
          <a:xfrm>
            <a:off x="11965018" y="2864194"/>
            <a:ext cx="2821018" cy="1175654"/>
            <a:chOff x="0" y="0"/>
            <a:chExt cx="742984" cy="309637"/>
          </a:xfrm>
        </p:grpSpPr>
        <p:sp>
          <p:nvSpPr>
            <p:cNvPr id="28" name="Freeform 28"/>
            <p:cNvSpPr/>
            <p:nvPr/>
          </p:nvSpPr>
          <p:spPr>
            <a:xfrm>
              <a:off x="0" y="0"/>
              <a:ext cx="742984" cy="309637"/>
            </a:xfrm>
            <a:custGeom>
              <a:avLst/>
              <a:gdLst/>
              <a:ahLst/>
              <a:cxnLst/>
              <a:rect l="l" t="t" r="r" b="b"/>
              <a:pathLst>
                <a:path w="742984" h="309637">
                  <a:moveTo>
                    <a:pt x="46654" y="0"/>
                  </a:moveTo>
                  <a:lnTo>
                    <a:pt x="696330" y="0"/>
                  </a:lnTo>
                  <a:cubicBezTo>
                    <a:pt x="722096" y="0"/>
                    <a:pt x="742984" y="20888"/>
                    <a:pt x="742984" y="46654"/>
                  </a:cubicBezTo>
                  <a:lnTo>
                    <a:pt x="742984" y="262983"/>
                  </a:lnTo>
                  <a:cubicBezTo>
                    <a:pt x="742984" y="288749"/>
                    <a:pt x="722096" y="309637"/>
                    <a:pt x="696330" y="309637"/>
                  </a:cubicBezTo>
                  <a:lnTo>
                    <a:pt x="46654" y="309637"/>
                  </a:lnTo>
                  <a:cubicBezTo>
                    <a:pt x="34281" y="309637"/>
                    <a:pt x="22414" y="304722"/>
                    <a:pt x="13665" y="295973"/>
                  </a:cubicBezTo>
                  <a:cubicBezTo>
                    <a:pt x="4915" y="287223"/>
                    <a:pt x="0" y="275356"/>
                    <a:pt x="0" y="262983"/>
                  </a:cubicBezTo>
                  <a:lnTo>
                    <a:pt x="0" y="46654"/>
                  </a:lnTo>
                  <a:cubicBezTo>
                    <a:pt x="0" y="20888"/>
                    <a:pt x="20888" y="0"/>
                    <a:pt x="46654" y="0"/>
                  </a:cubicBezTo>
                  <a:close/>
                </a:path>
              </a:pathLst>
            </a:custGeom>
            <a:solidFill>
              <a:srgbClr val="FFFFFF"/>
            </a:solidFill>
            <a:ln w="19050" cap="sq">
              <a:solidFill>
                <a:srgbClr val="000000"/>
              </a:solidFill>
              <a:prstDash val="solid"/>
              <a:miter/>
            </a:ln>
          </p:spPr>
          <p:txBody>
            <a:bodyPr/>
            <a:lstStyle/>
            <a:p>
              <a:endParaRPr lang="zh-TW" altLang="en-US"/>
            </a:p>
          </p:txBody>
        </p:sp>
        <p:sp>
          <p:nvSpPr>
            <p:cNvPr id="29" name="TextBox 29"/>
            <p:cNvSpPr txBox="1"/>
            <p:nvPr/>
          </p:nvSpPr>
          <p:spPr>
            <a:xfrm>
              <a:off x="0" y="9525"/>
              <a:ext cx="742984" cy="300112"/>
            </a:xfrm>
            <a:prstGeom prst="rect">
              <a:avLst/>
            </a:prstGeom>
          </p:spPr>
          <p:txBody>
            <a:bodyPr lIns="50800" tIns="50800" rIns="50800" bIns="50800" rtlCol="0" anchor="ctr"/>
            <a:lstStyle/>
            <a:p>
              <a:pPr marL="0" lvl="0" indent="0" algn="ctr">
                <a:lnSpc>
                  <a:spcPts val="2736"/>
                </a:lnSpc>
                <a:spcBef>
                  <a:spcPct val="0"/>
                </a:spcBef>
              </a:pPr>
              <a:endParaRPr/>
            </a:p>
          </p:txBody>
        </p:sp>
      </p:grpSp>
      <p:sp>
        <p:nvSpPr>
          <p:cNvPr id="30" name="Freeform 30"/>
          <p:cNvSpPr/>
          <p:nvPr/>
        </p:nvSpPr>
        <p:spPr>
          <a:xfrm>
            <a:off x="5005142" y="3710810"/>
            <a:ext cx="2364298" cy="677126"/>
          </a:xfrm>
          <a:custGeom>
            <a:avLst/>
            <a:gdLst/>
            <a:ahLst/>
            <a:cxnLst/>
            <a:rect l="l" t="t" r="r" b="b"/>
            <a:pathLst>
              <a:path w="2364298" h="677126">
                <a:moveTo>
                  <a:pt x="0" y="0"/>
                </a:moveTo>
                <a:lnTo>
                  <a:pt x="2364298" y="0"/>
                </a:lnTo>
                <a:lnTo>
                  <a:pt x="2364298" y="677126"/>
                </a:lnTo>
                <a:lnTo>
                  <a:pt x="0" y="677126"/>
                </a:lnTo>
                <a:lnTo>
                  <a:pt x="0" y="0"/>
                </a:lnTo>
                <a:close/>
              </a:path>
            </a:pathLst>
          </a:custGeom>
          <a:blipFill>
            <a:blip r:embed="rId5"/>
            <a:stretch>
              <a:fillRect/>
            </a:stretch>
          </a:blipFill>
        </p:spPr>
        <p:txBody>
          <a:bodyPr/>
          <a:lstStyle/>
          <a:p>
            <a:endParaRPr lang="zh-TW" altLang="en-US"/>
          </a:p>
        </p:txBody>
      </p:sp>
      <p:sp>
        <p:nvSpPr>
          <p:cNvPr id="31" name="Freeform 31"/>
          <p:cNvSpPr/>
          <p:nvPr/>
        </p:nvSpPr>
        <p:spPr>
          <a:xfrm>
            <a:off x="8166525" y="5244626"/>
            <a:ext cx="2256778" cy="1175557"/>
          </a:xfrm>
          <a:custGeom>
            <a:avLst/>
            <a:gdLst/>
            <a:ahLst/>
            <a:cxnLst/>
            <a:rect l="l" t="t" r="r" b="b"/>
            <a:pathLst>
              <a:path w="2256778" h="1175557">
                <a:moveTo>
                  <a:pt x="0" y="0"/>
                </a:moveTo>
                <a:lnTo>
                  <a:pt x="2256779" y="0"/>
                </a:lnTo>
                <a:lnTo>
                  <a:pt x="2256779" y="1175557"/>
                </a:lnTo>
                <a:lnTo>
                  <a:pt x="0" y="1175557"/>
                </a:lnTo>
                <a:lnTo>
                  <a:pt x="0" y="0"/>
                </a:lnTo>
                <a:close/>
              </a:path>
            </a:pathLst>
          </a:custGeom>
          <a:blipFill>
            <a:blip r:embed="rId6"/>
            <a:stretch>
              <a:fillRect/>
            </a:stretch>
          </a:blipFill>
        </p:spPr>
        <p:txBody>
          <a:bodyPr/>
          <a:lstStyle/>
          <a:p>
            <a:endParaRPr lang="zh-TW" altLang="en-US"/>
          </a:p>
        </p:txBody>
      </p:sp>
      <p:sp>
        <p:nvSpPr>
          <p:cNvPr id="32" name="Freeform 32"/>
          <p:cNvSpPr/>
          <p:nvPr/>
        </p:nvSpPr>
        <p:spPr>
          <a:xfrm>
            <a:off x="8585184" y="6488344"/>
            <a:ext cx="1117631" cy="1117631"/>
          </a:xfrm>
          <a:custGeom>
            <a:avLst/>
            <a:gdLst/>
            <a:ahLst/>
            <a:cxnLst/>
            <a:rect l="l" t="t" r="r" b="b"/>
            <a:pathLst>
              <a:path w="1117631" h="1117631">
                <a:moveTo>
                  <a:pt x="0" y="0"/>
                </a:moveTo>
                <a:lnTo>
                  <a:pt x="1117632" y="0"/>
                </a:lnTo>
                <a:lnTo>
                  <a:pt x="1117632" y="1117632"/>
                </a:lnTo>
                <a:lnTo>
                  <a:pt x="0" y="1117632"/>
                </a:lnTo>
                <a:lnTo>
                  <a:pt x="0" y="0"/>
                </a:lnTo>
                <a:close/>
              </a:path>
            </a:pathLst>
          </a:custGeom>
          <a:blipFill>
            <a:blip r:embed="rId7"/>
            <a:stretch>
              <a:fillRect/>
            </a:stretch>
          </a:blipFill>
        </p:spPr>
        <p:txBody>
          <a:bodyPr/>
          <a:lstStyle/>
          <a:p>
            <a:endParaRPr lang="zh-TW" altLang="en-US"/>
          </a:p>
        </p:txBody>
      </p:sp>
      <p:sp>
        <p:nvSpPr>
          <p:cNvPr id="33" name="Freeform 33"/>
          <p:cNvSpPr/>
          <p:nvPr/>
        </p:nvSpPr>
        <p:spPr>
          <a:xfrm>
            <a:off x="9422493" y="2985179"/>
            <a:ext cx="2001621" cy="933683"/>
          </a:xfrm>
          <a:custGeom>
            <a:avLst/>
            <a:gdLst/>
            <a:ahLst/>
            <a:cxnLst/>
            <a:rect l="l" t="t" r="r" b="b"/>
            <a:pathLst>
              <a:path w="2001621" h="933683">
                <a:moveTo>
                  <a:pt x="0" y="0"/>
                </a:moveTo>
                <a:lnTo>
                  <a:pt x="2001621" y="0"/>
                </a:lnTo>
                <a:lnTo>
                  <a:pt x="2001621" y="933683"/>
                </a:lnTo>
                <a:lnTo>
                  <a:pt x="0" y="933683"/>
                </a:lnTo>
                <a:lnTo>
                  <a:pt x="0" y="0"/>
                </a:lnTo>
                <a:close/>
              </a:path>
            </a:pathLst>
          </a:custGeom>
          <a:blipFill>
            <a:blip r:embed="rId8"/>
            <a:stretch>
              <a:fillRect/>
            </a:stretch>
          </a:blipFill>
        </p:spPr>
        <p:txBody>
          <a:bodyPr/>
          <a:lstStyle/>
          <a:p>
            <a:endParaRPr lang="zh-TW" altLang="en-US"/>
          </a:p>
        </p:txBody>
      </p:sp>
      <p:sp>
        <p:nvSpPr>
          <p:cNvPr id="34" name="Freeform 34"/>
          <p:cNvSpPr/>
          <p:nvPr/>
        </p:nvSpPr>
        <p:spPr>
          <a:xfrm>
            <a:off x="12224922" y="2983996"/>
            <a:ext cx="2301209" cy="934866"/>
          </a:xfrm>
          <a:custGeom>
            <a:avLst/>
            <a:gdLst/>
            <a:ahLst/>
            <a:cxnLst/>
            <a:rect l="l" t="t" r="r" b="b"/>
            <a:pathLst>
              <a:path w="2301209" h="934866">
                <a:moveTo>
                  <a:pt x="0" y="0"/>
                </a:moveTo>
                <a:lnTo>
                  <a:pt x="2301209" y="0"/>
                </a:lnTo>
                <a:lnTo>
                  <a:pt x="2301209" y="934866"/>
                </a:lnTo>
                <a:lnTo>
                  <a:pt x="0" y="934866"/>
                </a:lnTo>
                <a:lnTo>
                  <a:pt x="0" y="0"/>
                </a:lnTo>
                <a:close/>
              </a:path>
            </a:pathLst>
          </a:custGeom>
          <a:blipFill>
            <a:blip r:embed="rId9"/>
            <a:stretch>
              <a:fillRect/>
            </a:stretch>
          </a:blipFill>
        </p:spPr>
        <p:txBody>
          <a:bodyPr/>
          <a:lstStyle/>
          <a:p>
            <a:endParaRPr lang="zh-TW" altLang="en-US"/>
          </a:p>
        </p:txBody>
      </p:sp>
      <p:sp>
        <p:nvSpPr>
          <p:cNvPr id="35" name="Freeform 35"/>
          <p:cNvSpPr/>
          <p:nvPr/>
        </p:nvSpPr>
        <p:spPr>
          <a:xfrm>
            <a:off x="10269444" y="4172154"/>
            <a:ext cx="3391148" cy="920567"/>
          </a:xfrm>
          <a:custGeom>
            <a:avLst/>
            <a:gdLst/>
            <a:ahLst/>
            <a:cxnLst/>
            <a:rect l="l" t="t" r="r" b="b"/>
            <a:pathLst>
              <a:path w="3391148" h="920567">
                <a:moveTo>
                  <a:pt x="0" y="0"/>
                </a:moveTo>
                <a:lnTo>
                  <a:pt x="3391147" y="0"/>
                </a:lnTo>
                <a:lnTo>
                  <a:pt x="3391147" y="920567"/>
                </a:lnTo>
                <a:lnTo>
                  <a:pt x="0" y="920567"/>
                </a:lnTo>
                <a:lnTo>
                  <a:pt x="0" y="0"/>
                </a:lnTo>
                <a:close/>
              </a:path>
            </a:pathLst>
          </a:custGeom>
          <a:blipFill>
            <a:blip r:embed="rId10"/>
            <a:stretch>
              <a:fillRect/>
            </a:stretch>
          </a:blipFill>
        </p:spPr>
        <p:txBody>
          <a:bodyPr/>
          <a:lstStyle/>
          <a:p>
            <a:endParaRPr lang="zh-TW" altLang="en-US"/>
          </a:p>
        </p:txBody>
      </p:sp>
      <p:sp>
        <p:nvSpPr>
          <p:cNvPr id="36" name="Freeform 36"/>
          <p:cNvSpPr/>
          <p:nvPr/>
        </p:nvSpPr>
        <p:spPr>
          <a:xfrm>
            <a:off x="8536564" y="7806924"/>
            <a:ext cx="1214869" cy="909979"/>
          </a:xfrm>
          <a:custGeom>
            <a:avLst/>
            <a:gdLst/>
            <a:ahLst/>
            <a:cxnLst/>
            <a:rect l="l" t="t" r="r" b="b"/>
            <a:pathLst>
              <a:path w="1214869" h="909979">
                <a:moveTo>
                  <a:pt x="0" y="0"/>
                </a:moveTo>
                <a:lnTo>
                  <a:pt x="1214869" y="0"/>
                </a:lnTo>
                <a:lnTo>
                  <a:pt x="1214869" y="909980"/>
                </a:lnTo>
                <a:lnTo>
                  <a:pt x="0" y="909980"/>
                </a:lnTo>
                <a:lnTo>
                  <a:pt x="0" y="0"/>
                </a:lnTo>
                <a:close/>
              </a:path>
            </a:pathLst>
          </a:custGeom>
          <a:blipFill>
            <a:blip r:embed="rId11"/>
            <a:stretch>
              <a:fillRect/>
            </a:stretch>
          </a:blipFill>
        </p:spPr>
        <p:txBody>
          <a:bodyPr/>
          <a:lstStyle/>
          <a:p>
            <a:endParaRPr lang="zh-TW" altLang="en-US"/>
          </a:p>
        </p:txBody>
      </p:sp>
      <p:sp>
        <p:nvSpPr>
          <p:cNvPr id="37" name="TextBox 37"/>
          <p:cNvSpPr txBox="1"/>
          <p:nvPr/>
        </p:nvSpPr>
        <p:spPr>
          <a:xfrm>
            <a:off x="1028700" y="1057275"/>
            <a:ext cx="6340740" cy="954405"/>
          </a:xfrm>
          <a:prstGeom prst="rect">
            <a:avLst/>
          </a:prstGeom>
        </p:spPr>
        <p:txBody>
          <a:bodyPr lIns="0" tIns="0" rIns="0" bIns="0" rtlCol="0" anchor="t">
            <a:spAutoFit/>
          </a:bodyPr>
          <a:lstStyle/>
          <a:p>
            <a:pPr marL="0" lvl="0" indent="0" algn="l">
              <a:lnSpc>
                <a:spcPts val="7410"/>
              </a:lnSpc>
            </a:pPr>
            <a:r>
              <a:rPr lang="en-US" sz="6500" b="1" spc="65">
                <a:solidFill>
                  <a:srgbClr val="000000"/>
                </a:solidFill>
                <a:latin typeface="Arial Unicode Bold"/>
                <a:ea typeface="Arial Unicode Bold"/>
                <a:cs typeface="Arial Unicode Bold"/>
                <a:sym typeface="Arial Unicode Bold"/>
              </a:rPr>
              <a:t>系統建置</a:t>
            </a:r>
          </a:p>
        </p:txBody>
      </p:sp>
      <p:grpSp>
        <p:nvGrpSpPr>
          <p:cNvPr id="39" name="Group 39"/>
          <p:cNvGrpSpPr/>
          <p:nvPr/>
        </p:nvGrpSpPr>
        <p:grpSpPr>
          <a:xfrm>
            <a:off x="17295867" y="0"/>
            <a:ext cx="992133" cy="1303973"/>
            <a:chOff x="0" y="0"/>
            <a:chExt cx="1322844" cy="1738630"/>
          </a:xfrm>
        </p:grpSpPr>
        <p:grpSp>
          <p:nvGrpSpPr>
            <p:cNvPr id="40" name="Group 40"/>
            <p:cNvGrpSpPr>
              <a:grpSpLocks noChangeAspect="1"/>
            </p:cNvGrpSpPr>
            <p:nvPr/>
          </p:nvGrpSpPr>
          <p:grpSpPr>
            <a:xfrm>
              <a:off x="0" y="0"/>
              <a:ext cx="1322844" cy="1322844"/>
              <a:chOff x="0" y="0"/>
              <a:chExt cx="13884457" cy="13884457"/>
            </a:xfrm>
          </p:grpSpPr>
          <p:sp>
            <p:nvSpPr>
              <p:cNvPr id="41" name="Freeform 41"/>
              <p:cNvSpPr/>
              <p:nvPr/>
            </p:nvSpPr>
            <p:spPr>
              <a:xfrm>
                <a:off x="-342874" y="-11125"/>
                <a:ext cx="14570202" cy="13906705"/>
              </a:xfrm>
              <a:custGeom>
                <a:avLst/>
                <a:gdLst/>
                <a:ahLst/>
                <a:cxnLst/>
                <a:rect l="l" t="t" r="r" b="b"/>
                <a:pathLst>
                  <a:path w="14570202" h="13906705">
                    <a:moveTo>
                      <a:pt x="7285101" y="11125"/>
                    </a:moveTo>
                    <a:cubicBezTo>
                      <a:pt x="4797487" y="0"/>
                      <a:pt x="2494061" y="1320743"/>
                      <a:pt x="1247030" y="3473245"/>
                    </a:cubicBezTo>
                    <a:cubicBezTo>
                      <a:pt x="0" y="5625748"/>
                      <a:pt x="0" y="8280957"/>
                      <a:pt x="1247030" y="10433459"/>
                    </a:cubicBezTo>
                    <a:cubicBezTo>
                      <a:pt x="2494061" y="12585962"/>
                      <a:pt x="4797487" y="13906705"/>
                      <a:pt x="7285101" y="13895580"/>
                    </a:cubicBezTo>
                    <a:cubicBezTo>
                      <a:pt x="9772716" y="13906705"/>
                      <a:pt x="12076142" y="12585962"/>
                      <a:pt x="13323172" y="10433459"/>
                    </a:cubicBezTo>
                    <a:cubicBezTo>
                      <a:pt x="14570202" y="8280957"/>
                      <a:pt x="14570202" y="5625748"/>
                      <a:pt x="13323172" y="3473245"/>
                    </a:cubicBezTo>
                    <a:cubicBezTo>
                      <a:pt x="12076142" y="1320743"/>
                      <a:pt x="9772716" y="0"/>
                      <a:pt x="7285101" y="11125"/>
                    </a:cubicBezTo>
                    <a:close/>
                  </a:path>
                </a:pathLst>
              </a:custGeom>
              <a:solidFill>
                <a:srgbClr val="999999"/>
              </a:solidFill>
            </p:spPr>
            <p:txBody>
              <a:bodyPr/>
              <a:lstStyle/>
              <a:p>
                <a:endParaRPr lang="zh-TW" altLang="en-US"/>
              </a:p>
            </p:txBody>
          </p:sp>
          <p:sp>
            <p:nvSpPr>
              <p:cNvPr id="42" name="Freeform 42"/>
              <p:cNvSpPr/>
              <p:nvPr/>
            </p:nvSpPr>
            <p:spPr>
              <a:xfrm>
                <a:off x="-254486" y="73238"/>
                <a:ext cx="14393428" cy="13737980"/>
              </a:xfrm>
              <a:custGeom>
                <a:avLst/>
                <a:gdLst/>
                <a:ahLst/>
                <a:cxnLst/>
                <a:rect l="l" t="t" r="r" b="b"/>
                <a:pathLst>
                  <a:path w="14393428" h="13737980">
                    <a:moveTo>
                      <a:pt x="7196713" y="10990"/>
                    </a:moveTo>
                    <a:cubicBezTo>
                      <a:pt x="4739280" y="0"/>
                      <a:pt x="2463801" y="1304718"/>
                      <a:pt x="1231900" y="3431105"/>
                    </a:cubicBezTo>
                    <a:cubicBezTo>
                      <a:pt x="0" y="5557493"/>
                      <a:pt x="0" y="8180486"/>
                      <a:pt x="1231900" y="10306873"/>
                    </a:cubicBezTo>
                    <a:cubicBezTo>
                      <a:pt x="2463801" y="12433261"/>
                      <a:pt x="4739280" y="13737979"/>
                      <a:pt x="7196713" y="13726989"/>
                    </a:cubicBezTo>
                    <a:cubicBezTo>
                      <a:pt x="9654147" y="13737979"/>
                      <a:pt x="11929626" y="12433261"/>
                      <a:pt x="13161527" y="10306873"/>
                    </a:cubicBezTo>
                    <a:cubicBezTo>
                      <a:pt x="14393428" y="8180486"/>
                      <a:pt x="14393428" y="5557493"/>
                      <a:pt x="13161527" y="3431105"/>
                    </a:cubicBezTo>
                    <a:cubicBezTo>
                      <a:pt x="11929626" y="1304718"/>
                      <a:pt x="9654147" y="0"/>
                      <a:pt x="7196713" y="10990"/>
                    </a:cubicBezTo>
                    <a:close/>
                  </a:path>
                </a:pathLst>
              </a:custGeom>
              <a:blipFill>
                <a:blip r:embed="rId12"/>
                <a:stretch>
                  <a:fillRect l="223" t="-3059" r="223" b="-36799"/>
                </a:stretch>
              </a:blipFill>
            </p:spPr>
            <p:txBody>
              <a:bodyPr/>
              <a:lstStyle/>
              <a:p>
                <a:endParaRPr lang="zh-TW" altLang="en-US"/>
              </a:p>
            </p:txBody>
          </p:sp>
        </p:grpSp>
        <p:sp>
          <p:nvSpPr>
            <p:cNvPr id="43" name="TextBox 43"/>
            <p:cNvSpPr txBox="1"/>
            <p:nvPr/>
          </p:nvSpPr>
          <p:spPr>
            <a:xfrm>
              <a:off x="190286" y="1333407"/>
              <a:ext cx="942273" cy="405223"/>
            </a:xfrm>
            <a:prstGeom prst="rect">
              <a:avLst/>
            </a:prstGeom>
          </p:spPr>
          <p:txBody>
            <a:bodyPr lIns="0" tIns="0" rIns="0" bIns="0" rtlCol="0" anchor="t">
              <a:spAutoFit/>
            </a:bodyPr>
            <a:lstStyle/>
            <a:p>
              <a:pPr algn="ctr">
                <a:lnSpc>
                  <a:spcPts val="2597"/>
                </a:lnSpc>
              </a:pPr>
              <a:r>
                <a:rPr lang="en-US" sz="1855" b="1">
                  <a:solidFill>
                    <a:srgbClr val="000000"/>
                  </a:solidFill>
                  <a:latin typeface="Noto Sans T Chinese Bold"/>
                  <a:ea typeface="Noto Sans T Chinese Bold"/>
                  <a:cs typeface="Noto Sans T Chinese Bold"/>
                  <a:sym typeface="Noto Sans T Chinese Bold"/>
                </a:rPr>
                <a:t>李柏毅</a:t>
              </a: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5"/>
          <p:cNvGrpSpPr/>
          <p:nvPr/>
        </p:nvGrpSpPr>
        <p:grpSpPr>
          <a:xfrm>
            <a:off x="14164837" y="9589260"/>
            <a:ext cx="3094463" cy="366780"/>
            <a:chOff x="0" y="0"/>
            <a:chExt cx="4125951" cy="489041"/>
          </a:xfrm>
        </p:grpSpPr>
        <p:sp>
          <p:nvSpPr>
            <p:cNvPr id="6" name="TextBox 6"/>
            <p:cNvSpPr txBox="1"/>
            <p:nvPr/>
          </p:nvSpPr>
          <p:spPr>
            <a:xfrm>
              <a:off x="562691" y="76117"/>
              <a:ext cx="3563260" cy="376173"/>
            </a:xfrm>
            <a:prstGeom prst="rect">
              <a:avLst/>
            </a:prstGeom>
          </p:spPr>
          <p:txBody>
            <a:bodyPr lIns="0" tIns="0" rIns="0" bIns="0" rtlCol="0" anchor="t">
              <a:spAutoFit/>
            </a:bodyPr>
            <a:lstStyle/>
            <a:p>
              <a:pPr marL="0" lvl="0" indent="0" algn="l">
                <a:lnSpc>
                  <a:spcPts val="2165"/>
                </a:lnSpc>
              </a:pPr>
              <a:r>
                <a:rPr lang="en-US" sz="2000" b="1" spc="37" dirty="0" err="1">
                  <a:solidFill>
                    <a:srgbClr val="FFFFFF"/>
                  </a:solidFill>
                  <a:latin typeface="微軟正黑體 Light" panose="020B0304030504040204" pitchFamily="34" charset="-120"/>
                  <a:ea typeface="微軟正黑體 Light" panose="020B0304030504040204" pitchFamily="34" charset="-120"/>
                  <a:cs typeface="Arial Unicode Bold"/>
                  <a:sym typeface="Arial Unicode Bold"/>
                </a:rPr>
                <a:t>系統建置</a:t>
              </a:r>
              <a:endParaRPr lang="en-US" sz="2000" b="1" spc="37" dirty="0">
                <a:solidFill>
                  <a:srgbClr val="FFFFFF"/>
                </a:solidFill>
                <a:latin typeface="微軟正黑體 Light" panose="020B0304030504040204" pitchFamily="34" charset="-120"/>
                <a:ea typeface="微軟正黑體 Light" panose="020B0304030504040204" pitchFamily="34" charset="-120"/>
                <a:cs typeface="Arial Unicode Bold"/>
                <a:sym typeface="Arial Unicode Bold"/>
              </a:endParaRPr>
            </a:p>
          </p:txBody>
        </p:sp>
        <p:sp>
          <p:nvSpPr>
            <p:cNvPr id="7" name="Freeform 7"/>
            <p:cNvSpPr/>
            <p:nvPr/>
          </p:nvSpPr>
          <p:spPr>
            <a:xfrm rot="5400000">
              <a:off x="-39568" y="39568"/>
              <a:ext cx="489041" cy="409905"/>
            </a:xfrm>
            <a:custGeom>
              <a:avLst/>
              <a:gdLst/>
              <a:ahLst/>
              <a:cxnLst/>
              <a:rect l="l" t="t" r="r" b="b"/>
              <a:pathLst>
                <a:path w="489041" h="409905">
                  <a:moveTo>
                    <a:pt x="0" y="0"/>
                  </a:moveTo>
                  <a:lnTo>
                    <a:pt x="489041" y="0"/>
                  </a:lnTo>
                  <a:lnTo>
                    <a:pt x="489041" y="409905"/>
                  </a:lnTo>
                  <a:lnTo>
                    <a:pt x="0" y="40990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zh-TW" altLang="en-US"/>
            </a:p>
          </p:txBody>
        </p:sp>
      </p:grpSp>
      <p:sp>
        <p:nvSpPr>
          <p:cNvPr id="8" name="TextBox 8"/>
          <p:cNvSpPr txBox="1"/>
          <p:nvPr/>
        </p:nvSpPr>
        <p:spPr>
          <a:xfrm>
            <a:off x="1028700" y="2854214"/>
            <a:ext cx="6340740" cy="481330"/>
          </a:xfrm>
          <a:prstGeom prst="rect">
            <a:avLst/>
          </a:prstGeom>
        </p:spPr>
        <p:txBody>
          <a:bodyPr lIns="0" tIns="0" rIns="0" bIns="0" rtlCol="0" anchor="t">
            <a:spAutoFit/>
          </a:bodyPr>
          <a:lstStyle/>
          <a:p>
            <a:pPr algn="l">
              <a:lnSpc>
                <a:spcPts val="3920"/>
              </a:lnSpc>
            </a:pPr>
            <a:endParaRPr/>
          </a:p>
        </p:txBody>
      </p:sp>
      <p:grpSp>
        <p:nvGrpSpPr>
          <p:cNvPr id="9" name="Group 9"/>
          <p:cNvGrpSpPr/>
          <p:nvPr/>
        </p:nvGrpSpPr>
        <p:grpSpPr>
          <a:xfrm>
            <a:off x="3501965" y="2873719"/>
            <a:ext cx="5642035" cy="2351308"/>
            <a:chOff x="0" y="0"/>
            <a:chExt cx="1485968" cy="619275"/>
          </a:xfrm>
        </p:grpSpPr>
        <p:sp>
          <p:nvSpPr>
            <p:cNvPr id="10" name="Freeform 10"/>
            <p:cNvSpPr/>
            <p:nvPr/>
          </p:nvSpPr>
          <p:spPr>
            <a:xfrm>
              <a:off x="0" y="0"/>
              <a:ext cx="1485968" cy="619275"/>
            </a:xfrm>
            <a:custGeom>
              <a:avLst/>
              <a:gdLst/>
              <a:ahLst/>
              <a:cxnLst/>
              <a:rect l="l" t="t" r="r" b="b"/>
              <a:pathLst>
                <a:path w="1485968" h="619275">
                  <a:moveTo>
                    <a:pt x="23327" y="0"/>
                  </a:moveTo>
                  <a:lnTo>
                    <a:pt x="1462641" y="0"/>
                  </a:lnTo>
                  <a:cubicBezTo>
                    <a:pt x="1475524" y="0"/>
                    <a:pt x="1485968" y="10444"/>
                    <a:pt x="1485968" y="23327"/>
                  </a:cubicBezTo>
                  <a:lnTo>
                    <a:pt x="1485968" y="595947"/>
                  </a:lnTo>
                  <a:cubicBezTo>
                    <a:pt x="1485968" y="602134"/>
                    <a:pt x="1483510" y="608068"/>
                    <a:pt x="1479136" y="612442"/>
                  </a:cubicBezTo>
                  <a:cubicBezTo>
                    <a:pt x="1474761" y="616817"/>
                    <a:pt x="1468828" y="619275"/>
                    <a:pt x="1462641" y="619275"/>
                  </a:cubicBezTo>
                  <a:lnTo>
                    <a:pt x="23327" y="619275"/>
                  </a:lnTo>
                  <a:cubicBezTo>
                    <a:pt x="10444" y="619275"/>
                    <a:pt x="0" y="608831"/>
                    <a:pt x="0" y="595947"/>
                  </a:cubicBezTo>
                  <a:lnTo>
                    <a:pt x="0" y="23327"/>
                  </a:lnTo>
                  <a:cubicBezTo>
                    <a:pt x="0" y="10444"/>
                    <a:pt x="10444" y="0"/>
                    <a:pt x="23327" y="0"/>
                  </a:cubicBezTo>
                  <a:close/>
                </a:path>
              </a:pathLst>
            </a:custGeom>
            <a:solidFill>
              <a:srgbClr val="FFFFFF"/>
            </a:solidFill>
            <a:ln w="19050" cap="sq">
              <a:solidFill>
                <a:srgbClr val="000000"/>
              </a:solidFill>
              <a:prstDash val="solid"/>
              <a:miter/>
            </a:ln>
          </p:spPr>
          <p:txBody>
            <a:bodyPr/>
            <a:lstStyle/>
            <a:p>
              <a:endParaRPr lang="zh-TW" altLang="en-US"/>
            </a:p>
          </p:txBody>
        </p:sp>
        <p:sp>
          <p:nvSpPr>
            <p:cNvPr id="11" name="TextBox 11"/>
            <p:cNvSpPr txBox="1"/>
            <p:nvPr/>
          </p:nvSpPr>
          <p:spPr>
            <a:xfrm>
              <a:off x="0" y="9525"/>
              <a:ext cx="1485968" cy="609750"/>
            </a:xfrm>
            <a:prstGeom prst="rect">
              <a:avLst/>
            </a:prstGeom>
          </p:spPr>
          <p:txBody>
            <a:bodyPr lIns="50800" tIns="50800" rIns="50800" bIns="50800" rtlCol="0" anchor="ctr"/>
            <a:lstStyle/>
            <a:p>
              <a:pPr marL="0" lvl="0" indent="0" algn="ctr">
                <a:lnSpc>
                  <a:spcPts val="2736"/>
                </a:lnSpc>
                <a:spcBef>
                  <a:spcPct val="0"/>
                </a:spcBef>
              </a:pPr>
              <a:endParaRPr/>
            </a:p>
          </p:txBody>
        </p:sp>
      </p:grpSp>
      <p:grpSp>
        <p:nvGrpSpPr>
          <p:cNvPr id="12" name="Group 12"/>
          <p:cNvGrpSpPr/>
          <p:nvPr/>
        </p:nvGrpSpPr>
        <p:grpSpPr>
          <a:xfrm>
            <a:off x="3501965" y="7654537"/>
            <a:ext cx="11284070" cy="1214755"/>
            <a:chOff x="0" y="0"/>
            <a:chExt cx="2971936" cy="319936"/>
          </a:xfrm>
        </p:grpSpPr>
        <p:sp>
          <p:nvSpPr>
            <p:cNvPr id="13" name="Freeform 13"/>
            <p:cNvSpPr/>
            <p:nvPr/>
          </p:nvSpPr>
          <p:spPr>
            <a:xfrm>
              <a:off x="0" y="0"/>
              <a:ext cx="2971936" cy="319936"/>
            </a:xfrm>
            <a:custGeom>
              <a:avLst/>
              <a:gdLst/>
              <a:ahLst/>
              <a:cxnLst/>
              <a:rect l="l" t="t" r="r" b="b"/>
              <a:pathLst>
                <a:path w="2971936" h="319936">
                  <a:moveTo>
                    <a:pt x="11664" y="0"/>
                  </a:moveTo>
                  <a:lnTo>
                    <a:pt x="2960273" y="0"/>
                  </a:lnTo>
                  <a:cubicBezTo>
                    <a:pt x="2963366" y="0"/>
                    <a:pt x="2966333" y="1229"/>
                    <a:pt x="2968520" y="3416"/>
                  </a:cubicBezTo>
                  <a:cubicBezTo>
                    <a:pt x="2970707" y="5604"/>
                    <a:pt x="2971936" y="8570"/>
                    <a:pt x="2971936" y="11664"/>
                  </a:cubicBezTo>
                  <a:lnTo>
                    <a:pt x="2971936" y="308272"/>
                  </a:lnTo>
                  <a:cubicBezTo>
                    <a:pt x="2971936" y="311365"/>
                    <a:pt x="2970707" y="314332"/>
                    <a:pt x="2968520" y="316519"/>
                  </a:cubicBezTo>
                  <a:cubicBezTo>
                    <a:pt x="2966333" y="318707"/>
                    <a:pt x="2963366" y="319936"/>
                    <a:pt x="2960273" y="319936"/>
                  </a:cubicBezTo>
                  <a:lnTo>
                    <a:pt x="11664" y="319936"/>
                  </a:lnTo>
                  <a:cubicBezTo>
                    <a:pt x="8570" y="319936"/>
                    <a:pt x="5604" y="318707"/>
                    <a:pt x="3416" y="316519"/>
                  </a:cubicBezTo>
                  <a:cubicBezTo>
                    <a:pt x="1229" y="314332"/>
                    <a:pt x="0" y="311365"/>
                    <a:pt x="0" y="308272"/>
                  </a:cubicBezTo>
                  <a:lnTo>
                    <a:pt x="0" y="11664"/>
                  </a:lnTo>
                  <a:cubicBezTo>
                    <a:pt x="0" y="8570"/>
                    <a:pt x="1229" y="5604"/>
                    <a:pt x="3416" y="3416"/>
                  </a:cubicBezTo>
                  <a:cubicBezTo>
                    <a:pt x="5604" y="1229"/>
                    <a:pt x="8570" y="0"/>
                    <a:pt x="11664" y="0"/>
                  </a:cubicBezTo>
                  <a:close/>
                </a:path>
              </a:pathLst>
            </a:custGeom>
            <a:solidFill>
              <a:srgbClr val="FFFFFF"/>
            </a:solidFill>
            <a:ln w="19050" cap="sq">
              <a:solidFill>
                <a:srgbClr val="000000"/>
              </a:solidFill>
              <a:prstDash val="solid"/>
              <a:miter/>
            </a:ln>
          </p:spPr>
          <p:txBody>
            <a:bodyPr/>
            <a:lstStyle/>
            <a:p>
              <a:endParaRPr lang="zh-TW" altLang="en-US"/>
            </a:p>
          </p:txBody>
        </p:sp>
        <p:sp>
          <p:nvSpPr>
            <p:cNvPr id="14" name="TextBox 14"/>
            <p:cNvSpPr txBox="1"/>
            <p:nvPr/>
          </p:nvSpPr>
          <p:spPr>
            <a:xfrm>
              <a:off x="0" y="9525"/>
              <a:ext cx="2971936" cy="310411"/>
            </a:xfrm>
            <a:prstGeom prst="rect">
              <a:avLst/>
            </a:prstGeom>
          </p:spPr>
          <p:txBody>
            <a:bodyPr lIns="50800" tIns="50800" rIns="50800" bIns="50800" rtlCol="0" anchor="ctr"/>
            <a:lstStyle/>
            <a:p>
              <a:pPr algn="ctr">
                <a:lnSpc>
                  <a:spcPts val="1938"/>
                </a:lnSpc>
              </a:pPr>
              <a:endParaRPr lang="en-US" sz="1700" spc="17" dirty="0">
                <a:solidFill>
                  <a:srgbClr val="000000"/>
                </a:solidFill>
                <a:latin typeface="Arial Unicode"/>
                <a:ea typeface="Arial Unicode"/>
                <a:cs typeface="Arial Unicode"/>
                <a:sym typeface="Arial Unicode"/>
              </a:endParaRPr>
            </a:p>
          </p:txBody>
        </p:sp>
      </p:grpSp>
      <p:grpSp>
        <p:nvGrpSpPr>
          <p:cNvPr id="15" name="Group 15"/>
          <p:cNvGrpSpPr/>
          <p:nvPr/>
        </p:nvGrpSpPr>
        <p:grpSpPr>
          <a:xfrm>
            <a:off x="3501965" y="6439782"/>
            <a:ext cx="11284070" cy="1214755"/>
            <a:chOff x="0" y="0"/>
            <a:chExt cx="2971936" cy="319936"/>
          </a:xfrm>
        </p:grpSpPr>
        <p:sp>
          <p:nvSpPr>
            <p:cNvPr id="16" name="Freeform 16"/>
            <p:cNvSpPr/>
            <p:nvPr/>
          </p:nvSpPr>
          <p:spPr>
            <a:xfrm>
              <a:off x="0" y="0"/>
              <a:ext cx="2971936" cy="319936"/>
            </a:xfrm>
            <a:custGeom>
              <a:avLst/>
              <a:gdLst/>
              <a:ahLst/>
              <a:cxnLst/>
              <a:rect l="l" t="t" r="r" b="b"/>
              <a:pathLst>
                <a:path w="2971936" h="319936">
                  <a:moveTo>
                    <a:pt x="11664" y="0"/>
                  </a:moveTo>
                  <a:lnTo>
                    <a:pt x="2960273" y="0"/>
                  </a:lnTo>
                  <a:cubicBezTo>
                    <a:pt x="2963366" y="0"/>
                    <a:pt x="2966333" y="1229"/>
                    <a:pt x="2968520" y="3416"/>
                  </a:cubicBezTo>
                  <a:cubicBezTo>
                    <a:pt x="2970707" y="5604"/>
                    <a:pt x="2971936" y="8570"/>
                    <a:pt x="2971936" y="11664"/>
                  </a:cubicBezTo>
                  <a:lnTo>
                    <a:pt x="2971936" y="308272"/>
                  </a:lnTo>
                  <a:cubicBezTo>
                    <a:pt x="2971936" y="311365"/>
                    <a:pt x="2970707" y="314332"/>
                    <a:pt x="2968520" y="316519"/>
                  </a:cubicBezTo>
                  <a:cubicBezTo>
                    <a:pt x="2966333" y="318707"/>
                    <a:pt x="2963366" y="319936"/>
                    <a:pt x="2960273" y="319936"/>
                  </a:cubicBezTo>
                  <a:lnTo>
                    <a:pt x="11664" y="319936"/>
                  </a:lnTo>
                  <a:cubicBezTo>
                    <a:pt x="8570" y="319936"/>
                    <a:pt x="5604" y="318707"/>
                    <a:pt x="3416" y="316519"/>
                  </a:cubicBezTo>
                  <a:cubicBezTo>
                    <a:pt x="1229" y="314332"/>
                    <a:pt x="0" y="311365"/>
                    <a:pt x="0" y="308272"/>
                  </a:cubicBezTo>
                  <a:lnTo>
                    <a:pt x="0" y="11664"/>
                  </a:lnTo>
                  <a:cubicBezTo>
                    <a:pt x="0" y="8570"/>
                    <a:pt x="1229" y="5604"/>
                    <a:pt x="3416" y="3416"/>
                  </a:cubicBezTo>
                  <a:cubicBezTo>
                    <a:pt x="5604" y="1229"/>
                    <a:pt x="8570" y="0"/>
                    <a:pt x="11664" y="0"/>
                  </a:cubicBezTo>
                  <a:close/>
                </a:path>
              </a:pathLst>
            </a:custGeom>
            <a:solidFill>
              <a:srgbClr val="FFFFFF"/>
            </a:solidFill>
            <a:ln w="19050" cap="sq">
              <a:solidFill>
                <a:srgbClr val="000000"/>
              </a:solidFill>
              <a:prstDash val="solid"/>
              <a:miter/>
            </a:ln>
          </p:spPr>
          <p:txBody>
            <a:bodyPr/>
            <a:lstStyle/>
            <a:p>
              <a:endParaRPr lang="zh-TW" altLang="en-US"/>
            </a:p>
          </p:txBody>
        </p:sp>
        <p:sp>
          <p:nvSpPr>
            <p:cNvPr id="17" name="TextBox 17"/>
            <p:cNvSpPr txBox="1"/>
            <p:nvPr/>
          </p:nvSpPr>
          <p:spPr>
            <a:xfrm>
              <a:off x="0" y="9525"/>
              <a:ext cx="2971936" cy="310411"/>
            </a:xfrm>
            <a:prstGeom prst="rect">
              <a:avLst/>
            </a:prstGeom>
          </p:spPr>
          <p:txBody>
            <a:bodyPr lIns="50800" tIns="50800" rIns="50800" bIns="50800" rtlCol="0" anchor="ctr"/>
            <a:lstStyle/>
            <a:p>
              <a:pPr marL="0" lvl="0" indent="0" algn="ctr">
                <a:lnSpc>
                  <a:spcPts val="2736"/>
                </a:lnSpc>
                <a:spcBef>
                  <a:spcPct val="0"/>
                </a:spcBef>
              </a:pPr>
              <a:endParaRPr/>
            </a:p>
          </p:txBody>
        </p:sp>
      </p:grpSp>
      <p:grpSp>
        <p:nvGrpSpPr>
          <p:cNvPr id="18" name="Group 18"/>
          <p:cNvGrpSpPr/>
          <p:nvPr/>
        </p:nvGrpSpPr>
        <p:grpSpPr>
          <a:xfrm>
            <a:off x="3501965" y="5225027"/>
            <a:ext cx="11284070" cy="1214755"/>
            <a:chOff x="0" y="0"/>
            <a:chExt cx="2971936" cy="319936"/>
          </a:xfrm>
        </p:grpSpPr>
        <p:sp>
          <p:nvSpPr>
            <p:cNvPr id="19" name="Freeform 19"/>
            <p:cNvSpPr/>
            <p:nvPr/>
          </p:nvSpPr>
          <p:spPr>
            <a:xfrm>
              <a:off x="0" y="0"/>
              <a:ext cx="2971936" cy="319936"/>
            </a:xfrm>
            <a:custGeom>
              <a:avLst/>
              <a:gdLst/>
              <a:ahLst/>
              <a:cxnLst/>
              <a:rect l="l" t="t" r="r" b="b"/>
              <a:pathLst>
                <a:path w="2971936" h="319936">
                  <a:moveTo>
                    <a:pt x="11664" y="0"/>
                  </a:moveTo>
                  <a:lnTo>
                    <a:pt x="2960273" y="0"/>
                  </a:lnTo>
                  <a:cubicBezTo>
                    <a:pt x="2963366" y="0"/>
                    <a:pt x="2966333" y="1229"/>
                    <a:pt x="2968520" y="3416"/>
                  </a:cubicBezTo>
                  <a:cubicBezTo>
                    <a:pt x="2970707" y="5604"/>
                    <a:pt x="2971936" y="8570"/>
                    <a:pt x="2971936" y="11664"/>
                  </a:cubicBezTo>
                  <a:lnTo>
                    <a:pt x="2971936" y="308272"/>
                  </a:lnTo>
                  <a:cubicBezTo>
                    <a:pt x="2971936" y="311365"/>
                    <a:pt x="2970707" y="314332"/>
                    <a:pt x="2968520" y="316519"/>
                  </a:cubicBezTo>
                  <a:cubicBezTo>
                    <a:pt x="2966333" y="318707"/>
                    <a:pt x="2963366" y="319936"/>
                    <a:pt x="2960273" y="319936"/>
                  </a:cubicBezTo>
                  <a:lnTo>
                    <a:pt x="11664" y="319936"/>
                  </a:lnTo>
                  <a:cubicBezTo>
                    <a:pt x="8570" y="319936"/>
                    <a:pt x="5604" y="318707"/>
                    <a:pt x="3416" y="316519"/>
                  </a:cubicBezTo>
                  <a:cubicBezTo>
                    <a:pt x="1229" y="314332"/>
                    <a:pt x="0" y="311365"/>
                    <a:pt x="0" y="308272"/>
                  </a:cubicBezTo>
                  <a:lnTo>
                    <a:pt x="0" y="11664"/>
                  </a:lnTo>
                  <a:cubicBezTo>
                    <a:pt x="0" y="8570"/>
                    <a:pt x="1229" y="5604"/>
                    <a:pt x="3416" y="3416"/>
                  </a:cubicBezTo>
                  <a:cubicBezTo>
                    <a:pt x="5604" y="1229"/>
                    <a:pt x="8570" y="0"/>
                    <a:pt x="11664" y="0"/>
                  </a:cubicBezTo>
                  <a:close/>
                </a:path>
              </a:pathLst>
            </a:custGeom>
            <a:solidFill>
              <a:srgbClr val="F19C34"/>
            </a:solidFill>
            <a:ln w="19050" cap="sq">
              <a:solidFill>
                <a:srgbClr val="000000"/>
              </a:solidFill>
              <a:prstDash val="solid"/>
              <a:miter/>
            </a:ln>
          </p:spPr>
          <p:txBody>
            <a:bodyPr/>
            <a:lstStyle/>
            <a:p>
              <a:endParaRPr lang="zh-TW" altLang="en-US"/>
            </a:p>
          </p:txBody>
        </p:sp>
        <p:sp>
          <p:nvSpPr>
            <p:cNvPr id="20" name="TextBox 20"/>
            <p:cNvSpPr txBox="1"/>
            <p:nvPr/>
          </p:nvSpPr>
          <p:spPr>
            <a:xfrm>
              <a:off x="0" y="9525"/>
              <a:ext cx="2971936" cy="310411"/>
            </a:xfrm>
            <a:prstGeom prst="rect">
              <a:avLst/>
            </a:prstGeom>
          </p:spPr>
          <p:txBody>
            <a:bodyPr lIns="50800" tIns="50800" rIns="50800" bIns="50800" rtlCol="0" anchor="ctr"/>
            <a:lstStyle/>
            <a:p>
              <a:pPr marL="0" lvl="0" indent="0" algn="ctr">
                <a:lnSpc>
                  <a:spcPts val="2736"/>
                </a:lnSpc>
                <a:spcBef>
                  <a:spcPct val="0"/>
                </a:spcBef>
              </a:pPr>
              <a:endParaRPr/>
            </a:p>
          </p:txBody>
        </p:sp>
      </p:grpSp>
      <p:grpSp>
        <p:nvGrpSpPr>
          <p:cNvPr id="21" name="Group 21"/>
          <p:cNvGrpSpPr/>
          <p:nvPr/>
        </p:nvGrpSpPr>
        <p:grpSpPr>
          <a:xfrm>
            <a:off x="9144000" y="4049373"/>
            <a:ext cx="5642035" cy="1175654"/>
            <a:chOff x="0" y="0"/>
            <a:chExt cx="1485968" cy="309637"/>
          </a:xfrm>
        </p:grpSpPr>
        <p:sp>
          <p:nvSpPr>
            <p:cNvPr id="22" name="Freeform 22"/>
            <p:cNvSpPr/>
            <p:nvPr/>
          </p:nvSpPr>
          <p:spPr>
            <a:xfrm>
              <a:off x="0" y="0"/>
              <a:ext cx="1485968" cy="309637"/>
            </a:xfrm>
            <a:custGeom>
              <a:avLst/>
              <a:gdLst/>
              <a:ahLst/>
              <a:cxnLst/>
              <a:rect l="l" t="t" r="r" b="b"/>
              <a:pathLst>
                <a:path w="1485968" h="309637">
                  <a:moveTo>
                    <a:pt x="23327" y="0"/>
                  </a:moveTo>
                  <a:lnTo>
                    <a:pt x="1462641" y="0"/>
                  </a:lnTo>
                  <a:cubicBezTo>
                    <a:pt x="1475524" y="0"/>
                    <a:pt x="1485968" y="10444"/>
                    <a:pt x="1485968" y="23327"/>
                  </a:cubicBezTo>
                  <a:lnTo>
                    <a:pt x="1485968" y="286310"/>
                  </a:lnTo>
                  <a:cubicBezTo>
                    <a:pt x="1485968" y="292497"/>
                    <a:pt x="1483510" y="298430"/>
                    <a:pt x="1479136" y="302805"/>
                  </a:cubicBezTo>
                  <a:cubicBezTo>
                    <a:pt x="1474761" y="307180"/>
                    <a:pt x="1468828" y="309637"/>
                    <a:pt x="1462641" y="309637"/>
                  </a:cubicBezTo>
                  <a:lnTo>
                    <a:pt x="23327" y="309637"/>
                  </a:lnTo>
                  <a:cubicBezTo>
                    <a:pt x="17140" y="309637"/>
                    <a:pt x="11207" y="307180"/>
                    <a:pt x="6832" y="302805"/>
                  </a:cubicBezTo>
                  <a:cubicBezTo>
                    <a:pt x="2458" y="298430"/>
                    <a:pt x="0" y="292497"/>
                    <a:pt x="0" y="286310"/>
                  </a:cubicBezTo>
                  <a:lnTo>
                    <a:pt x="0" y="23327"/>
                  </a:lnTo>
                  <a:cubicBezTo>
                    <a:pt x="0" y="10444"/>
                    <a:pt x="10444" y="0"/>
                    <a:pt x="23327" y="0"/>
                  </a:cubicBezTo>
                  <a:close/>
                </a:path>
              </a:pathLst>
            </a:custGeom>
            <a:solidFill>
              <a:srgbClr val="FFFFFF"/>
            </a:solidFill>
            <a:ln w="19050" cap="sq">
              <a:solidFill>
                <a:srgbClr val="000000"/>
              </a:solidFill>
              <a:prstDash val="solid"/>
              <a:miter/>
            </a:ln>
          </p:spPr>
          <p:txBody>
            <a:bodyPr/>
            <a:lstStyle/>
            <a:p>
              <a:endParaRPr lang="zh-TW" altLang="en-US"/>
            </a:p>
          </p:txBody>
        </p:sp>
        <p:sp>
          <p:nvSpPr>
            <p:cNvPr id="23" name="TextBox 23"/>
            <p:cNvSpPr txBox="1"/>
            <p:nvPr/>
          </p:nvSpPr>
          <p:spPr>
            <a:xfrm>
              <a:off x="0" y="9525"/>
              <a:ext cx="1485968" cy="300112"/>
            </a:xfrm>
            <a:prstGeom prst="rect">
              <a:avLst/>
            </a:prstGeom>
          </p:spPr>
          <p:txBody>
            <a:bodyPr lIns="50800" tIns="50800" rIns="50800" bIns="50800" rtlCol="0" anchor="ctr"/>
            <a:lstStyle/>
            <a:p>
              <a:pPr marL="0" lvl="0" indent="0" algn="ctr">
                <a:lnSpc>
                  <a:spcPts val="2736"/>
                </a:lnSpc>
                <a:spcBef>
                  <a:spcPct val="0"/>
                </a:spcBef>
              </a:pPr>
              <a:endParaRPr/>
            </a:p>
          </p:txBody>
        </p:sp>
      </p:grpSp>
      <p:grpSp>
        <p:nvGrpSpPr>
          <p:cNvPr id="24" name="Group 24"/>
          <p:cNvGrpSpPr/>
          <p:nvPr/>
        </p:nvGrpSpPr>
        <p:grpSpPr>
          <a:xfrm>
            <a:off x="9144000" y="2864194"/>
            <a:ext cx="2821018" cy="1175654"/>
            <a:chOff x="0" y="0"/>
            <a:chExt cx="742984" cy="309637"/>
          </a:xfrm>
        </p:grpSpPr>
        <p:sp>
          <p:nvSpPr>
            <p:cNvPr id="25" name="Freeform 25"/>
            <p:cNvSpPr/>
            <p:nvPr/>
          </p:nvSpPr>
          <p:spPr>
            <a:xfrm>
              <a:off x="0" y="0"/>
              <a:ext cx="742984" cy="309637"/>
            </a:xfrm>
            <a:custGeom>
              <a:avLst/>
              <a:gdLst/>
              <a:ahLst/>
              <a:cxnLst/>
              <a:rect l="l" t="t" r="r" b="b"/>
              <a:pathLst>
                <a:path w="742984" h="309637">
                  <a:moveTo>
                    <a:pt x="46654" y="0"/>
                  </a:moveTo>
                  <a:lnTo>
                    <a:pt x="696330" y="0"/>
                  </a:lnTo>
                  <a:cubicBezTo>
                    <a:pt x="722096" y="0"/>
                    <a:pt x="742984" y="20888"/>
                    <a:pt x="742984" y="46654"/>
                  </a:cubicBezTo>
                  <a:lnTo>
                    <a:pt x="742984" y="262983"/>
                  </a:lnTo>
                  <a:cubicBezTo>
                    <a:pt x="742984" y="288749"/>
                    <a:pt x="722096" y="309637"/>
                    <a:pt x="696330" y="309637"/>
                  </a:cubicBezTo>
                  <a:lnTo>
                    <a:pt x="46654" y="309637"/>
                  </a:lnTo>
                  <a:cubicBezTo>
                    <a:pt x="34281" y="309637"/>
                    <a:pt x="22414" y="304722"/>
                    <a:pt x="13665" y="295973"/>
                  </a:cubicBezTo>
                  <a:cubicBezTo>
                    <a:pt x="4915" y="287223"/>
                    <a:pt x="0" y="275356"/>
                    <a:pt x="0" y="262983"/>
                  </a:cubicBezTo>
                  <a:lnTo>
                    <a:pt x="0" y="46654"/>
                  </a:lnTo>
                  <a:cubicBezTo>
                    <a:pt x="0" y="20888"/>
                    <a:pt x="20888" y="0"/>
                    <a:pt x="46654" y="0"/>
                  </a:cubicBezTo>
                  <a:close/>
                </a:path>
              </a:pathLst>
            </a:custGeom>
            <a:solidFill>
              <a:srgbClr val="FFFFFF"/>
            </a:solidFill>
            <a:ln w="19050" cap="sq">
              <a:solidFill>
                <a:srgbClr val="000000"/>
              </a:solidFill>
              <a:prstDash val="solid"/>
              <a:miter/>
            </a:ln>
          </p:spPr>
          <p:txBody>
            <a:bodyPr/>
            <a:lstStyle/>
            <a:p>
              <a:endParaRPr lang="zh-TW" altLang="en-US"/>
            </a:p>
          </p:txBody>
        </p:sp>
        <p:sp>
          <p:nvSpPr>
            <p:cNvPr id="26" name="TextBox 26"/>
            <p:cNvSpPr txBox="1"/>
            <p:nvPr/>
          </p:nvSpPr>
          <p:spPr>
            <a:xfrm>
              <a:off x="0" y="9525"/>
              <a:ext cx="742984" cy="300112"/>
            </a:xfrm>
            <a:prstGeom prst="rect">
              <a:avLst/>
            </a:prstGeom>
          </p:spPr>
          <p:txBody>
            <a:bodyPr lIns="50800" tIns="50800" rIns="50800" bIns="50800" rtlCol="0" anchor="ctr"/>
            <a:lstStyle/>
            <a:p>
              <a:pPr marL="0" lvl="0" indent="0" algn="ctr">
                <a:lnSpc>
                  <a:spcPts val="2736"/>
                </a:lnSpc>
                <a:spcBef>
                  <a:spcPct val="0"/>
                </a:spcBef>
              </a:pPr>
              <a:endParaRPr/>
            </a:p>
          </p:txBody>
        </p:sp>
      </p:grpSp>
      <p:grpSp>
        <p:nvGrpSpPr>
          <p:cNvPr id="27" name="Group 27"/>
          <p:cNvGrpSpPr/>
          <p:nvPr/>
        </p:nvGrpSpPr>
        <p:grpSpPr>
          <a:xfrm>
            <a:off x="11965018" y="2864194"/>
            <a:ext cx="2821018" cy="1175654"/>
            <a:chOff x="0" y="0"/>
            <a:chExt cx="742984" cy="309637"/>
          </a:xfrm>
        </p:grpSpPr>
        <p:sp>
          <p:nvSpPr>
            <p:cNvPr id="28" name="Freeform 28"/>
            <p:cNvSpPr/>
            <p:nvPr/>
          </p:nvSpPr>
          <p:spPr>
            <a:xfrm>
              <a:off x="0" y="0"/>
              <a:ext cx="742984" cy="309637"/>
            </a:xfrm>
            <a:custGeom>
              <a:avLst/>
              <a:gdLst/>
              <a:ahLst/>
              <a:cxnLst/>
              <a:rect l="l" t="t" r="r" b="b"/>
              <a:pathLst>
                <a:path w="742984" h="309637">
                  <a:moveTo>
                    <a:pt x="46654" y="0"/>
                  </a:moveTo>
                  <a:lnTo>
                    <a:pt x="696330" y="0"/>
                  </a:lnTo>
                  <a:cubicBezTo>
                    <a:pt x="722096" y="0"/>
                    <a:pt x="742984" y="20888"/>
                    <a:pt x="742984" y="46654"/>
                  </a:cubicBezTo>
                  <a:lnTo>
                    <a:pt x="742984" y="262983"/>
                  </a:lnTo>
                  <a:cubicBezTo>
                    <a:pt x="742984" y="288749"/>
                    <a:pt x="722096" y="309637"/>
                    <a:pt x="696330" y="309637"/>
                  </a:cubicBezTo>
                  <a:lnTo>
                    <a:pt x="46654" y="309637"/>
                  </a:lnTo>
                  <a:cubicBezTo>
                    <a:pt x="34281" y="309637"/>
                    <a:pt x="22414" y="304722"/>
                    <a:pt x="13665" y="295973"/>
                  </a:cubicBezTo>
                  <a:cubicBezTo>
                    <a:pt x="4915" y="287223"/>
                    <a:pt x="0" y="275356"/>
                    <a:pt x="0" y="262983"/>
                  </a:cubicBezTo>
                  <a:lnTo>
                    <a:pt x="0" y="46654"/>
                  </a:lnTo>
                  <a:cubicBezTo>
                    <a:pt x="0" y="20888"/>
                    <a:pt x="20888" y="0"/>
                    <a:pt x="46654" y="0"/>
                  </a:cubicBezTo>
                  <a:close/>
                </a:path>
              </a:pathLst>
            </a:custGeom>
            <a:solidFill>
              <a:srgbClr val="FFFFFF"/>
            </a:solidFill>
            <a:ln w="19050" cap="sq">
              <a:solidFill>
                <a:srgbClr val="000000"/>
              </a:solidFill>
              <a:prstDash val="solid"/>
              <a:miter/>
            </a:ln>
          </p:spPr>
          <p:txBody>
            <a:bodyPr/>
            <a:lstStyle/>
            <a:p>
              <a:endParaRPr lang="zh-TW" altLang="en-US"/>
            </a:p>
          </p:txBody>
        </p:sp>
        <p:sp>
          <p:nvSpPr>
            <p:cNvPr id="29" name="TextBox 29"/>
            <p:cNvSpPr txBox="1"/>
            <p:nvPr/>
          </p:nvSpPr>
          <p:spPr>
            <a:xfrm>
              <a:off x="0" y="9525"/>
              <a:ext cx="742984" cy="300112"/>
            </a:xfrm>
            <a:prstGeom prst="rect">
              <a:avLst/>
            </a:prstGeom>
          </p:spPr>
          <p:txBody>
            <a:bodyPr lIns="50800" tIns="50800" rIns="50800" bIns="50800" rtlCol="0" anchor="ctr"/>
            <a:lstStyle/>
            <a:p>
              <a:pPr marL="0" lvl="0" indent="0" algn="ctr">
                <a:lnSpc>
                  <a:spcPts val="2736"/>
                </a:lnSpc>
                <a:spcBef>
                  <a:spcPct val="0"/>
                </a:spcBef>
              </a:pPr>
              <a:endParaRPr/>
            </a:p>
          </p:txBody>
        </p:sp>
      </p:grpSp>
      <p:sp>
        <p:nvSpPr>
          <p:cNvPr id="30" name="Freeform 30"/>
          <p:cNvSpPr/>
          <p:nvPr/>
        </p:nvSpPr>
        <p:spPr>
          <a:xfrm>
            <a:off x="5005142" y="3710810"/>
            <a:ext cx="2364298" cy="677126"/>
          </a:xfrm>
          <a:custGeom>
            <a:avLst/>
            <a:gdLst/>
            <a:ahLst/>
            <a:cxnLst/>
            <a:rect l="l" t="t" r="r" b="b"/>
            <a:pathLst>
              <a:path w="2364298" h="677126">
                <a:moveTo>
                  <a:pt x="0" y="0"/>
                </a:moveTo>
                <a:lnTo>
                  <a:pt x="2364298" y="0"/>
                </a:lnTo>
                <a:lnTo>
                  <a:pt x="2364298" y="677126"/>
                </a:lnTo>
                <a:lnTo>
                  <a:pt x="0" y="677126"/>
                </a:lnTo>
                <a:lnTo>
                  <a:pt x="0" y="0"/>
                </a:lnTo>
                <a:close/>
              </a:path>
            </a:pathLst>
          </a:custGeom>
          <a:blipFill>
            <a:blip r:embed="rId5"/>
            <a:stretch>
              <a:fillRect/>
            </a:stretch>
          </a:blipFill>
        </p:spPr>
        <p:txBody>
          <a:bodyPr/>
          <a:lstStyle/>
          <a:p>
            <a:endParaRPr lang="zh-TW" altLang="en-US"/>
          </a:p>
        </p:txBody>
      </p:sp>
      <p:sp>
        <p:nvSpPr>
          <p:cNvPr id="31" name="Freeform 31"/>
          <p:cNvSpPr/>
          <p:nvPr/>
        </p:nvSpPr>
        <p:spPr>
          <a:xfrm>
            <a:off x="8166525" y="5244626"/>
            <a:ext cx="2256778" cy="1175557"/>
          </a:xfrm>
          <a:custGeom>
            <a:avLst/>
            <a:gdLst/>
            <a:ahLst/>
            <a:cxnLst/>
            <a:rect l="l" t="t" r="r" b="b"/>
            <a:pathLst>
              <a:path w="2256778" h="1175557">
                <a:moveTo>
                  <a:pt x="0" y="0"/>
                </a:moveTo>
                <a:lnTo>
                  <a:pt x="2256779" y="0"/>
                </a:lnTo>
                <a:lnTo>
                  <a:pt x="2256779" y="1175557"/>
                </a:lnTo>
                <a:lnTo>
                  <a:pt x="0" y="1175557"/>
                </a:lnTo>
                <a:lnTo>
                  <a:pt x="0" y="0"/>
                </a:lnTo>
                <a:close/>
              </a:path>
            </a:pathLst>
          </a:custGeom>
          <a:blipFill>
            <a:blip r:embed="rId6"/>
            <a:stretch>
              <a:fillRect/>
            </a:stretch>
          </a:blipFill>
        </p:spPr>
        <p:txBody>
          <a:bodyPr/>
          <a:lstStyle/>
          <a:p>
            <a:endParaRPr lang="zh-TW" altLang="en-US"/>
          </a:p>
        </p:txBody>
      </p:sp>
      <p:sp>
        <p:nvSpPr>
          <p:cNvPr id="32" name="Freeform 32"/>
          <p:cNvSpPr/>
          <p:nvPr/>
        </p:nvSpPr>
        <p:spPr>
          <a:xfrm>
            <a:off x="8585184" y="6488344"/>
            <a:ext cx="1117631" cy="1117631"/>
          </a:xfrm>
          <a:custGeom>
            <a:avLst/>
            <a:gdLst/>
            <a:ahLst/>
            <a:cxnLst/>
            <a:rect l="l" t="t" r="r" b="b"/>
            <a:pathLst>
              <a:path w="1117631" h="1117631">
                <a:moveTo>
                  <a:pt x="0" y="0"/>
                </a:moveTo>
                <a:lnTo>
                  <a:pt x="1117632" y="0"/>
                </a:lnTo>
                <a:lnTo>
                  <a:pt x="1117632" y="1117632"/>
                </a:lnTo>
                <a:lnTo>
                  <a:pt x="0" y="1117632"/>
                </a:lnTo>
                <a:lnTo>
                  <a:pt x="0" y="0"/>
                </a:lnTo>
                <a:close/>
              </a:path>
            </a:pathLst>
          </a:custGeom>
          <a:blipFill>
            <a:blip r:embed="rId7"/>
            <a:stretch>
              <a:fillRect/>
            </a:stretch>
          </a:blipFill>
        </p:spPr>
        <p:txBody>
          <a:bodyPr/>
          <a:lstStyle/>
          <a:p>
            <a:endParaRPr lang="zh-TW" altLang="en-US"/>
          </a:p>
        </p:txBody>
      </p:sp>
      <p:sp>
        <p:nvSpPr>
          <p:cNvPr id="33" name="Freeform 33"/>
          <p:cNvSpPr/>
          <p:nvPr/>
        </p:nvSpPr>
        <p:spPr>
          <a:xfrm>
            <a:off x="9422493" y="2985179"/>
            <a:ext cx="2001621" cy="933683"/>
          </a:xfrm>
          <a:custGeom>
            <a:avLst/>
            <a:gdLst/>
            <a:ahLst/>
            <a:cxnLst/>
            <a:rect l="l" t="t" r="r" b="b"/>
            <a:pathLst>
              <a:path w="2001621" h="933683">
                <a:moveTo>
                  <a:pt x="0" y="0"/>
                </a:moveTo>
                <a:lnTo>
                  <a:pt x="2001621" y="0"/>
                </a:lnTo>
                <a:lnTo>
                  <a:pt x="2001621" y="933683"/>
                </a:lnTo>
                <a:lnTo>
                  <a:pt x="0" y="933683"/>
                </a:lnTo>
                <a:lnTo>
                  <a:pt x="0" y="0"/>
                </a:lnTo>
                <a:close/>
              </a:path>
            </a:pathLst>
          </a:custGeom>
          <a:blipFill>
            <a:blip r:embed="rId8"/>
            <a:stretch>
              <a:fillRect/>
            </a:stretch>
          </a:blipFill>
        </p:spPr>
        <p:txBody>
          <a:bodyPr/>
          <a:lstStyle/>
          <a:p>
            <a:endParaRPr lang="zh-TW" altLang="en-US"/>
          </a:p>
        </p:txBody>
      </p:sp>
      <p:sp>
        <p:nvSpPr>
          <p:cNvPr id="34" name="Freeform 34"/>
          <p:cNvSpPr/>
          <p:nvPr/>
        </p:nvSpPr>
        <p:spPr>
          <a:xfrm>
            <a:off x="12224922" y="2983996"/>
            <a:ext cx="2301209" cy="934866"/>
          </a:xfrm>
          <a:custGeom>
            <a:avLst/>
            <a:gdLst/>
            <a:ahLst/>
            <a:cxnLst/>
            <a:rect l="l" t="t" r="r" b="b"/>
            <a:pathLst>
              <a:path w="2301209" h="934866">
                <a:moveTo>
                  <a:pt x="0" y="0"/>
                </a:moveTo>
                <a:lnTo>
                  <a:pt x="2301209" y="0"/>
                </a:lnTo>
                <a:lnTo>
                  <a:pt x="2301209" y="934866"/>
                </a:lnTo>
                <a:lnTo>
                  <a:pt x="0" y="934866"/>
                </a:lnTo>
                <a:lnTo>
                  <a:pt x="0" y="0"/>
                </a:lnTo>
                <a:close/>
              </a:path>
            </a:pathLst>
          </a:custGeom>
          <a:blipFill>
            <a:blip r:embed="rId9"/>
            <a:stretch>
              <a:fillRect/>
            </a:stretch>
          </a:blipFill>
        </p:spPr>
        <p:txBody>
          <a:bodyPr/>
          <a:lstStyle/>
          <a:p>
            <a:endParaRPr lang="zh-TW" altLang="en-US"/>
          </a:p>
        </p:txBody>
      </p:sp>
      <p:sp>
        <p:nvSpPr>
          <p:cNvPr id="35" name="Freeform 35"/>
          <p:cNvSpPr/>
          <p:nvPr/>
        </p:nvSpPr>
        <p:spPr>
          <a:xfrm>
            <a:off x="10269444" y="4172154"/>
            <a:ext cx="3391148" cy="920567"/>
          </a:xfrm>
          <a:custGeom>
            <a:avLst/>
            <a:gdLst/>
            <a:ahLst/>
            <a:cxnLst/>
            <a:rect l="l" t="t" r="r" b="b"/>
            <a:pathLst>
              <a:path w="3391148" h="920567">
                <a:moveTo>
                  <a:pt x="0" y="0"/>
                </a:moveTo>
                <a:lnTo>
                  <a:pt x="3391147" y="0"/>
                </a:lnTo>
                <a:lnTo>
                  <a:pt x="3391147" y="920567"/>
                </a:lnTo>
                <a:lnTo>
                  <a:pt x="0" y="920567"/>
                </a:lnTo>
                <a:lnTo>
                  <a:pt x="0" y="0"/>
                </a:lnTo>
                <a:close/>
              </a:path>
            </a:pathLst>
          </a:custGeom>
          <a:blipFill>
            <a:blip r:embed="rId10"/>
            <a:stretch>
              <a:fillRect/>
            </a:stretch>
          </a:blipFill>
        </p:spPr>
        <p:txBody>
          <a:bodyPr/>
          <a:lstStyle/>
          <a:p>
            <a:endParaRPr lang="zh-TW" altLang="en-US"/>
          </a:p>
        </p:txBody>
      </p:sp>
      <p:sp>
        <p:nvSpPr>
          <p:cNvPr id="37" name="TextBox 37"/>
          <p:cNvSpPr txBox="1"/>
          <p:nvPr/>
        </p:nvSpPr>
        <p:spPr>
          <a:xfrm>
            <a:off x="1028700" y="1057275"/>
            <a:ext cx="6340740" cy="954405"/>
          </a:xfrm>
          <a:prstGeom prst="rect">
            <a:avLst/>
          </a:prstGeom>
        </p:spPr>
        <p:txBody>
          <a:bodyPr lIns="0" tIns="0" rIns="0" bIns="0" rtlCol="0" anchor="t">
            <a:spAutoFit/>
          </a:bodyPr>
          <a:lstStyle/>
          <a:p>
            <a:pPr marL="0" lvl="0" indent="0" algn="l">
              <a:lnSpc>
                <a:spcPts val="7410"/>
              </a:lnSpc>
            </a:pPr>
            <a:r>
              <a:rPr lang="en-US" sz="6500" b="1" spc="65">
                <a:solidFill>
                  <a:srgbClr val="000000"/>
                </a:solidFill>
                <a:latin typeface="Arial Unicode Bold"/>
                <a:ea typeface="Arial Unicode Bold"/>
                <a:cs typeface="Arial Unicode Bold"/>
                <a:sym typeface="Arial Unicode Bold"/>
              </a:rPr>
              <a:t>系統建置</a:t>
            </a:r>
          </a:p>
        </p:txBody>
      </p:sp>
      <p:grpSp>
        <p:nvGrpSpPr>
          <p:cNvPr id="39" name="Group 39"/>
          <p:cNvGrpSpPr/>
          <p:nvPr/>
        </p:nvGrpSpPr>
        <p:grpSpPr>
          <a:xfrm>
            <a:off x="17295867" y="0"/>
            <a:ext cx="992133" cy="1303973"/>
            <a:chOff x="0" y="0"/>
            <a:chExt cx="1322844" cy="1738630"/>
          </a:xfrm>
        </p:grpSpPr>
        <p:grpSp>
          <p:nvGrpSpPr>
            <p:cNvPr id="40" name="Group 40"/>
            <p:cNvGrpSpPr>
              <a:grpSpLocks noChangeAspect="1"/>
            </p:cNvGrpSpPr>
            <p:nvPr/>
          </p:nvGrpSpPr>
          <p:grpSpPr>
            <a:xfrm>
              <a:off x="0" y="0"/>
              <a:ext cx="1322844" cy="1322844"/>
              <a:chOff x="0" y="0"/>
              <a:chExt cx="13884457" cy="13884457"/>
            </a:xfrm>
          </p:grpSpPr>
          <p:sp>
            <p:nvSpPr>
              <p:cNvPr id="41" name="Freeform 41"/>
              <p:cNvSpPr/>
              <p:nvPr/>
            </p:nvSpPr>
            <p:spPr>
              <a:xfrm>
                <a:off x="-342874" y="-11125"/>
                <a:ext cx="14570202" cy="13906705"/>
              </a:xfrm>
              <a:custGeom>
                <a:avLst/>
                <a:gdLst/>
                <a:ahLst/>
                <a:cxnLst/>
                <a:rect l="l" t="t" r="r" b="b"/>
                <a:pathLst>
                  <a:path w="14570202" h="13906705">
                    <a:moveTo>
                      <a:pt x="7285101" y="11125"/>
                    </a:moveTo>
                    <a:cubicBezTo>
                      <a:pt x="4797487" y="0"/>
                      <a:pt x="2494061" y="1320743"/>
                      <a:pt x="1247030" y="3473245"/>
                    </a:cubicBezTo>
                    <a:cubicBezTo>
                      <a:pt x="0" y="5625748"/>
                      <a:pt x="0" y="8280957"/>
                      <a:pt x="1247030" y="10433459"/>
                    </a:cubicBezTo>
                    <a:cubicBezTo>
                      <a:pt x="2494061" y="12585962"/>
                      <a:pt x="4797487" y="13906705"/>
                      <a:pt x="7285101" y="13895580"/>
                    </a:cubicBezTo>
                    <a:cubicBezTo>
                      <a:pt x="9772716" y="13906705"/>
                      <a:pt x="12076142" y="12585962"/>
                      <a:pt x="13323172" y="10433459"/>
                    </a:cubicBezTo>
                    <a:cubicBezTo>
                      <a:pt x="14570202" y="8280957"/>
                      <a:pt x="14570202" y="5625748"/>
                      <a:pt x="13323172" y="3473245"/>
                    </a:cubicBezTo>
                    <a:cubicBezTo>
                      <a:pt x="12076142" y="1320743"/>
                      <a:pt x="9772716" y="0"/>
                      <a:pt x="7285101" y="11125"/>
                    </a:cubicBezTo>
                    <a:close/>
                  </a:path>
                </a:pathLst>
              </a:custGeom>
              <a:solidFill>
                <a:srgbClr val="999999"/>
              </a:solidFill>
            </p:spPr>
            <p:txBody>
              <a:bodyPr/>
              <a:lstStyle/>
              <a:p>
                <a:endParaRPr lang="zh-TW" altLang="en-US"/>
              </a:p>
            </p:txBody>
          </p:sp>
          <p:sp>
            <p:nvSpPr>
              <p:cNvPr id="42" name="Freeform 42"/>
              <p:cNvSpPr/>
              <p:nvPr/>
            </p:nvSpPr>
            <p:spPr>
              <a:xfrm>
                <a:off x="-254486" y="73238"/>
                <a:ext cx="14393428" cy="13737980"/>
              </a:xfrm>
              <a:custGeom>
                <a:avLst/>
                <a:gdLst/>
                <a:ahLst/>
                <a:cxnLst/>
                <a:rect l="l" t="t" r="r" b="b"/>
                <a:pathLst>
                  <a:path w="14393428" h="13737980">
                    <a:moveTo>
                      <a:pt x="7196713" y="10990"/>
                    </a:moveTo>
                    <a:cubicBezTo>
                      <a:pt x="4739280" y="0"/>
                      <a:pt x="2463801" y="1304718"/>
                      <a:pt x="1231900" y="3431105"/>
                    </a:cubicBezTo>
                    <a:cubicBezTo>
                      <a:pt x="0" y="5557493"/>
                      <a:pt x="0" y="8180486"/>
                      <a:pt x="1231900" y="10306873"/>
                    </a:cubicBezTo>
                    <a:cubicBezTo>
                      <a:pt x="2463801" y="12433261"/>
                      <a:pt x="4739280" y="13737979"/>
                      <a:pt x="7196713" y="13726989"/>
                    </a:cubicBezTo>
                    <a:cubicBezTo>
                      <a:pt x="9654147" y="13737979"/>
                      <a:pt x="11929626" y="12433261"/>
                      <a:pt x="13161527" y="10306873"/>
                    </a:cubicBezTo>
                    <a:cubicBezTo>
                      <a:pt x="14393428" y="8180486"/>
                      <a:pt x="14393428" y="5557493"/>
                      <a:pt x="13161527" y="3431105"/>
                    </a:cubicBezTo>
                    <a:cubicBezTo>
                      <a:pt x="11929626" y="1304718"/>
                      <a:pt x="9654147" y="0"/>
                      <a:pt x="7196713" y="10990"/>
                    </a:cubicBezTo>
                    <a:close/>
                  </a:path>
                </a:pathLst>
              </a:custGeom>
              <a:blipFill>
                <a:blip r:embed="rId11"/>
                <a:stretch>
                  <a:fillRect l="223" t="-3059" r="223" b="-36799"/>
                </a:stretch>
              </a:blipFill>
            </p:spPr>
            <p:txBody>
              <a:bodyPr/>
              <a:lstStyle/>
              <a:p>
                <a:endParaRPr lang="zh-TW" altLang="en-US"/>
              </a:p>
            </p:txBody>
          </p:sp>
        </p:grpSp>
        <p:sp>
          <p:nvSpPr>
            <p:cNvPr id="43" name="TextBox 43"/>
            <p:cNvSpPr txBox="1"/>
            <p:nvPr/>
          </p:nvSpPr>
          <p:spPr>
            <a:xfrm>
              <a:off x="190286" y="1333407"/>
              <a:ext cx="942273" cy="405223"/>
            </a:xfrm>
            <a:prstGeom prst="rect">
              <a:avLst/>
            </a:prstGeom>
          </p:spPr>
          <p:txBody>
            <a:bodyPr lIns="0" tIns="0" rIns="0" bIns="0" rtlCol="0" anchor="t">
              <a:spAutoFit/>
            </a:bodyPr>
            <a:lstStyle/>
            <a:p>
              <a:pPr algn="ctr">
                <a:lnSpc>
                  <a:spcPts val="2597"/>
                </a:lnSpc>
              </a:pPr>
              <a:r>
                <a:rPr lang="en-US" sz="1855" b="1">
                  <a:solidFill>
                    <a:srgbClr val="000000"/>
                  </a:solidFill>
                  <a:latin typeface="Noto Sans T Chinese Bold"/>
                  <a:ea typeface="Noto Sans T Chinese Bold"/>
                  <a:cs typeface="Noto Sans T Chinese Bold"/>
                  <a:sym typeface="Noto Sans T Chinese Bold"/>
                </a:rPr>
                <a:t>李柏毅</a:t>
              </a:r>
            </a:p>
          </p:txBody>
        </p:sp>
      </p:grpSp>
      <p:sp>
        <p:nvSpPr>
          <p:cNvPr id="44" name="Freeform 36">
            <a:extLst>
              <a:ext uri="{FF2B5EF4-FFF2-40B4-BE49-F238E27FC236}">
                <a16:creationId xmlns:a16="http://schemas.microsoft.com/office/drawing/2014/main" id="{0221362B-9501-4168-B841-D6C552CE2D86}"/>
              </a:ext>
            </a:extLst>
          </p:cNvPr>
          <p:cNvSpPr/>
          <p:nvPr/>
        </p:nvSpPr>
        <p:spPr>
          <a:xfrm>
            <a:off x="8536564" y="7806924"/>
            <a:ext cx="1214869" cy="909979"/>
          </a:xfrm>
          <a:custGeom>
            <a:avLst/>
            <a:gdLst/>
            <a:ahLst/>
            <a:cxnLst/>
            <a:rect l="l" t="t" r="r" b="b"/>
            <a:pathLst>
              <a:path w="1214869" h="909979">
                <a:moveTo>
                  <a:pt x="0" y="0"/>
                </a:moveTo>
                <a:lnTo>
                  <a:pt x="1214869" y="0"/>
                </a:lnTo>
                <a:lnTo>
                  <a:pt x="1214869" y="909980"/>
                </a:lnTo>
                <a:lnTo>
                  <a:pt x="0" y="909980"/>
                </a:lnTo>
                <a:lnTo>
                  <a:pt x="0" y="0"/>
                </a:lnTo>
                <a:close/>
              </a:path>
            </a:pathLst>
          </a:custGeom>
          <a:blipFill>
            <a:blip r:embed="rId12"/>
            <a:stretch>
              <a:fillRect/>
            </a:stretch>
          </a:blipFill>
        </p:spPr>
        <p:txBody>
          <a:bodyPr/>
          <a:lstStyle/>
          <a:p>
            <a:endParaRPr lang="zh-TW" alt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5"/>
          <p:cNvGrpSpPr/>
          <p:nvPr/>
        </p:nvGrpSpPr>
        <p:grpSpPr>
          <a:xfrm>
            <a:off x="14164837" y="9589260"/>
            <a:ext cx="3094463" cy="366780"/>
            <a:chOff x="0" y="0"/>
            <a:chExt cx="4125951" cy="489041"/>
          </a:xfrm>
        </p:grpSpPr>
        <p:sp>
          <p:nvSpPr>
            <p:cNvPr id="6" name="TextBox 6"/>
            <p:cNvSpPr txBox="1"/>
            <p:nvPr/>
          </p:nvSpPr>
          <p:spPr>
            <a:xfrm>
              <a:off x="562691" y="76117"/>
              <a:ext cx="3563260" cy="376173"/>
            </a:xfrm>
            <a:prstGeom prst="rect">
              <a:avLst/>
            </a:prstGeom>
          </p:spPr>
          <p:txBody>
            <a:bodyPr lIns="0" tIns="0" rIns="0" bIns="0" rtlCol="0" anchor="t">
              <a:spAutoFit/>
            </a:bodyPr>
            <a:lstStyle/>
            <a:p>
              <a:pPr marL="0" lvl="0" indent="0" algn="l">
                <a:lnSpc>
                  <a:spcPts val="2165"/>
                </a:lnSpc>
              </a:pPr>
              <a:r>
                <a:rPr lang="en-US" sz="2000" b="1" spc="37" dirty="0" err="1">
                  <a:solidFill>
                    <a:srgbClr val="FFFFFF"/>
                  </a:solidFill>
                  <a:latin typeface="微軟正黑體 Light" panose="020B0304030504040204" pitchFamily="34" charset="-120"/>
                  <a:ea typeface="微軟正黑體 Light" panose="020B0304030504040204" pitchFamily="34" charset="-120"/>
                  <a:cs typeface="Arial Unicode Bold"/>
                  <a:sym typeface="Arial Unicode Bold"/>
                </a:rPr>
                <a:t>系統建置</a:t>
              </a:r>
              <a:endParaRPr lang="en-US" sz="2000" b="1" spc="37" dirty="0">
                <a:solidFill>
                  <a:srgbClr val="FFFFFF"/>
                </a:solidFill>
                <a:latin typeface="微軟正黑體 Light" panose="020B0304030504040204" pitchFamily="34" charset="-120"/>
                <a:ea typeface="微軟正黑體 Light" panose="020B0304030504040204" pitchFamily="34" charset="-120"/>
                <a:cs typeface="Arial Unicode Bold"/>
                <a:sym typeface="Arial Unicode Bold"/>
              </a:endParaRPr>
            </a:p>
          </p:txBody>
        </p:sp>
        <p:sp>
          <p:nvSpPr>
            <p:cNvPr id="7" name="Freeform 7"/>
            <p:cNvSpPr/>
            <p:nvPr/>
          </p:nvSpPr>
          <p:spPr>
            <a:xfrm rot="5400000">
              <a:off x="-39568" y="39568"/>
              <a:ext cx="489041" cy="409905"/>
            </a:xfrm>
            <a:custGeom>
              <a:avLst/>
              <a:gdLst/>
              <a:ahLst/>
              <a:cxnLst/>
              <a:rect l="l" t="t" r="r" b="b"/>
              <a:pathLst>
                <a:path w="489041" h="409905">
                  <a:moveTo>
                    <a:pt x="0" y="0"/>
                  </a:moveTo>
                  <a:lnTo>
                    <a:pt x="489041" y="0"/>
                  </a:lnTo>
                  <a:lnTo>
                    <a:pt x="489041" y="409905"/>
                  </a:lnTo>
                  <a:lnTo>
                    <a:pt x="0" y="40990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zh-TW" altLang="en-US"/>
            </a:p>
          </p:txBody>
        </p:sp>
      </p:grpSp>
      <p:sp>
        <p:nvSpPr>
          <p:cNvPr id="8" name="TextBox 8"/>
          <p:cNvSpPr txBox="1"/>
          <p:nvPr/>
        </p:nvSpPr>
        <p:spPr>
          <a:xfrm>
            <a:off x="1028700" y="2854214"/>
            <a:ext cx="6340740" cy="481330"/>
          </a:xfrm>
          <a:prstGeom prst="rect">
            <a:avLst/>
          </a:prstGeom>
        </p:spPr>
        <p:txBody>
          <a:bodyPr lIns="0" tIns="0" rIns="0" bIns="0" rtlCol="0" anchor="t">
            <a:spAutoFit/>
          </a:bodyPr>
          <a:lstStyle/>
          <a:p>
            <a:pPr algn="l">
              <a:lnSpc>
                <a:spcPts val="3920"/>
              </a:lnSpc>
            </a:pPr>
            <a:endParaRPr/>
          </a:p>
        </p:txBody>
      </p:sp>
      <p:grpSp>
        <p:nvGrpSpPr>
          <p:cNvPr id="9" name="Group 9"/>
          <p:cNvGrpSpPr/>
          <p:nvPr/>
        </p:nvGrpSpPr>
        <p:grpSpPr>
          <a:xfrm>
            <a:off x="3501965" y="2873719"/>
            <a:ext cx="5642035" cy="2351308"/>
            <a:chOff x="0" y="0"/>
            <a:chExt cx="1485968" cy="619275"/>
          </a:xfrm>
        </p:grpSpPr>
        <p:sp>
          <p:nvSpPr>
            <p:cNvPr id="10" name="Freeform 10"/>
            <p:cNvSpPr/>
            <p:nvPr/>
          </p:nvSpPr>
          <p:spPr>
            <a:xfrm>
              <a:off x="0" y="0"/>
              <a:ext cx="1485968" cy="619275"/>
            </a:xfrm>
            <a:custGeom>
              <a:avLst/>
              <a:gdLst/>
              <a:ahLst/>
              <a:cxnLst/>
              <a:rect l="l" t="t" r="r" b="b"/>
              <a:pathLst>
                <a:path w="1485968" h="619275">
                  <a:moveTo>
                    <a:pt x="23327" y="0"/>
                  </a:moveTo>
                  <a:lnTo>
                    <a:pt x="1462641" y="0"/>
                  </a:lnTo>
                  <a:cubicBezTo>
                    <a:pt x="1475524" y="0"/>
                    <a:pt x="1485968" y="10444"/>
                    <a:pt x="1485968" y="23327"/>
                  </a:cubicBezTo>
                  <a:lnTo>
                    <a:pt x="1485968" y="595947"/>
                  </a:lnTo>
                  <a:cubicBezTo>
                    <a:pt x="1485968" y="602134"/>
                    <a:pt x="1483510" y="608068"/>
                    <a:pt x="1479136" y="612442"/>
                  </a:cubicBezTo>
                  <a:cubicBezTo>
                    <a:pt x="1474761" y="616817"/>
                    <a:pt x="1468828" y="619275"/>
                    <a:pt x="1462641" y="619275"/>
                  </a:cubicBezTo>
                  <a:lnTo>
                    <a:pt x="23327" y="619275"/>
                  </a:lnTo>
                  <a:cubicBezTo>
                    <a:pt x="10444" y="619275"/>
                    <a:pt x="0" y="608831"/>
                    <a:pt x="0" y="595947"/>
                  </a:cubicBezTo>
                  <a:lnTo>
                    <a:pt x="0" y="23327"/>
                  </a:lnTo>
                  <a:cubicBezTo>
                    <a:pt x="0" y="10444"/>
                    <a:pt x="10444" y="0"/>
                    <a:pt x="23327" y="0"/>
                  </a:cubicBezTo>
                  <a:close/>
                </a:path>
              </a:pathLst>
            </a:custGeom>
            <a:solidFill>
              <a:srgbClr val="F19C34"/>
            </a:solidFill>
            <a:ln w="19050" cap="sq">
              <a:solidFill>
                <a:srgbClr val="000000"/>
              </a:solidFill>
              <a:prstDash val="solid"/>
              <a:miter/>
            </a:ln>
          </p:spPr>
          <p:txBody>
            <a:bodyPr/>
            <a:lstStyle/>
            <a:p>
              <a:endParaRPr lang="zh-TW" altLang="en-US"/>
            </a:p>
          </p:txBody>
        </p:sp>
        <p:sp>
          <p:nvSpPr>
            <p:cNvPr id="11" name="TextBox 11"/>
            <p:cNvSpPr txBox="1"/>
            <p:nvPr/>
          </p:nvSpPr>
          <p:spPr>
            <a:xfrm>
              <a:off x="0" y="9525"/>
              <a:ext cx="1485968" cy="609750"/>
            </a:xfrm>
            <a:prstGeom prst="rect">
              <a:avLst/>
            </a:prstGeom>
          </p:spPr>
          <p:txBody>
            <a:bodyPr lIns="50800" tIns="50800" rIns="50800" bIns="50800" rtlCol="0" anchor="ctr"/>
            <a:lstStyle/>
            <a:p>
              <a:pPr marL="0" lvl="0" indent="0" algn="ctr">
                <a:lnSpc>
                  <a:spcPts val="2736"/>
                </a:lnSpc>
                <a:spcBef>
                  <a:spcPct val="0"/>
                </a:spcBef>
              </a:pPr>
              <a:endParaRPr/>
            </a:p>
          </p:txBody>
        </p:sp>
      </p:grpSp>
      <p:grpSp>
        <p:nvGrpSpPr>
          <p:cNvPr id="12" name="Group 12"/>
          <p:cNvGrpSpPr/>
          <p:nvPr/>
        </p:nvGrpSpPr>
        <p:grpSpPr>
          <a:xfrm>
            <a:off x="3501965" y="7654537"/>
            <a:ext cx="11284070" cy="1214755"/>
            <a:chOff x="0" y="0"/>
            <a:chExt cx="2971936" cy="319936"/>
          </a:xfrm>
        </p:grpSpPr>
        <p:sp>
          <p:nvSpPr>
            <p:cNvPr id="13" name="Freeform 13"/>
            <p:cNvSpPr/>
            <p:nvPr/>
          </p:nvSpPr>
          <p:spPr>
            <a:xfrm>
              <a:off x="0" y="0"/>
              <a:ext cx="2971936" cy="319936"/>
            </a:xfrm>
            <a:custGeom>
              <a:avLst/>
              <a:gdLst/>
              <a:ahLst/>
              <a:cxnLst/>
              <a:rect l="l" t="t" r="r" b="b"/>
              <a:pathLst>
                <a:path w="2971936" h="319936">
                  <a:moveTo>
                    <a:pt x="11664" y="0"/>
                  </a:moveTo>
                  <a:lnTo>
                    <a:pt x="2960273" y="0"/>
                  </a:lnTo>
                  <a:cubicBezTo>
                    <a:pt x="2963366" y="0"/>
                    <a:pt x="2966333" y="1229"/>
                    <a:pt x="2968520" y="3416"/>
                  </a:cubicBezTo>
                  <a:cubicBezTo>
                    <a:pt x="2970707" y="5604"/>
                    <a:pt x="2971936" y="8570"/>
                    <a:pt x="2971936" y="11664"/>
                  </a:cubicBezTo>
                  <a:lnTo>
                    <a:pt x="2971936" y="308272"/>
                  </a:lnTo>
                  <a:cubicBezTo>
                    <a:pt x="2971936" y="311365"/>
                    <a:pt x="2970707" y="314332"/>
                    <a:pt x="2968520" y="316519"/>
                  </a:cubicBezTo>
                  <a:cubicBezTo>
                    <a:pt x="2966333" y="318707"/>
                    <a:pt x="2963366" y="319936"/>
                    <a:pt x="2960273" y="319936"/>
                  </a:cubicBezTo>
                  <a:lnTo>
                    <a:pt x="11664" y="319936"/>
                  </a:lnTo>
                  <a:cubicBezTo>
                    <a:pt x="8570" y="319936"/>
                    <a:pt x="5604" y="318707"/>
                    <a:pt x="3416" y="316519"/>
                  </a:cubicBezTo>
                  <a:cubicBezTo>
                    <a:pt x="1229" y="314332"/>
                    <a:pt x="0" y="311365"/>
                    <a:pt x="0" y="308272"/>
                  </a:cubicBezTo>
                  <a:lnTo>
                    <a:pt x="0" y="11664"/>
                  </a:lnTo>
                  <a:cubicBezTo>
                    <a:pt x="0" y="8570"/>
                    <a:pt x="1229" y="5604"/>
                    <a:pt x="3416" y="3416"/>
                  </a:cubicBezTo>
                  <a:cubicBezTo>
                    <a:pt x="5604" y="1229"/>
                    <a:pt x="8570" y="0"/>
                    <a:pt x="11664" y="0"/>
                  </a:cubicBezTo>
                  <a:close/>
                </a:path>
              </a:pathLst>
            </a:custGeom>
            <a:solidFill>
              <a:srgbClr val="FFFFFF"/>
            </a:solidFill>
            <a:ln w="19050" cap="sq">
              <a:solidFill>
                <a:srgbClr val="000000"/>
              </a:solidFill>
              <a:prstDash val="solid"/>
              <a:miter/>
            </a:ln>
          </p:spPr>
          <p:txBody>
            <a:bodyPr/>
            <a:lstStyle/>
            <a:p>
              <a:endParaRPr lang="zh-TW" altLang="en-US"/>
            </a:p>
          </p:txBody>
        </p:sp>
        <p:sp>
          <p:nvSpPr>
            <p:cNvPr id="14" name="TextBox 14"/>
            <p:cNvSpPr txBox="1"/>
            <p:nvPr/>
          </p:nvSpPr>
          <p:spPr>
            <a:xfrm>
              <a:off x="0" y="9525"/>
              <a:ext cx="2971936" cy="310411"/>
            </a:xfrm>
            <a:prstGeom prst="rect">
              <a:avLst/>
            </a:prstGeom>
          </p:spPr>
          <p:txBody>
            <a:bodyPr lIns="50800" tIns="50800" rIns="50800" bIns="50800" rtlCol="0" anchor="ctr"/>
            <a:lstStyle/>
            <a:p>
              <a:pPr algn="ctr">
                <a:lnSpc>
                  <a:spcPts val="1938"/>
                </a:lnSpc>
              </a:pPr>
              <a:endParaRPr lang="en-US" sz="1700" spc="17" dirty="0">
                <a:solidFill>
                  <a:srgbClr val="000000"/>
                </a:solidFill>
                <a:latin typeface="Arial Unicode"/>
                <a:ea typeface="Arial Unicode"/>
                <a:cs typeface="Arial Unicode"/>
                <a:sym typeface="Arial Unicode"/>
              </a:endParaRPr>
            </a:p>
          </p:txBody>
        </p:sp>
      </p:grpSp>
      <p:grpSp>
        <p:nvGrpSpPr>
          <p:cNvPr id="15" name="Group 15"/>
          <p:cNvGrpSpPr/>
          <p:nvPr/>
        </p:nvGrpSpPr>
        <p:grpSpPr>
          <a:xfrm>
            <a:off x="3501965" y="6439782"/>
            <a:ext cx="11284070" cy="1214755"/>
            <a:chOff x="0" y="0"/>
            <a:chExt cx="2971936" cy="319936"/>
          </a:xfrm>
        </p:grpSpPr>
        <p:sp>
          <p:nvSpPr>
            <p:cNvPr id="16" name="Freeform 16"/>
            <p:cNvSpPr/>
            <p:nvPr/>
          </p:nvSpPr>
          <p:spPr>
            <a:xfrm>
              <a:off x="0" y="0"/>
              <a:ext cx="2971936" cy="319936"/>
            </a:xfrm>
            <a:custGeom>
              <a:avLst/>
              <a:gdLst/>
              <a:ahLst/>
              <a:cxnLst/>
              <a:rect l="l" t="t" r="r" b="b"/>
              <a:pathLst>
                <a:path w="2971936" h="319936">
                  <a:moveTo>
                    <a:pt x="11664" y="0"/>
                  </a:moveTo>
                  <a:lnTo>
                    <a:pt x="2960273" y="0"/>
                  </a:lnTo>
                  <a:cubicBezTo>
                    <a:pt x="2963366" y="0"/>
                    <a:pt x="2966333" y="1229"/>
                    <a:pt x="2968520" y="3416"/>
                  </a:cubicBezTo>
                  <a:cubicBezTo>
                    <a:pt x="2970707" y="5604"/>
                    <a:pt x="2971936" y="8570"/>
                    <a:pt x="2971936" y="11664"/>
                  </a:cubicBezTo>
                  <a:lnTo>
                    <a:pt x="2971936" y="308272"/>
                  </a:lnTo>
                  <a:cubicBezTo>
                    <a:pt x="2971936" y="311365"/>
                    <a:pt x="2970707" y="314332"/>
                    <a:pt x="2968520" y="316519"/>
                  </a:cubicBezTo>
                  <a:cubicBezTo>
                    <a:pt x="2966333" y="318707"/>
                    <a:pt x="2963366" y="319936"/>
                    <a:pt x="2960273" y="319936"/>
                  </a:cubicBezTo>
                  <a:lnTo>
                    <a:pt x="11664" y="319936"/>
                  </a:lnTo>
                  <a:cubicBezTo>
                    <a:pt x="8570" y="319936"/>
                    <a:pt x="5604" y="318707"/>
                    <a:pt x="3416" y="316519"/>
                  </a:cubicBezTo>
                  <a:cubicBezTo>
                    <a:pt x="1229" y="314332"/>
                    <a:pt x="0" y="311365"/>
                    <a:pt x="0" y="308272"/>
                  </a:cubicBezTo>
                  <a:lnTo>
                    <a:pt x="0" y="11664"/>
                  </a:lnTo>
                  <a:cubicBezTo>
                    <a:pt x="0" y="8570"/>
                    <a:pt x="1229" y="5604"/>
                    <a:pt x="3416" y="3416"/>
                  </a:cubicBezTo>
                  <a:cubicBezTo>
                    <a:pt x="5604" y="1229"/>
                    <a:pt x="8570" y="0"/>
                    <a:pt x="11664" y="0"/>
                  </a:cubicBezTo>
                  <a:close/>
                </a:path>
              </a:pathLst>
            </a:custGeom>
            <a:solidFill>
              <a:srgbClr val="FFFFFF"/>
            </a:solidFill>
            <a:ln w="19050" cap="sq">
              <a:solidFill>
                <a:srgbClr val="000000"/>
              </a:solidFill>
              <a:prstDash val="solid"/>
              <a:miter/>
            </a:ln>
          </p:spPr>
          <p:txBody>
            <a:bodyPr/>
            <a:lstStyle/>
            <a:p>
              <a:endParaRPr lang="zh-TW" altLang="en-US"/>
            </a:p>
          </p:txBody>
        </p:sp>
        <p:sp>
          <p:nvSpPr>
            <p:cNvPr id="17" name="TextBox 17"/>
            <p:cNvSpPr txBox="1"/>
            <p:nvPr/>
          </p:nvSpPr>
          <p:spPr>
            <a:xfrm>
              <a:off x="0" y="9525"/>
              <a:ext cx="2971936" cy="310411"/>
            </a:xfrm>
            <a:prstGeom prst="rect">
              <a:avLst/>
            </a:prstGeom>
          </p:spPr>
          <p:txBody>
            <a:bodyPr lIns="50800" tIns="50800" rIns="50800" bIns="50800" rtlCol="0" anchor="ctr"/>
            <a:lstStyle/>
            <a:p>
              <a:pPr marL="0" lvl="0" indent="0" algn="ctr">
                <a:lnSpc>
                  <a:spcPts val="2736"/>
                </a:lnSpc>
                <a:spcBef>
                  <a:spcPct val="0"/>
                </a:spcBef>
              </a:pPr>
              <a:endParaRPr/>
            </a:p>
          </p:txBody>
        </p:sp>
      </p:grpSp>
      <p:grpSp>
        <p:nvGrpSpPr>
          <p:cNvPr id="18" name="Group 18"/>
          <p:cNvGrpSpPr/>
          <p:nvPr/>
        </p:nvGrpSpPr>
        <p:grpSpPr>
          <a:xfrm>
            <a:off x="3501965" y="5225027"/>
            <a:ext cx="11284070" cy="1214755"/>
            <a:chOff x="0" y="0"/>
            <a:chExt cx="2971936" cy="319936"/>
          </a:xfrm>
        </p:grpSpPr>
        <p:sp>
          <p:nvSpPr>
            <p:cNvPr id="19" name="Freeform 19"/>
            <p:cNvSpPr/>
            <p:nvPr/>
          </p:nvSpPr>
          <p:spPr>
            <a:xfrm>
              <a:off x="0" y="0"/>
              <a:ext cx="2971936" cy="319936"/>
            </a:xfrm>
            <a:custGeom>
              <a:avLst/>
              <a:gdLst/>
              <a:ahLst/>
              <a:cxnLst/>
              <a:rect l="l" t="t" r="r" b="b"/>
              <a:pathLst>
                <a:path w="2971936" h="319936">
                  <a:moveTo>
                    <a:pt x="11664" y="0"/>
                  </a:moveTo>
                  <a:lnTo>
                    <a:pt x="2960273" y="0"/>
                  </a:lnTo>
                  <a:cubicBezTo>
                    <a:pt x="2963366" y="0"/>
                    <a:pt x="2966333" y="1229"/>
                    <a:pt x="2968520" y="3416"/>
                  </a:cubicBezTo>
                  <a:cubicBezTo>
                    <a:pt x="2970707" y="5604"/>
                    <a:pt x="2971936" y="8570"/>
                    <a:pt x="2971936" y="11664"/>
                  </a:cubicBezTo>
                  <a:lnTo>
                    <a:pt x="2971936" y="308272"/>
                  </a:lnTo>
                  <a:cubicBezTo>
                    <a:pt x="2971936" y="311365"/>
                    <a:pt x="2970707" y="314332"/>
                    <a:pt x="2968520" y="316519"/>
                  </a:cubicBezTo>
                  <a:cubicBezTo>
                    <a:pt x="2966333" y="318707"/>
                    <a:pt x="2963366" y="319936"/>
                    <a:pt x="2960273" y="319936"/>
                  </a:cubicBezTo>
                  <a:lnTo>
                    <a:pt x="11664" y="319936"/>
                  </a:lnTo>
                  <a:cubicBezTo>
                    <a:pt x="8570" y="319936"/>
                    <a:pt x="5604" y="318707"/>
                    <a:pt x="3416" y="316519"/>
                  </a:cubicBezTo>
                  <a:cubicBezTo>
                    <a:pt x="1229" y="314332"/>
                    <a:pt x="0" y="311365"/>
                    <a:pt x="0" y="308272"/>
                  </a:cubicBezTo>
                  <a:lnTo>
                    <a:pt x="0" y="11664"/>
                  </a:lnTo>
                  <a:cubicBezTo>
                    <a:pt x="0" y="8570"/>
                    <a:pt x="1229" y="5604"/>
                    <a:pt x="3416" y="3416"/>
                  </a:cubicBezTo>
                  <a:cubicBezTo>
                    <a:pt x="5604" y="1229"/>
                    <a:pt x="8570" y="0"/>
                    <a:pt x="11664" y="0"/>
                  </a:cubicBezTo>
                  <a:close/>
                </a:path>
              </a:pathLst>
            </a:custGeom>
            <a:solidFill>
              <a:srgbClr val="FFFFFF"/>
            </a:solidFill>
            <a:ln w="19050" cap="sq">
              <a:solidFill>
                <a:srgbClr val="000000"/>
              </a:solidFill>
              <a:prstDash val="solid"/>
              <a:miter/>
            </a:ln>
          </p:spPr>
          <p:txBody>
            <a:bodyPr/>
            <a:lstStyle/>
            <a:p>
              <a:endParaRPr lang="zh-TW" altLang="en-US"/>
            </a:p>
          </p:txBody>
        </p:sp>
        <p:sp>
          <p:nvSpPr>
            <p:cNvPr id="20" name="TextBox 20"/>
            <p:cNvSpPr txBox="1"/>
            <p:nvPr/>
          </p:nvSpPr>
          <p:spPr>
            <a:xfrm>
              <a:off x="0" y="9525"/>
              <a:ext cx="2971936" cy="310411"/>
            </a:xfrm>
            <a:prstGeom prst="rect">
              <a:avLst/>
            </a:prstGeom>
          </p:spPr>
          <p:txBody>
            <a:bodyPr lIns="50800" tIns="50800" rIns="50800" bIns="50800" rtlCol="0" anchor="ctr"/>
            <a:lstStyle/>
            <a:p>
              <a:pPr marL="0" lvl="0" indent="0" algn="ctr">
                <a:lnSpc>
                  <a:spcPts val="2736"/>
                </a:lnSpc>
                <a:spcBef>
                  <a:spcPct val="0"/>
                </a:spcBef>
              </a:pPr>
              <a:endParaRPr/>
            </a:p>
          </p:txBody>
        </p:sp>
      </p:grpSp>
      <p:grpSp>
        <p:nvGrpSpPr>
          <p:cNvPr id="21" name="Group 21"/>
          <p:cNvGrpSpPr/>
          <p:nvPr/>
        </p:nvGrpSpPr>
        <p:grpSpPr>
          <a:xfrm>
            <a:off x="9144000" y="4049373"/>
            <a:ext cx="5642035" cy="1175654"/>
            <a:chOff x="0" y="0"/>
            <a:chExt cx="1485968" cy="309637"/>
          </a:xfrm>
        </p:grpSpPr>
        <p:sp>
          <p:nvSpPr>
            <p:cNvPr id="22" name="Freeform 22"/>
            <p:cNvSpPr/>
            <p:nvPr/>
          </p:nvSpPr>
          <p:spPr>
            <a:xfrm>
              <a:off x="0" y="0"/>
              <a:ext cx="1485968" cy="309637"/>
            </a:xfrm>
            <a:custGeom>
              <a:avLst/>
              <a:gdLst/>
              <a:ahLst/>
              <a:cxnLst/>
              <a:rect l="l" t="t" r="r" b="b"/>
              <a:pathLst>
                <a:path w="1485968" h="309637">
                  <a:moveTo>
                    <a:pt x="23327" y="0"/>
                  </a:moveTo>
                  <a:lnTo>
                    <a:pt x="1462641" y="0"/>
                  </a:lnTo>
                  <a:cubicBezTo>
                    <a:pt x="1475524" y="0"/>
                    <a:pt x="1485968" y="10444"/>
                    <a:pt x="1485968" y="23327"/>
                  </a:cubicBezTo>
                  <a:lnTo>
                    <a:pt x="1485968" y="286310"/>
                  </a:lnTo>
                  <a:cubicBezTo>
                    <a:pt x="1485968" y="292497"/>
                    <a:pt x="1483510" y="298430"/>
                    <a:pt x="1479136" y="302805"/>
                  </a:cubicBezTo>
                  <a:cubicBezTo>
                    <a:pt x="1474761" y="307180"/>
                    <a:pt x="1468828" y="309637"/>
                    <a:pt x="1462641" y="309637"/>
                  </a:cubicBezTo>
                  <a:lnTo>
                    <a:pt x="23327" y="309637"/>
                  </a:lnTo>
                  <a:cubicBezTo>
                    <a:pt x="17140" y="309637"/>
                    <a:pt x="11207" y="307180"/>
                    <a:pt x="6832" y="302805"/>
                  </a:cubicBezTo>
                  <a:cubicBezTo>
                    <a:pt x="2458" y="298430"/>
                    <a:pt x="0" y="292497"/>
                    <a:pt x="0" y="286310"/>
                  </a:cubicBezTo>
                  <a:lnTo>
                    <a:pt x="0" y="23327"/>
                  </a:lnTo>
                  <a:cubicBezTo>
                    <a:pt x="0" y="10444"/>
                    <a:pt x="10444" y="0"/>
                    <a:pt x="23327" y="0"/>
                  </a:cubicBezTo>
                  <a:close/>
                </a:path>
              </a:pathLst>
            </a:custGeom>
            <a:solidFill>
              <a:srgbClr val="FFFFFF"/>
            </a:solidFill>
            <a:ln w="19050" cap="sq">
              <a:solidFill>
                <a:srgbClr val="000000"/>
              </a:solidFill>
              <a:prstDash val="solid"/>
              <a:miter/>
            </a:ln>
          </p:spPr>
          <p:txBody>
            <a:bodyPr/>
            <a:lstStyle/>
            <a:p>
              <a:endParaRPr lang="zh-TW" altLang="en-US"/>
            </a:p>
          </p:txBody>
        </p:sp>
        <p:sp>
          <p:nvSpPr>
            <p:cNvPr id="23" name="TextBox 23"/>
            <p:cNvSpPr txBox="1"/>
            <p:nvPr/>
          </p:nvSpPr>
          <p:spPr>
            <a:xfrm>
              <a:off x="0" y="9525"/>
              <a:ext cx="1485968" cy="300112"/>
            </a:xfrm>
            <a:prstGeom prst="rect">
              <a:avLst/>
            </a:prstGeom>
          </p:spPr>
          <p:txBody>
            <a:bodyPr lIns="50800" tIns="50800" rIns="50800" bIns="50800" rtlCol="0" anchor="ctr"/>
            <a:lstStyle/>
            <a:p>
              <a:pPr marL="0" lvl="0" indent="0" algn="ctr">
                <a:lnSpc>
                  <a:spcPts val="2736"/>
                </a:lnSpc>
                <a:spcBef>
                  <a:spcPct val="0"/>
                </a:spcBef>
              </a:pPr>
              <a:endParaRPr/>
            </a:p>
          </p:txBody>
        </p:sp>
      </p:grpSp>
      <p:grpSp>
        <p:nvGrpSpPr>
          <p:cNvPr id="24" name="Group 24"/>
          <p:cNvGrpSpPr/>
          <p:nvPr/>
        </p:nvGrpSpPr>
        <p:grpSpPr>
          <a:xfrm>
            <a:off x="9144000" y="2864194"/>
            <a:ext cx="2821018" cy="1175654"/>
            <a:chOff x="0" y="0"/>
            <a:chExt cx="742984" cy="309637"/>
          </a:xfrm>
        </p:grpSpPr>
        <p:sp>
          <p:nvSpPr>
            <p:cNvPr id="25" name="Freeform 25"/>
            <p:cNvSpPr/>
            <p:nvPr/>
          </p:nvSpPr>
          <p:spPr>
            <a:xfrm>
              <a:off x="0" y="0"/>
              <a:ext cx="742984" cy="309637"/>
            </a:xfrm>
            <a:custGeom>
              <a:avLst/>
              <a:gdLst/>
              <a:ahLst/>
              <a:cxnLst/>
              <a:rect l="l" t="t" r="r" b="b"/>
              <a:pathLst>
                <a:path w="742984" h="309637">
                  <a:moveTo>
                    <a:pt x="46654" y="0"/>
                  </a:moveTo>
                  <a:lnTo>
                    <a:pt x="696330" y="0"/>
                  </a:lnTo>
                  <a:cubicBezTo>
                    <a:pt x="722096" y="0"/>
                    <a:pt x="742984" y="20888"/>
                    <a:pt x="742984" y="46654"/>
                  </a:cubicBezTo>
                  <a:lnTo>
                    <a:pt x="742984" y="262983"/>
                  </a:lnTo>
                  <a:cubicBezTo>
                    <a:pt x="742984" y="288749"/>
                    <a:pt x="722096" y="309637"/>
                    <a:pt x="696330" y="309637"/>
                  </a:cubicBezTo>
                  <a:lnTo>
                    <a:pt x="46654" y="309637"/>
                  </a:lnTo>
                  <a:cubicBezTo>
                    <a:pt x="34281" y="309637"/>
                    <a:pt x="22414" y="304722"/>
                    <a:pt x="13665" y="295973"/>
                  </a:cubicBezTo>
                  <a:cubicBezTo>
                    <a:pt x="4915" y="287223"/>
                    <a:pt x="0" y="275356"/>
                    <a:pt x="0" y="262983"/>
                  </a:cubicBezTo>
                  <a:lnTo>
                    <a:pt x="0" y="46654"/>
                  </a:lnTo>
                  <a:cubicBezTo>
                    <a:pt x="0" y="20888"/>
                    <a:pt x="20888" y="0"/>
                    <a:pt x="46654" y="0"/>
                  </a:cubicBezTo>
                  <a:close/>
                </a:path>
              </a:pathLst>
            </a:custGeom>
            <a:solidFill>
              <a:srgbClr val="FFFFFF"/>
            </a:solidFill>
            <a:ln w="19050" cap="sq">
              <a:solidFill>
                <a:srgbClr val="000000"/>
              </a:solidFill>
              <a:prstDash val="solid"/>
              <a:miter/>
            </a:ln>
          </p:spPr>
          <p:txBody>
            <a:bodyPr/>
            <a:lstStyle/>
            <a:p>
              <a:endParaRPr lang="zh-TW" altLang="en-US"/>
            </a:p>
          </p:txBody>
        </p:sp>
        <p:sp>
          <p:nvSpPr>
            <p:cNvPr id="26" name="TextBox 26"/>
            <p:cNvSpPr txBox="1"/>
            <p:nvPr/>
          </p:nvSpPr>
          <p:spPr>
            <a:xfrm>
              <a:off x="0" y="9525"/>
              <a:ext cx="742984" cy="300112"/>
            </a:xfrm>
            <a:prstGeom prst="rect">
              <a:avLst/>
            </a:prstGeom>
          </p:spPr>
          <p:txBody>
            <a:bodyPr lIns="50800" tIns="50800" rIns="50800" bIns="50800" rtlCol="0" anchor="ctr"/>
            <a:lstStyle/>
            <a:p>
              <a:pPr marL="0" lvl="0" indent="0" algn="ctr">
                <a:lnSpc>
                  <a:spcPts val="2736"/>
                </a:lnSpc>
                <a:spcBef>
                  <a:spcPct val="0"/>
                </a:spcBef>
              </a:pPr>
              <a:endParaRPr/>
            </a:p>
          </p:txBody>
        </p:sp>
      </p:grpSp>
      <p:grpSp>
        <p:nvGrpSpPr>
          <p:cNvPr id="27" name="Group 27"/>
          <p:cNvGrpSpPr/>
          <p:nvPr/>
        </p:nvGrpSpPr>
        <p:grpSpPr>
          <a:xfrm>
            <a:off x="11965018" y="2864194"/>
            <a:ext cx="2821018" cy="1175654"/>
            <a:chOff x="0" y="0"/>
            <a:chExt cx="742984" cy="309637"/>
          </a:xfrm>
        </p:grpSpPr>
        <p:sp>
          <p:nvSpPr>
            <p:cNvPr id="28" name="Freeform 28"/>
            <p:cNvSpPr/>
            <p:nvPr/>
          </p:nvSpPr>
          <p:spPr>
            <a:xfrm>
              <a:off x="0" y="0"/>
              <a:ext cx="742984" cy="309637"/>
            </a:xfrm>
            <a:custGeom>
              <a:avLst/>
              <a:gdLst/>
              <a:ahLst/>
              <a:cxnLst/>
              <a:rect l="l" t="t" r="r" b="b"/>
              <a:pathLst>
                <a:path w="742984" h="309637">
                  <a:moveTo>
                    <a:pt x="46654" y="0"/>
                  </a:moveTo>
                  <a:lnTo>
                    <a:pt x="696330" y="0"/>
                  </a:lnTo>
                  <a:cubicBezTo>
                    <a:pt x="722096" y="0"/>
                    <a:pt x="742984" y="20888"/>
                    <a:pt x="742984" y="46654"/>
                  </a:cubicBezTo>
                  <a:lnTo>
                    <a:pt x="742984" y="262983"/>
                  </a:lnTo>
                  <a:cubicBezTo>
                    <a:pt x="742984" y="288749"/>
                    <a:pt x="722096" y="309637"/>
                    <a:pt x="696330" y="309637"/>
                  </a:cubicBezTo>
                  <a:lnTo>
                    <a:pt x="46654" y="309637"/>
                  </a:lnTo>
                  <a:cubicBezTo>
                    <a:pt x="34281" y="309637"/>
                    <a:pt x="22414" y="304722"/>
                    <a:pt x="13665" y="295973"/>
                  </a:cubicBezTo>
                  <a:cubicBezTo>
                    <a:pt x="4915" y="287223"/>
                    <a:pt x="0" y="275356"/>
                    <a:pt x="0" y="262983"/>
                  </a:cubicBezTo>
                  <a:lnTo>
                    <a:pt x="0" y="46654"/>
                  </a:lnTo>
                  <a:cubicBezTo>
                    <a:pt x="0" y="20888"/>
                    <a:pt x="20888" y="0"/>
                    <a:pt x="46654" y="0"/>
                  </a:cubicBezTo>
                  <a:close/>
                </a:path>
              </a:pathLst>
            </a:custGeom>
            <a:solidFill>
              <a:srgbClr val="FFFFFF"/>
            </a:solidFill>
            <a:ln w="19050" cap="sq">
              <a:solidFill>
                <a:srgbClr val="000000"/>
              </a:solidFill>
              <a:prstDash val="solid"/>
              <a:miter/>
            </a:ln>
          </p:spPr>
          <p:txBody>
            <a:bodyPr/>
            <a:lstStyle/>
            <a:p>
              <a:endParaRPr lang="zh-TW" altLang="en-US"/>
            </a:p>
          </p:txBody>
        </p:sp>
        <p:sp>
          <p:nvSpPr>
            <p:cNvPr id="29" name="TextBox 29"/>
            <p:cNvSpPr txBox="1"/>
            <p:nvPr/>
          </p:nvSpPr>
          <p:spPr>
            <a:xfrm>
              <a:off x="0" y="9525"/>
              <a:ext cx="742984" cy="300112"/>
            </a:xfrm>
            <a:prstGeom prst="rect">
              <a:avLst/>
            </a:prstGeom>
          </p:spPr>
          <p:txBody>
            <a:bodyPr lIns="50800" tIns="50800" rIns="50800" bIns="50800" rtlCol="0" anchor="ctr"/>
            <a:lstStyle/>
            <a:p>
              <a:pPr marL="0" lvl="0" indent="0" algn="ctr">
                <a:lnSpc>
                  <a:spcPts val="2736"/>
                </a:lnSpc>
                <a:spcBef>
                  <a:spcPct val="0"/>
                </a:spcBef>
              </a:pPr>
              <a:endParaRPr/>
            </a:p>
          </p:txBody>
        </p:sp>
      </p:grpSp>
      <p:sp>
        <p:nvSpPr>
          <p:cNvPr id="30" name="Freeform 30"/>
          <p:cNvSpPr/>
          <p:nvPr/>
        </p:nvSpPr>
        <p:spPr>
          <a:xfrm>
            <a:off x="5005142" y="3710810"/>
            <a:ext cx="2364298" cy="677126"/>
          </a:xfrm>
          <a:custGeom>
            <a:avLst/>
            <a:gdLst/>
            <a:ahLst/>
            <a:cxnLst/>
            <a:rect l="l" t="t" r="r" b="b"/>
            <a:pathLst>
              <a:path w="2364298" h="677126">
                <a:moveTo>
                  <a:pt x="0" y="0"/>
                </a:moveTo>
                <a:lnTo>
                  <a:pt x="2364298" y="0"/>
                </a:lnTo>
                <a:lnTo>
                  <a:pt x="2364298" y="677126"/>
                </a:lnTo>
                <a:lnTo>
                  <a:pt x="0" y="677126"/>
                </a:lnTo>
                <a:lnTo>
                  <a:pt x="0" y="0"/>
                </a:lnTo>
                <a:close/>
              </a:path>
            </a:pathLst>
          </a:custGeom>
          <a:blipFill>
            <a:blip r:embed="rId5"/>
            <a:stretch>
              <a:fillRect/>
            </a:stretch>
          </a:blipFill>
        </p:spPr>
        <p:txBody>
          <a:bodyPr/>
          <a:lstStyle/>
          <a:p>
            <a:endParaRPr lang="zh-TW" altLang="en-US"/>
          </a:p>
        </p:txBody>
      </p:sp>
      <p:sp>
        <p:nvSpPr>
          <p:cNvPr id="31" name="Freeform 31"/>
          <p:cNvSpPr/>
          <p:nvPr/>
        </p:nvSpPr>
        <p:spPr>
          <a:xfrm>
            <a:off x="8166525" y="5244626"/>
            <a:ext cx="2256778" cy="1175557"/>
          </a:xfrm>
          <a:custGeom>
            <a:avLst/>
            <a:gdLst/>
            <a:ahLst/>
            <a:cxnLst/>
            <a:rect l="l" t="t" r="r" b="b"/>
            <a:pathLst>
              <a:path w="2256778" h="1175557">
                <a:moveTo>
                  <a:pt x="0" y="0"/>
                </a:moveTo>
                <a:lnTo>
                  <a:pt x="2256779" y="0"/>
                </a:lnTo>
                <a:lnTo>
                  <a:pt x="2256779" y="1175557"/>
                </a:lnTo>
                <a:lnTo>
                  <a:pt x="0" y="1175557"/>
                </a:lnTo>
                <a:lnTo>
                  <a:pt x="0" y="0"/>
                </a:lnTo>
                <a:close/>
              </a:path>
            </a:pathLst>
          </a:custGeom>
          <a:blipFill>
            <a:blip r:embed="rId6"/>
            <a:stretch>
              <a:fillRect/>
            </a:stretch>
          </a:blipFill>
        </p:spPr>
        <p:txBody>
          <a:bodyPr/>
          <a:lstStyle/>
          <a:p>
            <a:endParaRPr lang="zh-TW" altLang="en-US"/>
          </a:p>
        </p:txBody>
      </p:sp>
      <p:sp>
        <p:nvSpPr>
          <p:cNvPr id="32" name="Freeform 32"/>
          <p:cNvSpPr/>
          <p:nvPr/>
        </p:nvSpPr>
        <p:spPr>
          <a:xfrm>
            <a:off x="8585184" y="6488344"/>
            <a:ext cx="1117631" cy="1117631"/>
          </a:xfrm>
          <a:custGeom>
            <a:avLst/>
            <a:gdLst/>
            <a:ahLst/>
            <a:cxnLst/>
            <a:rect l="l" t="t" r="r" b="b"/>
            <a:pathLst>
              <a:path w="1117631" h="1117631">
                <a:moveTo>
                  <a:pt x="0" y="0"/>
                </a:moveTo>
                <a:lnTo>
                  <a:pt x="1117632" y="0"/>
                </a:lnTo>
                <a:lnTo>
                  <a:pt x="1117632" y="1117632"/>
                </a:lnTo>
                <a:lnTo>
                  <a:pt x="0" y="1117632"/>
                </a:lnTo>
                <a:lnTo>
                  <a:pt x="0" y="0"/>
                </a:lnTo>
                <a:close/>
              </a:path>
            </a:pathLst>
          </a:custGeom>
          <a:blipFill>
            <a:blip r:embed="rId7"/>
            <a:stretch>
              <a:fillRect/>
            </a:stretch>
          </a:blipFill>
        </p:spPr>
        <p:txBody>
          <a:bodyPr/>
          <a:lstStyle/>
          <a:p>
            <a:endParaRPr lang="zh-TW" altLang="en-US"/>
          </a:p>
        </p:txBody>
      </p:sp>
      <p:sp>
        <p:nvSpPr>
          <p:cNvPr id="33" name="Freeform 33"/>
          <p:cNvSpPr/>
          <p:nvPr/>
        </p:nvSpPr>
        <p:spPr>
          <a:xfrm>
            <a:off x="9422493" y="2985179"/>
            <a:ext cx="2001621" cy="933683"/>
          </a:xfrm>
          <a:custGeom>
            <a:avLst/>
            <a:gdLst/>
            <a:ahLst/>
            <a:cxnLst/>
            <a:rect l="l" t="t" r="r" b="b"/>
            <a:pathLst>
              <a:path w="2001621" h="933683">
                <a:moveTo>
                  <a:pt x="0" y="0"/>
                </a:moveTo>
                <a:lnTo>
                  <a:pt x="2001621" y="0"/>
                </a:lnTo>
                <a:lnTo>
                  <a:pt x="2001621" y="933683"/>
                </a:lnTo>
                <a:lnTo>
                  <a:pt x="0" y="933683"/>
                </a:lnTo>
                <a:lnTo>
                  <a:pt x="0" y="0"/>
                </a:lnTo>
                <a:close/>
              </a:path>
            </a:pathLst>
          </a:custGeom>
          <a:blipFill>
            <a:blip r:embed="rId8"/>
            <a:stretch>
              <a:fillRect/>
            </a:stretch>
          </a:blipFill>
        </p:spPr>
        <p:txBody>
          <a:bodyPr/>
          <a:lstStyle/>
          <a:p>
            <a:endParaRPr lang="zh-TW" altLang="en-US"/>
          </a:p>
        </p:txBody>
      </p:sp>
      <p:sp>
        <p:nvSpPr>
          <p:cNvPr id="34" name="Freeform 34"/>
          <p:cNvSpPr/>
          <p:nvPr/>
        </p:nvSpPr>
        <p:spPr>
          <a:xfrm>
            <a:off x="12224922" y="2983996"/>
            <a:ext cx="2301209" cy="934866"/>
          </a:xfrm>
          <a:custGeom>
            <a:avLst/>
            <a:gdLst/>
            <a:ahLst/>
            <a:cxnLst/>
            <a:rect l="l" t="t" r="r" b="b"/>
            <a:pathLst>
              <a:path w="2301209" h="934866">
                <a:moveTo>
                  <a:pt x="0" y="0"/>
                </a:moveTo>
                <a:lnTo>
                  <a:pt x="2301209" y="0"/>
                </a:lnTo>
                <a:lnTo>
                  <a:pt x="2301209" y="934866"/>
                </a:lnTo>
                <a:lnTo>
                  <a:pt x="0" y="934866"/>
                </a:lnTo>
                <a:lnTo>
                  <a:pt x="0" y="0"/>
                </a:lnTo>
                <a:close/>
              </a:path>
            </a:pathLst>
          </a:custGeom>
          <a:blipFill>
            <a:blip r:embed="rId9"/>
            <a:stretch>
              <a:fillRect/>
            </a:stretch>
          </a:blipFill>
        </p:spPr>
        <p:txBody>
          <a:bodyPr/>
          <a:lstStyle/>
          <a:p>
            <a:endParaRPr lang="zh-TW" altLang="en-US"/>
          </a:p>
        </p:txBody>
      </p:sp>
      <p:sp>
        <p:nvSpPr>
          <p:cNvPr id="35" name="Freeform 35"/>
          <p:cNvSpPr/>
          <p:nvPr/>
        </p:nvSpPr>
        <p:spPr>
          <a:xfrm>
            <a:off x="10269444" y="4172154"/>
            <a:ext cx="3391148" cy="920567"/>
          </a:xfrm>
          <a:custGeom>
            <a:avLst/>
            <a:gdLst/>
            <a:ahLst/>
            <a:cxnLst/>
            <a:rect l="l" t="t" r="r" b="b"/>
            <a:pathLst>
              <a:path w="3391148" h="920567">
                <a:moveTo>
                  <a:pt x="0" y="0"/>
                </a:moveTo>
                <a:lnTo>
                  <a:pt x="3391147" y="0"/>
                </a:lnTo>
                <a:lnTo>
                  <a:pt x="3391147" y="920567"/>
                </a:lnTo>
                <a:lnTo>
                  <a:pt x="0" y="920567"/>
                </a:lnTo>
                <a:lnTo>
                  <a:pt x="0" y="0"/>
                </a:lnTo>
                <a:close/>
              </a:path>
            </a:pathLst>
          </a:custGeom>
          <a:blipFill>
            <a:blip r:embed="rId10"/>
            <a:stretch>
              <a:fillRect/>
            </a:stretch>
          </a:blipFill>
        </p:spPr>
        <p:txBody>
          <a:bodyPr/>
          <a:lstStyle/>
          <a:p>
            <a:endParaRPr lang="zh-TW" altLang="en-US"/>
          </a:p>
        </p:txBody>
      </p:sp>
      <p:sp>
        <p:nvSpPr>
          <p:cNvPr id="37" name="TextBox 37"/>
          <p:cNvSpPr txBox="1"/>
          <p:nvPr/>
        </p:nvSpPr>
        <p:spPr>
          <a:xfrm>
            <a:off x="1028700" y="1057275"/>
            <a:ext cx="6340740" cy="954405"/>
          </a:xfrm>
          <a:prstGeom prst="rect">
            <a:avLst/>
          </a:prstGeom>
        </p:spPr>
        <p:txBody>
          <a:bodyPr lIns="0" tIns="0" rIns="0" bIns="0" rtlCol="0" anchor="t">
            <a:spAutoFit/>
          </a:bodyPr>
          <a:lstStyle/>
          <a:p>
            <a:pPr marL="0" lvl="0" indent="0" algn="l">
              <a:lnSpc>
                <a:spcPts val="7410"/>
              </a:lnSpc>
            </a:pPr>
            <a:r>
              <a:rPr lang="en-US" sz="6500" b="1" spc="65">
                <a:solidFill>
                  <a:srgbClr val="000000"/>
                </a:solidFill>
                <a:latin typeface="Arial Unicode Bold"/>
                <a:ea typeface="Arial Unicode Bold"/>
                <a:cs typeface="Arial Unicode Bold"/>
                <a:sym typeface="Arial Unicode Bold"/>
              </a:rPr>
              <a:t>系統建置</a:t>
            </a:r>
          </a:p>
        </p:txBody>
      </p:sp>
      <p:grpSp>
        <p:nvGrpSpPr>
          <p:cNvPr id="39" name="Group 39"/>
          <p:cNvGrpSpPr/>
          <p:nvPr/>
        </p:nvGrpSpPr>
        <p:grpSpPr>
          <a:xfrm>
            <a:off x="17295867" y="0"/>
            <a:ext cx="992133" cy="1303973"/>
            <a:chOff x="0" y="0"/>
            <a:chExt cx="1322844" cy="1738630"/>
          </a:xfrm>
        </p:grpSpPr>
        <p:grpSp>
          <p:nvGrpSpPr>
            <p:cNvPr id="40" name="Group 40"/>
            <p:cNvGrpSpPr>
              <a:grpSpLocks noChangeAspect="1"/>
            </p:cNvGrpSpPr>
            <p:nvPr/>
          </p:nvGrpSpPr>
          <p:grpSpPr>
            <a:xfrm>
              <a:off x="0" y="0"/>
              <a:ext cx="1322844" cy="1322844"/>
              <a:chOff x="0" y="0"/>
              <a:chExt cx="13884457" cy="13884457"/>
            </a:xfrm>
          </p:grpSpPr>
          <p:sp>
            <p:nvSpPr>
              <p:cNvPr id="41" name="Freeform 41"/>
              <p:cNvSpPr/>
              <p:nvPr/>
            </p:nvSpPr>
            <p:spPr>
              <a:xfrm>
                <a:off x="-342874" y="-11125"/>
                <a:ext cx="14570202" cy="13906705"/>
              </a:xfrm>
              <a:custGeom>
                <a:avLst/>
                <a:gdLst/>
                <a:ahLst/>
                <a:cxnLst/>
                <a:rect l="l" t="t" r="r" b="b"/>
                <a:pathLst>
                  <a:path w="14570202" h="13906705">
                    <a:moveTo>
                      <a:pt x="7285101" y="11125"/>
                    </a:moveTo>
                    <a:cubicBezTo>
                      <a:pt x="4797487" y="0"/>
                      <a:pt x="2494061" y="1320743"/>
                      <a:pt x="1247030" y="3473245"/>
                    </a:cubicBezTo>
                    <a:cubicBezTo>
                      <a:pt x="0" y="5625748"/>
                      <a:pt x="0" y="8280957"/>
                      <a:pt x="1247030" y="10433459"/>
                    </a:cubicBezTo>
                    <a:cubicBezTo>
                      <a:pt x="2494061" y="12585962"/>
                      <a:pt x="4797487" y="13906705"/>
                      <a:pt x="7285101" y="13895580"/>
                    </a:cubicBezTo>
                    <a:cubicBezTo>
                      <a:pt x="9772716" y="13906705"/>
                      <a:pt x="12076142" y="12585962"/>
                      <a:pt x="13323172" y="10433459"/>
                    </a:cubicBezTo>
                    <a:cubicBezTo>
                      <a:pt x="14570202" y="8280957"/>
                      <a:pt x="14570202" y="5625748"/>
                      <a:pt x="13323172" y="3473245"/>
                    </a:cubicBezTo>
                    <a:cubicBezTo>
                      <a:pt x="12076142" y="1320743"/>
                      <a:pt x="9772716" y="0"/>
                      <a:pt x="7285101" y="11125"/>
                    </a:cubicBezTo>
                    <a:close/>
                  </a:path>
                </a:pathLst>
              </a:custGeom>
              <a:solidFill>
                <a:srgbClr val="999999"/>
              </a:solidFill>
            </p:spPr>
            <p:txBody>
              <a:bodyPr/>
              <a:lstStyle/>
              <a:p>
                <a:endParaRPr lang="zh-TW" altLang="en-US"/>
              </a:p>
            </p:txBody>
          </p:sp>
          <p:sp>
            <p:nvSpPr>
              <p:cNvPr id="42" name="Freeform 42"/>
              <p:cNvSpPr/>
              <p:nvPr/>
            </p:nvSpPr>
            <p:spPr>
              <a:xfrm>
                <a:off x="-254486" y="73238"/>
                <a:ext cx="14393428" cy="13737980"/>
              </a:xfrm>
              <a:custGeom>
                <a:avLst/>
                <a:gdLst/>
                <a:ahLst/>
                <a:cxnLst/>
                <a:rect l="l" t="t" r="r" b="b"/>
                <a:pathLst>
                  <a:path w="14393428" h="13737980">
                    <a:moveTo>
                      <a:pt x="7196713" y="10990"/>
                    </a:moveTo>
                    <a:cubicBezTo>
                      <a:pt x="4739280" y="0"/>
                      <a:pt x="2463801" y="1304718"/>
                      <a:pt x="1231900" y="3431105"/>
                    </a:cubicBezTo>
                    <a:cubicBezTo>
                      <a:pt x="0" y="5557493"/>
                      <a:pt x="0" y="8180486"/>
                      <a:pt x="1231900" y="10306873"/>
                    </a:cubicBezTo>
                    <a:cubicBezTo>
                      <a:pt x="2463801" y="12433261"/>
                      <a:pt x="4739280" y="13737979"/>
                      <a:pt x="7196713" y="13726989"/>
                    </a:cubicBezTo>
                    <a:cubicBezTo>
                      <a:pt x="9654147" y="13737979"/>
                      <a:pt x="11929626" y="12433261"/>
                      <a:pt x="13161527" y="10306873"/>
                    </a:cubicBezTo>
                    <a:cubicBezTo>
                      <a:pt x="14393428" y="8180486"/>
                      <a:pt x="14393428" y="5557493"/>
                      <a:pt x="13161527" y="3431105"/>
                    </a:cubicBezTo>
                    <a:cubicBezTo>
                      <a:pt x="11929626" y="1304718"/>
                      <a:pt x="9654147" y="0"/>
                      <a:pt x="7196713" y="10990"/>
                    </a:cubicBezTo>
                    <a:close/>
                  </a:path>
                </a:pathLst>
              </a:custGeom>
              <a:blipFill>
                <a:blip r:embed="rId11"/>
                <a:stretch>
                  <a:fillRect l="223" t="-3059" r="223" b="-36799"/>
                </a:stretch>
              </a:blipFill>
            </p:spPr>
            <p:txBody>
              <a:bodyPr/>
              <a:lstStyle/>
              <a:p>
                <a:endParaRPr lang="zh-TW" altLang="en-US"/>
              </a:p>
            </p:txBody>
          </p:sp>
        </p:grpSp>
        <p:sp>
          <p:nvSpPr>
            <p:cNvPr id="43" name="TextBox 43"/>
            <p:cNvSpPr txBox="1"/>
            <p:nvPr/>
          </p:nvSpPr>
          <p:spPr>
            <a:xfrm>
              <a:off x="190286" y="1333407"/>
              <a:ext cx="942273" cy="405223"/>
            </a:xfrm>
            <a:prstGeom prst="rect">
              <a:avLst/>
            </a:prstGeom>
          </p:spPr>
          <p:txBody>
            <a:bodyPr lIns="0" tIns="0" rIns="0" bIns="0" rtlCol="0" anchor="t">
              <a:spAutoFit/>
            </a:bodyPr>
            <a:lstStyle/>
            <a:p>
              <a:pPr algn="ctr">
                <a:lnSpc>
                  <a:spcPts val="2597"/>
                </a:lnSpc>
              </a:pPr>
              <a:r>
                <a:rPr lang="en-US" sz="1855" b="1">
                  <a:solidFill>
                    <a:srgbClr val="000000"/>
                  </a:solidFill>
                  <a:latin typeface="Noto Sans T Chinese Bold"/>
                  <a:ea typeface="Noto Sans T Chinese Bold"/>
                  <a:cs typeface="Noto Sans T Chinese Bold"/>
                  <a:sym typeface="Noto Sans T Chinese Bold"/>
                </a:rPr>
                <a:t>李柏毅</a:t>
              </a:r>
            </a:p>
          </p:txBody>
        </p:sp>
      </p:grpSp>
      <p:sp>
        <p:nvSpPr>
          <p:cNvPr id="44" name="Freeform 36">
            <a:extLst>
              <a:ext uri="{FF2B5EF4-FFF2-40B4-BE49-F238E27FC236}">
                <a16:creationId xmlns:a16="http://schemas.microsoft.com/office/drawing/2014/main" id="{1BFD4AC4-FC65-4AD8-8D3A-75387A7EAEF4}"/>
              </a:ext>
            </a:extLst>
          </p:cNvPr>
          <p:cNvSpPr/>
          <p:nvPr/>
        </p:nvSpPr>
        <p:spPr>
          <a:xfrm>
            <a:off x="8536564" y="7806924"/>
            <a:ext cx="1214869" cy="909979"/>
          </a:xfrm>
          <a:custGeom>
            <a:avLst/>
            <a:gdLst/>
            <a:ahLst/>
            <a:cxnLst/>
            <a:rect l="l" t="t" r="r" b="b"/>
            <a:pathLst>
              <a:path w="1214869" h="909979">
                <a:moveTo>
                  <a:pt x="0" y="0"/>
                </a:moveTo>
                <a:lnTo>
                  <a:pt x="1214869" y="0"/>
                </a:lnTo>
                <a:lnTo>
                  <a:pt x="1214869" y="909980"/>
                </a:lnTo>
                <a:lnTo>
                  <a:pt x="0" y="909980"/>
                </a:lnTo>
                <a:lnTo>
                  <a:pt x="0" y="0"/>
                </a:lnTo>
                <a:close/>
              </a:path>
            </a:pathLst>
          </a:custGeom>
          <a:blipFill>
            <a:blip r:embed="rId12"/>
            <a:stretch>
              <a:fillRect/>
            </a:stretch>
          </a:blipFill>
        </p:spPr>
        <p:txBody>
          <a:bodyPr/>
          <a:lstStyle/>
          <a:p>
            <a:endParaRPr lang="zh-TW" alt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5"/>
          <p:cNvGrpSpPr/>
          <p:nvPr/>
        </p:nvGrpSpPr>
        <p:grpSpPr>
          <a:xfrm>
            <a:off x="14164837" y="9589260"/>
            <a:ext cx="3094463" cy="366780"/>
            <a:chOff x="0" y="0"/>
            <a:chExt cx="4125951" cy="489041"/>
          </a:xfrm>
        </p:grpSpPr>
        <p:sp>
          <p:nvSpPr>
            <p:cNvPr id="6" name="TextBox 6"/>
            <p:cNvSpPr txBox="1"/>
            <p:nvPr/>
          </p:nvSpPr>
          <p:spPr>
            <a:xfrm>
              <a:off x="562691" y="76117"/>
              <a:ext cx="3563260" cy="376173"/>
            </a:xfrm>
            <a:prstGeom prst="rect">
              <a:avLst/>
            </a:prstGeom>
          </p:spPr>
          <p:txBody>
            <a:bodyPr lIns="0" tIns="0" rIns="0" bIns="0" rtlCol="0" anchor="t">
              <a:spAutoFit/>
            </a:bodyPr>
            <a:lstStyle/>
            <a:p>
              <a:pPr marL="0" lvl="0" indent="0" algn="l">
                <a:lnSpc>
                  <a:spcPts val="2165"/>
                </a:lnSpc>
              </a:pPr>
              <a:r>
                <a:rPr lang="en-US" sz="2000" b="1" spc="37" dirty="0" err="1">
                  <a:solidFill>
                    <a:srgbClr val="FFFFFF"/>
                  </a:solidFill>
                  <a:latin typeface="微軟正黑體 Light" panose="020B0304030504040204" pitchFamily="34" charset="-120"/>
                  <a:ea typeface="微軟正黑體 Light" panose="020B0304030504040204" pitchFamily="34" charset="-120"/>
                  <a:cs typeface="Arial Unicode Bold"/>
                  <a:sym typeface="Arial Unicode Bold"/>
                </a:rPr>
                <a:t>系統建置</a:t>
              </a:r>
              <a:endParaRPr lang="en-US" sz="2000" b="1" spc="37" dirty="0">
                <a:solidFill>
                  <a:srgbClr val="FFFFFF"/>
                </a:solidFill>
                <a:latin typeface="微軟正黑體 Light" panose="020B0304030504040204" pitchFamily="34" charset="-120"/>
                <a:ea typeface="微軟正黑體 Light" panose="020B0304030504040204" pitchFamily="34" charset="-120"/>
                <a:cs typeface="Arial Unicode Bold"/>
                <a:sym typeface="Arial Unicode Bold"/>
              </a:endParaRPr>
            </a:p>
          </p:txBody>
        </p:sp>
        <p:sp>
          <p:nvSpPr>
            <p:cNvPr id="7" name="Freeform 7"/>
            <p:cNvSpPr/>
            <p:nvPr/>
          </p:nvSpPr>
          <p:spPr>
            <a:xfrm rot="5400000">
              <a:off x="-39568" y="39568"/>
              <a:ext cx="489041" cy="409905"/>
            </a:xfrm>
            <a:custGeom>
              <a:avLst/>
              <a:gdLst/>
              <a:ahLst/>
              <a:cxnLst/>
              <a:rect l="l" t="t" r="r" b="b"/>
              <a:pathLst>
                <a:path w="489041" h="409905">
                  <a:moveTo>
                    <a:pt x="0" y="0"/>
                  </a:moveTo>
                  <a:lnTo>
                    <a:pt x="489041" y="0"/>
                  </a:lnTo>
                  <a:lnTo>
                    <a:pt x="489041" y="409905"/>
                  </a:lnTo>
                  <a:lnTo>
                    <a:pt x="0" y="40990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zh-TW" altLang="en-US"/>
            </a:p>
          </p:txBody>
        </p:sp>
      </p:grpSp>
      <p:grpSp>
        <p:nvGrpSpPr>
          <p:cNvPr id="8" name="Group 8"/>
          <p:cNvGrpSpPr/>
          <p:nvPr/>
        </p:nvGrpSpPr>
        <p:grpSpPr>
          <a:xfrm>
            <a:off x="533400" y="1553540"/>
            <a:ext cx="2436143" cy="1015258"/>
            <a:chOff x="0" y="0"/>
            <a:chExt cx="1485968" cy="619275"/>
          </a:xfrm>
        </p:grpSpPr>
        <p:sp>
          <p:nvSpPr>
            <p:cNvPr id="9" name="Freeform 9"/>
            <p:cNvSpPr/>
            <p:nvPr/>
          </p:nvSpPr>
          <p:spPr>
            <a:xfrm>
              <a:off x="0" y="0"/>
              <a:ext cx="1485968" cy="619275"/>
            </a:xfrm>
            <a:custGeom>
              <a:avLst/>
              <a:gdLst/>
              <a:ahLst/>
              <a:cxnLst/>
              <a:rect l="l" t="t" r="r" b="b"/>
              <a:pathLst>
                <a:path w="1485968" h="619275">
                  <a:moveTo>
                    <a:pt x="54025" y="0"/>
                  </a:moveTo>
                  <a:lnTo>
                    <a:pt x="1431943" y="0"/>
                  </a:lnTo>
                  <a:cubicBezTo>
                    <a:pt x="1446271" y="0"/>
                    <a:pt x="1460013" y="5692"/>
                    <a:pt x="1470145" y="15824"/>
                  </a:cubicBezTo>
                  <a:cubicBezTo>
                    <a:pt x="1480276" y="25955"/>
                    <a:pt x="1485968" y="39697"/>
                    <a:pt x="1485968" y="54025"/>
                  </a:cubicBezTo>
                  <a:lnTo>
                    <a:pt x="1485968" y="565250"/>
                  </a:lnTo>
                  <a:cubicBezTo>
                    <a:pt x="1485968" y="579578"/>
                    <a:pt x="1480276" y="593319"/>
                    <a:pt x="1470145" y="603451"/>
                  </a:cubicBezTo>
                  <a:cubicBezTo>
                    <a:pt x="1460013" y="613583"/>
                    <a:pt x="1446271" y="619275"/>
                    <a:pt x="1431943" y="619275"/>
                  </a:cubicBezTo>
                  <a:lnTo>
                    <a:pt x="54025" y="619275"/>
                  </a:lnTo>
                  <a:cubicBezTo>
                    <a:pt x="39697" y="619275"/>
                    <a:pt x="25955" y="613583"/>
                    <a:pt x="15824" y="603451"/>
                  </a:cubicBezTo>
                  <a:cubicBezTo>
                    <a:pt x="5692" y="593319"/>
                    <a:pt x="0" y="579578"/>
                    <a:pt x="0" y="565250"/>
                  </a:cubicBezTo>
                  <a:lnTo>
                    <a:pt x="0" y="54025"/>
                  </a:lnTo>
                  <a:cubicBezTo>
                    <a:pt x="0" y="39697"/>
                    <a:pt x="5692" y="25955"/>
                    <a:pt x="15824" y="15824"/>
                  </a:cubicBezTo>
                  <a:cubicBezTo>
                    <a:pt x="25955" y="5692"/>
                    <a:pt x="39697" y="0"/>
                    <a:pt x="54025" y="0"/>
                  </a:cubicBezTo>
                  <a:close/>
                </a:path>
              </a:pathLst>
            </a:custGeom>
            <a:solidFill>
              <a:srgbClr val="FFFFFF"/>
            </a:solidFill>
            <a:ln w="19050" cap="sq">
              <a:solidFill>
                <a:srgbClr val="000000"/>
              </a:solidFill>
              <a:prstDash val="solid"/>
              <a:miter/>
            </a:ln>
          </p:spPr>
          <p:txBody>
            <a:bodyPr/>
            <a:lstStyle/>
            <a:p>
              <a:endParaRPr lang="zh-TW" altLang="en-US"/>
            </a:p>
          </p:txBody>
        </p:sp>
        <p:sp>
          <p:nvSpPr>
            <p:cNvPr id="10" name="TextBox 10"/>
            <p:cNvSpPr txBox="1"/>
            <p:nvPr/>
          </p:nvSpPr>
          <p:spPr>
            <a:xfrm>
              <a:off x="0" y="9525"/>
              <a:ext cx="1485968" cy="609750"/>
            </a:xfrm>
            <a:prstGeom prst="rect">
              <a:avLst/>
            </a:prstGeom>
          </p:spPr>
          <p:txBody>
            <a:bodyPr lIns="50800" tIns="50800" rIns="50800" bIns="50800" rtlCol="0" anchor="ctr"/>
            <a:lstStyle/>
            <a:p>
              <a:pPr marL="0" lvl="0" indent="0" algn="ctr">
                <a:lnSpc>
                  <a:spcPts val="2736"/>
                </a:lnSpc>
                <a:spcBef>
                  <a:spcPct val="0"/>
                </a:spcBef>
              </a:pPr>
              <a:endParaRPr/>
            </a:p>
          </p:txBody>
        </p:sp>
      </p:grpSp>
      <p:sp>
        <p:nvSpPr>
          <p:cNvPr id="11" name="Freeform 11"/>
          <p:cNvSpPr/>
          <p:nvPr/>
        </p:nvSpPr>
        <p:spPr>
          <a:xfrm>
            <a:off x="633530" y="1683845"/>
            <a:ext cx="2235882" cy="640348"/>
          </a:xfrm>
          <a:custGeom>
            <a:avLst/>
            <a:gdLst/>
            <a:ahLst/>
            <a:cxnLst/>
            <a:rect l="l" t="t" r="r" b="b"/>
            <a:pathLst>
              <a:path w="2235882" h="640348">
                <a:moveTo>
                  <a:pt x="0" y="0"/>
                </a:moveTo>
                <a:lnTo>
                  <a:pt x="2235882" y="0"/>
                </a:lnTo>
                <a:lnTo>
                  <a:pt x="2235882" y="640348"/>
                </a:lnTo>
                <a:lnTo>
                  <a:pt x="0" y="640348"/>
                </a:lnTo>
                <a:lnTo>
                  <a:pt x="0" y="0"/>
                </a:lnTo>
                <a:close/>
              </a:path>
            </a:pathLst>
          </a:custGeom>
          <a:blipFill>
            <a:blip r:embed="rId5"/>
            <a:stretch>
              <a:fillRect/>
            </a:stretch>
          </a:blipFill>
        </p:spPr>
        <p:txBody>
          <a:bodyPr/>
          <a:lstStyle/>
          <a:p>
            <a:endParaRPr lang="zh-TW" altLang="en-US"/>
          </a:p>
        </p:txBody>
      </p:sp>
      <p:sp>
        <p:nvSpPr>
          <p:cNvPr id="12" name="TextBox 12"/>
          <p:cNvSpPr txBox="1"/>
          <p:nvPr/>
        </p:nvSpPr>
        <p:spPr>
          <a:xfrm>
            <a:off x="533400" y="496066"/>
            <a:ext cx="6317591" cy="948978"/>
          </a:xfrm>
          <a:prstGeom prst="rect">
            <a:avLst/>
          </a:prstGeom>
        </p:spPr>
        <p:txBody>
          <a:bodyPr wrap="square" lIns="0" tIns="0" rIns="0" bIns="0" rtlCol="0" anchor="t">
            <a:spAutoFit/>
          </a:bodyPr>
          <a:lstStyle/>
          <a:p>
            <a:pPr marL="0" lvl="0" indent="0" algn="l">
              <a:lnSpc>
                <a:spcPts val="7410"/>
              </a:lnSpc>
            </a:pPr>
            <a:r>
              <a:rPr lang="en-US" sz="6500" b="1" spc="65" dirty="0" err="1">
                <a:solidFill>
                  <a:srgbClr val="000000"/>
                </a:solidFill>
                <a:latin typeface="Arial Unicode Bold"/>
                <a:ea typeface="Arial Unicode Bold"/>
                <a:cs typeface="Arial Unicode Bold"/>
                <a:sym typeface="Arial Unicode Bold"/>
              </a:rPr>
              <a:t>系統建置</a:t>
            </a:r>
            <a:endParaRPr lang="en-US" sz="6500" b="1" spc="65" dirty="0">
              <a:solidFill>
                <a:srgbClr val="000000"/>
              </a:solidFill>
              <a:latin typeface="Arial Unicode Bold"/>
              <a:ea typeface="Arial Unicode Bold"/>
              <a:cs typeface="Arial Unicode Bold"/>
              <a:sym typeface="Arial Unicode Bold"/>
            </a:endParaRPr>
          </a:p>
        </p:txBody>
      </p:sp>
      <p:grpSp>
        <p:nvGrpSpPr>
          <p:cNvPr id="82" name="群組 81">
            <a:extLst>
              <a:ext uri="{FF2B5EF4-FFF2-40B4-BE49-F238E27FC236}">
                <a16:creationId xmlns:a16="http://schemas.microsoft.com/office/drawing/2014/main" id="{4B962404-FBE5-4CF3-8557-563DCF4ADF67}"/>
              </a:ext>
            </a:extLst>
          </p:cNvPr>
          <p:cNvGrpSpPr/>
          <p:nvPr/>
        </p:nvGrpSpPr>
        <p:grpSpPr>
          <a:xfrm>
            <a:off x="2011257" y="1152014"/>
            <a:ext cx="14265482" cy="7308144"/>
            <a:chOff x="517317" y="1569156"/>
            <a:chExt cx="14265482" cy="7308144"/>
          </a:xfrm>
        </p:grpSpPr>
        <p:sp>
          <p:nvSpPr>
            <p:cNvPr id="57" name="矩形: 圓角 56">
              <a:extLst>
                <a:ext uri="{FF2B5EF4-FFF2-40B4-BE49-F238E27FC236}">
                  <a16:creationId xmlns:a16="http://schemas.microsoft.com/office/drawing/2014/main" id="{9E078B9F-4EF6-4B6A-BB3E-9F3529677826}"/>
                </a:ext>
              </a:extLst>
            </p:cNvPr>
            <p:cNvSpPr/>
            <p:nvPr/>
          </p:nvSpPr>
          <p:spPr>
            <a:xfrm>
              <a:off x="4288728" y="3211712"/>
              <a:ext cx="2871670" cy="1137196"/>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600" dirty="0">
                  <a:solidFill>
                    <a:sysClr val="windowText" lastClr="000000"/>
                  </a:solidFill>
                </a:rPr>
                <a:t>sc_yahoo.py</a:t>
              </a:r>
              <a:endParaRPr lang="zh-TW" altLang="en-US" sz="3600" dirty="0">
                <a:solidFill>
                  <a:sysClr val="windowText" lastClr="000000"/>
                </a:solidFill>
              </a:endParaRPr>
            </a:p>
          </p:txBody>
        </p:sp>
        <p:sp>
          <p:nvSpPr>
            <p:cNvPr id="58" name="矩形: 圓角 57">
              <a:extLst>
                <a:ext uri="{FF2B5EF4-FFF2-40B4-BE49-F238E27FC236}">
                  <a16:creationId xmlns:a16="http://schemas.microsoft.com/office/drawing/2014/main" id="{889DC528-58B3-4AD0-B063-37E8A532B976}"/>
                </a:ext>
              </a:extLst>
            </p:cNvPr>
            <p:cNvSpPr/>
            <p:nvPr/>
          </p:nvSpPr>
          <p:spPr>
            <a:xfrm>
              <a:off x="4302283" y="4568970"/>
              <a:ext cx="2871670" cy="1137196"/>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600" dirty="0">
                  <a:solidFill>
                    <a:sysClr val="windowText" lastClr="000000"/>
                  </a:solidFill>
                </a:rPr>
                <a:t>sc_ppt.py</a:t>
              </a:r>
              <a:endParaRPr lang="zh-TW" altLang="en-US" sz="3600" dirty="0">
                <a:solidFill>
                  <a:sysClr val="windowText" lastClr="000000"/>
                </a:solidFill>
              </a:endParaRPr>
            </a:p>
          </p:txBody>
        </p:sp>
        <p:sp>
          <p:nvSpPr>
            <p:cNvPr id="59" name="矩形: 圓角 58">
              <a:extLst>
                <a:ext uri="{FF2B5EF4-FFF2-40B4-BE49-F238E27FC236}">
                  <a16:creationId xmlns:a16="http://schemas.microsoft.com/office/drawing/2014/main" id="{44DCE35C-F813-4E3B-A06B-38CAA6336651}"/>
                </a:ext>
              </a:extLst>
            </p:cNvPr>
            <p:cNvSpPr/>
            <p:nvPr/>
          </p:nvSpPr>
          <p:spPr>
            <a:xfrm>
              <a:off x="5867400" y="7295351"/>
              <a:ext cx="2871670" cy="1137196"/>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600" dirty="0">
                  <a:solidFill>
                    <a:sysClr val="windowText" lastClr="000000"/>
                  </a:solidFill>
                </a:rPr>
                <a:t>sc_m01.py</a:t>
              </a:r>
              <a:endParaRPr lang="zh-TW" altLang="en-US" sz="3600" dirty="0">
                <a:solidFill>
                  <a:sysClr val="windowText" lastClr="000000"/>
                </a:solidFill>
              </a:endParaRPr>
            </a:p>
          </p:txBody>
        </p:sp>
        <p:sp>
          <p:nvSpPr>
            <p:cNvPr id="60" name="矩形: 圓角 59">
              <a:extLst>
                <a:ext uri="{FF2B5EF4-FFF2-40B4-BE49-F238E27FC236}">
                  <a16:creationId xmlns:a16="http://schemas.microsoft.com/office/drawing/2014/main" id="{D5E93A12-EA71-4FE5-9FFA-EDD8398AE6BE}"/>
                </a:ext>
              </a:extLst>
            </p:cNvPr>
            <p:cNvSpPr/>
            <p:nvPr/>
          </p:nvSpPr>
          <p:spPr>
            <a:xfrm>
              <a:off x="4304429" y="5926228"/>
              <a:ext cx="2898780" cy="1137196"/>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600" dirty="0">
                  <a:solidFill>
                    <a:sysClr val="windowText" lastClr="000000"/>
                  </a:solidFill>
                </a:rPr>
                <a:t>sc_ebay.py</a:t>
              </a:r>
              <a:endParaRPr lang="zh-TW" altLang="en-US" sz="3600" dirty="0">
                <a:solidFill>
                  <a:sysClr val="windowText" lastClr="000000"/>
                </a:solidFill>
              </a:endParaRPr>
            </a:p>
          </p:txBody>
        </p:sp>
        <p:sp>
          <p:nvSpPr>
            <p:cNvPr id="61" name="矩形: 圓角 60">
              <a:extLst>
                <a:ext uri="{FF2B5EF4-FFF2-40B4-BE49-F238E27FC236}">
                  <a16:creationId xmlns:a16="http://schemas.microsoft.com/office/drawing/2014/main" id="{B86BFC2D-6855-4435-808D-8D18E98BE09D}"/>
                </a:ext>
              </a:extLst>
            </p:cNvPr>
            <p:cNvSpPr/>
            <p:nvPr/>
          </p:nvSpPr>
          <p:spPr>
            <a:xfrm>
              <a:off x="4304429" y="1854454"/>
              <a:ext cx="2898780" cy="1137196"/>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600" dirty="0">
                  <a:solidFill>
                    <a:sysClr val="windowText" lastClr="000000"/>
                  </a:solidFill>
                </a:rPr>
                <a:t>sc_ruten.py</a:t>
              </a:r>
              <a:endParaRPr lang="zh-TW" altLang="en-US" sz="3600" dirty="0">
                <a:solidFill>
                  <a:sysClr val="windowText" lastClr="000000"/>
                </a:solidFill>
              </a:endParaRPr>
            </a:p>
          </p:txBody>
        </p:sp>
        <p:sp>
          <p:nvSpPr>
            <p:cNvPr id="62" name="矩形: 圓角 61">
              <a:extLst>
                <a:ext uri="{FF2B5EF4-FFF2-40B4-BE49-F238E27FC236}">
                  <a16:creationId xmlns:a16="http://schemas.microsoft.com/office/drawing/2014/main" id="{06578570-C513-49D9-881C-AAB69664FFF9}"/>
                </a:ext>
              </a:extLst>
            </p:cNvPr>
            <p:cNvSpPr/>
            <p:nvPr/>
          </p:nvSpPr>
          <p:spPr>
            <a:xfrm>
              <a:off x="7694608" y="1854454"/>
              <a:ext cx="2898780" cy="1137196"/>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600" dirty="0">
                  <a:solidFill>
                    <a:sysClr val="windowText" lastClr="000000"/>
                  </a:solidFill>
                </a:rPr>
                <a:t>sc_eprice.py</a:t>
              </a:r>
              <a:endParaRPr lang="zh-TW" altLang="en-US" sz="3600" dirty="0">
                <a:solidFill>
                  <a:sysClr val="windowText" lastClr="000000"/>
                </a:solidFill>
              </a:endParaRPr>
            </a:p>
          </p:txBody>
        </p:sp>
        <p:sp>
          <p:nvSpPr>
            <p:cNvPr id="63" name="矩形: 圓角 62">
              <a:extLst>
                <a:ext uri="{FF2B5EF4-FFF2-40B4-BE49-F238E27FC236}">
                  <a16:creationId xmlns:a16="http://schemas.microsoft.com/office/drawing/2014/main" id="{FCBB9DA9-E9C3-4D7C-964A-A2971772A53A}"/>
                </a:ext>
              </a:extLst>
            </p:cNvPr>
            <p:cNvSpPr/>
            <p:nvPr/>
          </p:nvSpPr>
          <p:spPr>
            <a:xfrm>
              <a:off x="7694608" y="3211712"/>
              <a:ext cx="2898780" cy="1137196"/>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600" dirty="0">
                  <a:solidFill>
                    <a:sysClr val="windowText" lastClr="000000"/>
                  </a:solidFill>
                </a:rPr>
                <a:t>sc_shopee.py</a:t>
              </a:r>
              <a:endParaRPr lang="zh-TW" altLang="en-US" sz="3600" dirty="0">
                <a:solidFill>
                  <a:sysClr val="windowText" lastClr="000000"/>
                </a:solidFill>
              </a:endParaRPr>
            </a:p>
          </p:txBody>
        </p:sp>
        <p:sp>
          <p:nvSpPr>
            <p:cNvPr id="64" name="矩形: 圓角 63">
              <a:extLst>
                <a:ext uri="{FF2B5EF4-FFF2-40B4-BE49-F238E27FC236}">
                  <a16:creationId xmlns:a16="http://schemas.microsoft.com/office/drawing/2014/main" id="{657ED2CB-E266-4613-9C9E-CBBCDEA7E282}"/>
                </a:ext>
              </a:extLst>
            </p:cNvPr>
            <p:cNvSpPr/>
            <p:nvPr/>
          </p:nvSpPr>
          <p:spPr>
            <a:xfrm>
              <a:off x="7689242" y="4568970"/>
              <a:ext cx="2898780" cy="1137196"/>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600" dirty="0">
                  <a:solidFill>
                    <a:sysClr val="windowText" lastClr="000000"/>
                  </a:solidFill>
                </a:rPr>
                <a:t>sc_senao.py</a:t>
              </a:r>
              <a:endParaRPr lang="zh-TW" altLang="en-US" sz="3600" dirty="0">
                <a:solidFill>
                  <a:sysClr val="windowText" lastClr="000000"/>
                </a:solidFill>
              </a:endParaRPr>
            </a:p>
          </p:txBody>
        </p:sp>
        <p:sp>
          <p:nvSpPr>
            <p:cNvPr id="65" name="矩形: 圓角 64">
              <a:extLst>
                <a:ext uri="{FF2B5EF4-FFF2-40B4-BE49-F238E27FC236}">
                  <a16:creationId xmlns:a16="http://schemas.microsoft.com/office/drawing/2014/main" id="{482398CB-1A40-4A8B-B356-CB0B38859344}"/>
                </a:ext>
              </a:extLst>
            </p:cNvPr>
            <p:cNvSpPr/>
            <p:nvPr/>
          </p:nvSpPr>
          <p:spPr>
            <a:xfrm>
              <a:off x="7689242" y="5926228"/>
              <a:ext cx="2898780" cy="1137196"/>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600" dirty="0">
                  <a:solidFill>
                    <a:sysClr val="windowText" lastClr="000000"/>
                  </a:solidFill>
                </a:rPr>
                <a:t>sc_sogi.py</a:t>
              </a:r>
              <a:endParaRPr lang="zh-TW" altLang="en-US" sz="3600" dirty="0">
                <a:solidFill>
                  <a:sysClr val="windowText" lastClr="000000"/>
                </a:solidFill>
              </a:endParaRPr>
            </a:p>
          </p:txBody>
        </p:sp>
        <p:sp>
          <p:nvSpPr>
            <p:cNvPr id="67" name="矩形 66">
              <a:extLst>
                <a:ext uri="{FF2B5EF4-FFF2-40B4-BE49-F238E27FC236}">
                  <a16:creationId xmlns:a16="http://schemas.microsoft.com/office/drawing/2014/main" id="{521F446B-A291-4E0B-93DA-7AA0C6325CC5}"/>
                </a:ext>
              </a:extLst>
            </p:cNvPr>
            <p:cNvSpPr/>
            <p:nvPr/>
          </p:nvSpPr>
          <p:spPr>
            <a:xfrm>
              <a:off x="4038600" y="1569156"/>
              <a:ext cx="6781800" cy="730814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69" name="直線單箭頭接點 68">
              <a:extLst>
                <a:ext uri="{FF2B5EF4-FFF2-40B4-BE49-F238E27FC236}">
                  <a16:creationId xmlns:a16="http://schemas.microsoft.com/office/drawing/2014/main" id="{3DB44438-B8BC-48E9-AC07-AAEF35AB6AD7}"/>
                </a:ext>
              </a:extLst>
            </p:cNvPr>
            <p:cNvCxnSpPr>
              <a:cxnSpLocks/>
              <a:endCxn id="67" idx="1"/>
            </p:cNvCxnSpPr>
            <p:nvPr/>
          </p:nvCxnSpPr>
          <p:spPr>
            <a:xfrm>
              <a:off x="3388987" y="5214835"/>
              <a:ext cx="649613" cy="8393"/>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sp>
          <p:nvSpPr>
            <p:cNvPr id="71" name="矩形: 圓角 70">
              <a:extLst>
                <a:ext uri="{FF2B5EF4-FFF2-40B4-BE49-F238E27FC236}">
                  <a16:creationId xmlns:a16="http://schemas.microsoft.com/office/drawing/2014/main" id="{234B9426-C11C-4A48-BE3F-7C4F7B39A75C}"/>
                </a:ext>
              </a:extLst>
            </p:cNvPr>
            <p:cNvSpPr/>
            <p:nvPr/>
          </p:nvSpPr>
          <p:spPr>
            <a:xfrm>
              <a:off x="11625279" y="4646237"/>
              <a:ext cx="3002253" cy="1137196"/>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600" dirty="0">
                  <a:solidFill>
                    <a:sysClr val="windowText" lastClr="000000"/>
                  </a:solidFill>
                </a:rPr>
                <a:t>data_clean.py</a:t>
              </a:r>
              <a:endParaRPr lang="zh-TW" altLang="en-US" sz="3600" dirty="0">
                <a:solidFill>
                  <a:sysClr val="windowText" lastClr="000000"/>
                </a:solidFill>
              </a:endParaRPr>
            </a:p>
          </p:txBody>
        </p:sp>
        <p:sp>
          <p:nvSpPr>
            <p:cNvPr id="72" name="矩形: 圓角 71">
              <a:extLst>
                <a:ext uri="{FF2B5EF4-FFF2-40B4-BE49-F238E27FC236}">
                  <a16:creationId xmlns:a16="http://schemas.microsoft.com/office/drawing/2014/main" id="{90C348E4-7632-4063-BBDA-50F8028A292E}"/>
                </a:ext>
              </a:extLst>
            </p:cNvPr>
            <p:cNvSpPr/>
            <p:nvPr/>
          </p:nvSpPr>
          <p:spPr>
            <a:xfrm>
              <a:off x="11470010" y="6898020"/>
              <a:ext cx="3312789" cy="1137196"/>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600" dirty="0">
                  <a:solidFill>
                    <a:sysClr val="windowText" lastClr="000000"/>
                  </a:solidFill>
                </a:rPr>
                <a:t>model_train.py</a:t>
              </a:r>
              <a:endParaRPr lang="zh-TW" altLang="en-US" sz="3600" dirty="0">
                <a:solidFill>
                  <a:sysClr val="windowText" lastClr="000000"/>
                </a:solidFill>
              </a:endParaRPr>
            </a:p>
          </p:txBody>
        </p:sp>
        <p:cxnSp>
          <p:nvCxnSpPr>
            <p:cNvPr id="74" name="直線單箭頭接點 73">
              <a:extLst>
                <a:ext uri="{FF2B5EF4-FFF2-40B4-BE49-F238E27FC236}">
                  <a16:creationId xmlns:a16="http://schemas.microsoft.com/office/drawing/2014/main" id="{8146E684-30C6-4B1E-84E1-ADD4816D02BD}"/>
                </a:ext>
              </a:extLst>
            </p:cNvPr>
            <p:cNvCxnSpPr>
              <a:stCxn id="67" idx="3"/>
              <a:endCxn id="71" idx="1"/>
            </p:cNvCxnSpPr>
            <p:nvPr/>
          </p:nvCxnSpPr>
          <p:spPr>
            <a:xfrm flipV="1">
              <a:off x="10820400" y="5214835"/>
              <a:ext cx="804879" cy="8393"/>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cxnSp>
          <p:nvCxnSpPr>
            <p:cNvPr id="77" name="直線單箭頭接點 76">
              <a:extLst>
                <a:ext uri="{FF2B5EF4-FFF2-40B4-BE49-F238E27FC236}">
                  <a16:creationId xmlns:a16="http://schemas.microsoft.com/office/drawing/2014/main" id="{15C3C11E-E250-435D-B9FD-B5B2529E7FCF}"/>
                </a:ext>
              </a:extLst>
            </p:cNvPr>
            <p:cNvCxnSpPr>
              <a:stCxn id="71" idx="2"/>
              <a:endCxn id="72" idx="0"/>
            </p:cNvCxnSpPr>
            <p:nvPr/>
          </p:nvCxnSpPr>
          <p:spPr>
            <a:xfrm flipH="1">
              <a:off x="13126405" y="5783433"/>
              <a:ext cx="1" cy="1114587"/>
            </a:xfrm>
            <a:prstGeom prst="straightConnector1">
              <a:avLst/>
            </a:prstGeom>
            <a:ln w="762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80" name="矩形: 圓角 79">
              <a:extLst>
                <a:ext uri="{FF2B5EF4-FFF2-40B4-BE49-F238E27FC236}">
                  <a16:creationId xmlns:a16="http://schemas.microsoft.com/office/drawing/2014/main" id="{01E21B7B-237E-499A-8440-E22E5F86A637}"/>
                </a:ext>
              </a:extLst>
            </p:cNvPr>
            <p:cNvSpPr/>
            <p:nvPr/>
          </p:nvSpPr>
          <p:spPr>
            <a:xfrm>
              <a:off x="517317" y="4620479"/>
              <a:ext cx="2871670" cy="1137196"/>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600" dirty="0">
                  <a:solidFill>
                    <a:sysClr val="windowText" lastClr="000000"/>
                  </a:solidFill>
                </a:rPr>
                <a:t>git_clone.sh</a:t>
              </a:r>
              <a:endParaRPr lang="zh-TW" altLang="en-US" sz="3600" dirty="0">
                <a:solidFill>
                  <a:sysClr val="windowText" lastClr="000000"/>
                </a:solidFill>
              </a:endParaRPr>
            </a:p>
          </p:txBody>
        </p:sp>
        <p:cxnSp>
          <p:nvCxnSpPr>
            <p:cNvPr id="81" name="直線單箭頭接點 80">
              <a:extLst>
                <a:ext uri="{FF2B5EF4-FFF2-40B4-BE49-F238E27FC236}">
                  <a16:creationId xmlns:a16="http://schemas.microsoft.com/office/drawing/2014/main" id="{DB4718F0-F5B8-4B37-8C75-D07822F07608}"/>
                </a:ext>
              </a:extLst>
            </p:cNvPr>
            <p:cNvCxnSpPr>
              <a:stCxn id="80" idx="3"/>
            </p:cNvCxnSpPr>
            <p:nvPr/>
          </p:nvCxnSpPr>
          <p:spPr>
            <a:xfrm>
              <a:off x="3388987" y="5189077"/>
              <a:ext cx="649613" cy="8393"/>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grpSp>
      <p:grpSp>
        <p:nvGrpSpPr>
          <p:cNvPr id="91" name="Group 39">
            <a:extLst>
              <a:ext uri="{FF2B5EF4-FFF2-40B4-BE49-F238E27FC236}">
                <a16:creationId xmlns:a16="http://schemas.microsoft.com/office/drawing/2014/main" id="{710930DF-76D7-42C1-85F2-453EFD8F82EC}"/>
              </a:ext>
            </a:extLst>
          </p:cNvPr>
          <p:cNvGrpSpPr/>
          <p:nvPr/>
        </p:nvGrpSpPr>
        <p:grpSpPr>
          <a:xfrm>
            <a:off x="17295867" y="0"/>
            <a:ext cx="992133" cy="1303973"/>
            <a:chOff x="0" y="0"/>
            <a:chExt cx="1322844" cy="1738630"/>
          </a:xfrm>
        </p:grpSpPr>
        <p:grpSp>
          <p:nvGrpSpPr>
            <p:cNvPr id="92" name="Group 40">
              <a:extLst>
                <a:ext uri="{FF2B5EF4-FFF2-40B4-BE49-F238E27FC236}">
                  <a16:creationId xmlns:a16="http://schemas.microsoft.com/office/drawing/2014/main" id="{94B9B0A4-6CBE-4FC6-8A0C-349E09165F1E}"/>
                </a:ext>
              </a:extLst>
            </p:cNvPr>
            <p:cNvGrpSpPr>
              <a:grpSpLocks noChangeAspect="1"/>
            </p:cNvGrpSpPr>
            <p:nvPr/>
          </p:nvGrpSpPr>
          <p:grpSpPr>
            <a:xfrm>
              <a:off x="0" y="0"/>
              <a:ext cx="1322844" cy="1322844"/>
              <a:chOff x="0" y="0"/>
              <a:chExt cx="13884457" cy="13884457"/>
            </a:xfrm>
          </p:grpSpPr>
          <p:sp>
            <p:nvSpPr>
              <p:cNvPr id="94" name="Freeform 41">
                <a:extLst>
                  <a:ext uri="{FF2B5EF4-FFF2-40B4-BE49-F238E27FC236}">
                    <a16:creationId xmlns:a16="http://schemas.microsoft.com/office/drawing/2014/main" id="{702B89B4-3ADD-4164-97FD-10C73A180B1E}"/>
                  </a:ext>
                </a:extLst>
              </p:cNvPr>
              <p:cNvSpPr/>
              <p:nvPr/>
            </p:nvSpPr>
            <p:spPr>
              <a:xfrm>
                <a:off x="-342874" y="-11125"/>
                <a:ext cx="14570202" cy="13906705"/>
              </a:xfrm>
              <a:custGeom>
                <a:avLst/>
                <a:gdLst/>
                <a:ahLst/>
                <a:cxnLst/>
                <a:rect l="l" t="t" r="r" b="b"/>
                <a:pathLst>
                  <a:path w="14570202" h="13906705">
                    <a:moveTo>
                      <a:pt x="7285101" y="11125"/>
                    </a:moveTo>
                    <a:cubicBezTo>
                      <a:pt x="4797487" y="0"/>
                      <a:pt x="2494061" y="1320743"/>
                      <a:pt x="1247030" y="3473245"/>
                    </a:cubicBezTo>
                    <a:cubicBezTo>
                      <a:pt x="0" y="5625748"/>
                      <a:pt x="0" y="8280957"/>
                      <a:pt x="1247030" y="10433459"/>
                    </a:cubicBezTo>
                    <a:cubicBezTo>
                      <a:pt x="2494061" y="12585962"/>
                      <a:pt x="4797487" y="13906705"/>
                      <a:pt x="7285101" y="13895580"/>
                    </a:cubicBezTo>
                    <a:cubicBezTo>
                      <a:pt x="9772716" y="13906705"/>
                      <a:pt x="12076142" y="12585962"/>
                      <a:pt x="13323172" y="10433459"/>
                    </a:cubicBezTo>
                    <a:cubicBezTo>
                      <a:pt x="14570202" y="8280957"/>
                      <a:pt x="14570202" y="5625748"/>
                      <a:pt x="13323172" y="3473245"/>
                    </a:cubicBezTo>
                    <a:cubicBezTo>
                      <a:pt x="12076142" y="1320743"/>
                      <a:pt x="9772716" y="0"/>
                      <a:pt x="7285101" y="11125"/>
                    </a:cubicBezTo>
                    <a:close/>
                  </a:path>
                </a:pathLst>
              </a:custGeom>
              <a:solidFill>
                <a:srgbClr val="999999"/>
              </a:solidFill>
            </p:spPr>
            <p:txBody>
              <a:bodyPr/>
              <a:lstStyle/>
              <a:p>
                <a:endParaRPr lang="zh-TW" altLang="en-US"/>
              </a:p>
            </p:txBody>
          </p:sp>
          <p:sp>
            <p:nvSpPr>
              <p:cNvPr id="95" name="Freeform 42">
                <a:extLst>
                  <a:ext uri="{FF2B5EF4-FFF2-40B4-BE49-F238E27FC236}">
                    <a16:creationId xmlns:a16="http://schemas.microsoft.com/office/drawing/2014/main" id="{911ADC41-60C5-4F1D-8468-E34233CE6543}"/>
                  </a:ext>
                </a:extLst>
              </p:cNvPr>
              <p:cNvSpPr/>
              <p:nvPr/>
            </p:nvSpPr>
            <p:spPr>
              <a:xfrm>
                <a:off x="-254486" y="73238"/>
                <a:ext cx="14393428" cy="13737980"/>
              </a:xfrm>
              <a:custGeom>
                <a:avLst/>
                <a:gdLst/>
                <a:ahLst/>
                <a:cxnLst/>
                <a:rect l="l" t="t" r="r" b="b"/>
                <a:pathLst>
                  <a:path w="14393428" h="13737980">
                    <a:moveTo>
                      <a:pt x="7196713" y="10990"/>
                    </a:moveTo>
                    <a:cubicBezTo>
                      <a:pt x="4739280" y="0"/>
                      <a:pt x="2463801" y="1304718"/>
                      <a:pt x="1231900" y="3431105"/>
                    </a:cubicBezTo>
                    <a:cubicBezTo>
                      <a:pt x="0" y="5557493"/>
                      <a:pt x="0" y="8180486"/>
                      <a:pt x="1231900" y="10306873"/>
                    </a:cubicBezTo>
                    <a:cubicBezTo>
                      <a:pt x="2463801" y="12433261"/>
                      <a:pt x="4739280" y="13737979"/>
                      <a:pt x="7196713" y="13726989"/>
                    </a:cubicBezTo>
                    <a:cubicBezTo>
                      <a:pt x="9654147" y="13737979"/>
                      <a:pt x="11929626" y="12433261"/>
                      <a:pt x="13161527" y="10306873"/>
                    </a:cubicBezTo>
                    <a:cubicBezTo>
                      <a:pt x="14393428" y="8180486"/>
                      <a:pt x="14393428" y="5557493"/>
                      <a:pt x="13161527" y="3431105"/>
                    </a:cubicBezTo>
                    <a:cubicBezTo>
                      <a:pt x="11929626" y="1304718"/>
                      <a:pt x="9654147" y="0"/>
                      <a:pt x="7196713" y="10990"/>
                    </a:cubicBezTo>
                    <a:close/>
                  </a:path>
                </a:pathLst>
              </a:custGeom>
              <a:blipFill>
                <a:blip r:embed="rId6"/>
                <a:stretch>
                  <a:fillRect l="223" t="-3059" r="223" b="-36799"/>
                </a:stretch>
              </a:blipFill>
            </p:spPr>
            <p:txBody>
              <a:bodyPr/>
              <a:lstStyle/>
              <a:p>
                <a:endParaRPr lang="zh-TW" altLang="en-US"/>
              </a:p>
            </p:txBody>
          </p:sp>
        </p:grpSp>
        <p:sp>
          <p:nvSpPr>
            <p:cNvPr id="93" name="TextBox 43">
              <a:extLst>
                <a:ext uri="{FF2B5EF4-FFF2-40B4-BE49-F238E27FC236}">
                  <a16:creationId xmlns:a16="http://schemas.microsoft.com/office/drawing/2014/main" id="{C1BDBF62-BDEA-42AE-B900-72F53B86E15C}"/>
                </a:ext>
              </a:extLst>
            </p:cNvPr>
            <p:cNvSpPr txBox="1"/>
            <p:nvPr/>
          </p:nvSpPr>
          <p:spPr>
            <a:xfrm>
              <a:off x="190286" y="1333407"/>
              <a:ext cx="942273" cy="405223"/>
            </a:xfrm>
            <a:prstGeom prst="rect">
              <a:avLst/>
            </a:prstGeom>
          </p:spPr>
          <p:txBody>
            <a:bodyPr lIns="0" tIns="0" rIns="0" bIns="0" rtlCol="0" anchor="t">
              <a:spAutoFit/>
            </a:bodyPr>
            <a:lstStyle/>
            <a:p>
              <a:pPr algn="ctr">
                <a:lnSpc>
                  <a:spcPts val="2597"/>
                </a:lnSpc>
              </a:pPr>
              <a:r>
                <a:rPr lang="en-US" sz="1855" b="1">
                  <a:solidFill>
                    <a:srgbClr val="000000"/>
                  </a:solidFill>
                  <a:latin typeface="Noto Sans T Chinese Bold"/>
                  <a:ea typeface="Noto Sans T Chinese Bold"/>
                  <a:cs typeface="Noto Sans T Chinese Bold"/>
                  <a:sym typeface="Noto Sans T Chinese Bold"/>
                </a:rPr>
                <a:t>李柏毅</a:t>
              </a:r>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5"/>
          <p:cNvGrpSpPr/>
          <p:nvPr/>
        </p:nvGrpSpPr>
        <p:grpSpPr>
          <a:xfrm>
            <a:off x="14164837" y="9589260"/>
            <a:ext cx="3094463" cy="366780"/>
            <a:chOff x="0" y="0"/>
            <a:chExt cx="4125951" cy="489041"/>
          </a:xfrm>
        </p:grpSpPr>
        <p:sp>
          <p:nvSpPr>
            <p:cNvPr id="6" name="TextBox 6"/>
            <p:cNvSpPr txBox="1"/>
            <p:nvPr/>
          </p:nvSpPr>
          <p:spPr>
            <a:xfrm>
              <a:off x="562691" y="76117"/>
              <a:ext cx="3563260" cy="376173"/>
            </a:xfrm>
            <a:prstGeom prst="rect">
              <a:avLst/>
            </a:prstGeom>
          </p:spPr>
          <p:txBody>
            <a:bodyPr lIns="0" tIns="0" rIns="0" bIns="0" rtlCol="0" anchor="t">
              <a:spAutoFit/>
            </a:bodyPr>
            <a:lstStyle/>
            <a:p>
              <a:pPr marL="0" lvl="0" indent="0" algn="l">
                <a:lnSpc>
                  <a:spcPts val="2165"/>
                </a:lnSpc>
              </a:pPr>
              <a:r>
                <a:rPr lang="en-US" sz="2000" b="1" spc="37" dirty="0" err="1">
                  <a:solidFill>
                    <a:srgbClr val="FFFFFF"/>
                  </a:solidFill>
                  <a:latin typeface="微軟正黑體 Light" panose="020B0304030504040204" pitchFamily="34" charset="-120"/>
                  <a:ea typeface="微軟正黑體 Light" panose="020B0304030504040204" pitchFamily="34" charset="-120"/>
                  <a:cs typeface="Arial Unicode Bold"/>
                  <a:sym typeface="Arial Unicode Bold"/>
                </a:rPr>
                <a:t>系統建置</a:t>
              </a:r>
              <a:endParaRPr lang="en-US" sz="2000" b="1" spc="37" dirty="0">
                <a:solidFill>
                  <a:srgbClr val="FFFFFF"/>
                </a:solidFill>
                <a:latin typeface="微軟正黑體 Light" panose="020B0304030504040204" pitchFamily="34" charset="-120"/>
                <a:ea typeface="微軟正黑體 Light" panose="020B0304030504040204" pitchFamily="34" charset="-120"/>
                <a:cs typeface="Arial Unicode Bold"/>
                <a:sym typeface="Arial Unicode Bold"/>
              </a:endParaRPr>
            </a:p>
          </p:txBody>
        </p:sp>
        <p:sp>
          <p:nvSpPr>
            <p:cNvPr id="7" name="Freeform 7"/>
            <p:cNvSpPr/>
            <p:nvPr/>
          </p:nvSpPr>
          <p:spPr>
            <a:xfrm rot="5400000">
              <a:off x="-39568" y="39568"/>
              <a:ext cx="489041" cy="409905"/>
            </a:xfrm>
            <a:custGeom>
              <a:avLst/>
              <a:gdLst/>
              <a:ahLst/>
              <a:cxnLst/>
              <a:rect l="l" t="t" r="r" b="b"/>
              <a:pathLst>
                <a:path w="489041" h="409905">
                  <a:moveTo>
                    <a:pt x="0" y="0"/>
                  </a:moveTo>
                  <a:lnTo>
                    <a:pt x="489041" y="0"/>
                  </a:lnTo>
                  <a:lnTo>
                    <a:pt x="489041" y="409905"/>
                  </a:lnTo>
                  <a:lnTo>
                    <a:pt x="0" y="40990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zh-TW" altLang="en-US"/>
            </a:p>
          </p:txBody>
        </p:sp>
      </p:grpSp>
      <p:sp>
        <p:nvSpPr>
          <p:cNvPr id="8" name="TextBox 8"/>
          <p:cNvSpPr txBox="1"/>
          <p:nvPr/>
        </p:nvSpPr>
        <p:spPr>
          <a:xfrm>
            <a:off x="1028700" y="2854214"/>
            <a:ext cx="6340740" cy="481330"/>
          </a:xfrm>
          <a:prstGeom prst="rect">
            <a:avLst/>
          </a:prstGeom>
        </p:spPr>
        <p:txBody>
          <a:bodyPr lIns="0" tIns="0" rIns="0" bIns="0" rtlCol="0" anchor="t">
            <a:spAutoFit/>
          </a:bodyPr>
          <a:lstStyle/>
          <a:p>
            <a:pPr algn="l">
              <a:lnSpc>
                <a:spcPts val="3920"/>
              </a:lnSpc>
            </a:pPr>
            <a:endParaRPr/>
          </a:p>
        </p:txBody>
      </p:sp>
      <p:grpSp>
        <p:nvGrpSpPr>
          <p:cNvPr id="9" name="Group 9"/>
          <p:cNvGrpSpPr/>
          <p:nvPr/>
        </p:nvGrpSpPr>
        <p:grpSpPr>
          <a:xfrm>
            <a:off x="3501965" y="2873719"/>
            <a:ext cx="5642035" cy="2351308"/>
            <a:chOff x="0" y="0"/>
            <a:chExt cx="1485968" cy="619275"/>
          </a:xfrm>
        </p:grpSpPr>
        <p:sp>
          <p:nvSpPr>
            <p:cNvPr id="10" name="Freeform 10"/>
            <p:cNvSpPr/>
            <p:nvPr/>
          </p:nvSpPr>
          <p:spPr>
            <a:xfrm>
              <a:off x="0" y="0"/>
              <a:ext cx="1485968" cy="619275"/>
            </a:xfrm>
            <a:custGeom>
              <a:avLst/>
              <a:gdLst/>
              <a:ahLst/>
              <a:cxnLst/>
              <a:rect l="l" t="t" r="r" b="b"/>
              <a:pathLst>
                <a:path w="1485968" h="619275">
                  <a:moveTo>
                    <a:pt x="23327" y="0"/>
                  </a:moveTo>
                  <a:lnTo>
                    <a:pt x="1462641" y="0"/>
                  </a:lnTo>
                  <a:cubicBezTo>
                    <a:pt x="1475524" y="0"/>
                    <a:pt x="1485968" y="10444"/>
                    <a:pt x="1485968" y="23327"/>
                  </a:cubicBezTo>
                  <a:lnTo>
                    <a:pt x="1485968" y="595947"/>
                  </a:lnTo>
                  <a:cubicBezTo>
                    <a:pt x="1485968" y="602134"/>
                    <a:pt x="1483510" y="608068"/>
                    <a:pt x="1479136" y="612442"/>
                  </a:cubicBezTo>
                  <a:cubicBezTo>
                    <a:pt x="1474761" y="616817"/>
                    <a:pt x="1468828" y="619275"/>
                    <a:pt x="1462641" y="619275"/>
                  </a:cubicBezTo>
                  <a:lnTo>
                    <a:pt x="23327" y="619275"/>
                  </a:lnTo>
                  <a:cubicBezTo>
                    <a:pt x="10444" y="619275"/>
                    <a:pt x="0" y="608831"/>
                    <a:pt x="0" y="595947"/>
                  </a:cubicBezTo>
                  <a:lnTo>
                    <a:pt x="0" y="23327"/>
                  </a:lnTo>
                  <a:cubicBezTo>
                    <a:pt x="0" y="10444"/>
                    <a:pt x="10444" y="0"/>
                    <a:pt x="23327" y="0"/>
                  </a:cubicBezTo>
                  <a:close/>
                </a:path>
              </a:pathLst>
            </a:custGeom>
            <a:solidFill>
              <a:srgbClr val="FFFFFF"/>
            </a:solidFill>
            <a:ln w="19050" cap="sq">
              <a:solidFill>
                <a:srgbClr val="000000"/>
              </a:solidFill>
              <a:prstDash val="solid"/>
              <a:miter/>
            </a:ln>
          </p:spPr>
          <p:txBody>
            <a:bodyPr/>
            <a:lstStyle/>
            <a:p>
              <a:endParaRPr lang="zh-TW" altLang="en-US"/>
            </a:p>
          </p:txBody>
        </p:sp>
        <p:sp>
          <p:nvSpPr>
            <p:cNvPr id="11" name="TextBox 11"/>
            <p:cNvSpPr txBox="1"/>
            <p:nvPr/>
          </p:nvSpPr>
          <p:spPr>
            <a:xfrm>
              <a:off x="0" y="9525"/>
              <a:ext cx="1485968" cy="609750"/>
            </a:xfrm>
            <a:prstGeom prst="rect">
              <a:avLst/>
            </a:prstGeom>
          </p:spPr>
          <p:txBody>
            <a:bodyPr lIns="50800" tIns="50800" rIns="50800" bIns="50800" rtlCol="0" anchor="ctr"/>
            <a:lstStyle/>
            <a:p>
              <a:pPr marL="0" lvl="0" indent="0" algn="ctr">
                <a:lnSpc>
                  <a:spcPts val="2736"/>
                </a:lnSpc>
                <a:spcBef>
                  <a:spcPct val="0"/>
                </a:spcBef>
              </a:pPr>
              <a:endParaRPr/>
            </a:p>
          </p:txBody>
        </p:sp>
      </p:grpSp>
      <p:grpSp>
        <p:nvGrpSpPr>
          <p:cNvPr id="12" name="Group 12"/>
          <p:cNvGrpSpPr/>
          <p:nvPr/>
        </p:nvGrpSpPr>
        <p:grpSpPr>
          <a:xfrm>
            <a:off x="3501965" y="7654537"/>
            <a:ext cx="11284070" cy="1214755"/>
            <a:chOff x="0" y="0"/>
            <a:chExt cx="2971936" cy="319936"/>
          </a:xfrm>
        </p:grpSpPr>
        <p:sp>
          <p:nvSpPr>
            <p:cNvPr id="13" name="Freeform 13"/>
            <p:cNvSpPr/>
            <p:nvPr/>
          </p:nvSpPr>
          <p:spPr>
            <a:xfrm>
              <a:off x="0" y="0"/>
              <a:ext cx="2971936" cy="319936"/>
            </a:xfrm>
            <a:custGeom>
              <a:avLst/>
              <a:gdLst/>
              <a:ahLst/>
              <a:cxnLst/>
              <a:rect l="l" t="t" r="r" b="b"/>
              <a:pathLst>
                <a:path w="2971936" h="319936">
                  <a:moveTo>
                    <a:pt x="11664" y="0"/>
                  </a:moveTo>
                  <a:lnTo>
                    <a:pt x="2960273" y="0"/>
                  </a:lnTo>
                  <a:cubicBezTo>
                    <a:pt x="2963366" y="0"/>
                    <a:pt x="2966333" y="1229"/>
                    <a:pt x="2968520" y="3416"/>
                  </a:cubicBezTo>
                  <a:cubicBezTo>
                    <a:pt x="2970707" y="5604"/>
                    <a:pt x="2971936" y="8570"/>
                    <a:pt x="2971936" y="11664"/>
                  </a:cubicBezTo>
                  <a:lnTo>
                    <a:pt x="2971936" y="308272"/>
                  </a:lnTo>
                  <a:cubicBezTo>
                    <a:pt x="2971936" y="311365"/>
                    <a:pt x="2970707" y="314332"/>
                    <a:pt x="2968520" y="316519"/>
                  </a:cubicBezTo>
                  <a:cubicBezTo>
                    <a:pt x="2966333" y="318707"/>
                    <a:pt x="2963366" y="319936"/>
                    <a:pt x="2960273" y="319936"/>
                  </a:cubicBezTo>
                  <a:lnTo>
                    <a:pt x="11664" y="319936"/>
                  </a:lnTo>
                  <a:cubicBezTo>
                    <a:pt x="8570" y="319936"/>
                    <a:pt x="5604" y="318707"/>
                    <a:pt x="3416" y="316519"/>
                  </a:cubicBezTo>
                  <a:cubicBezTo>
                    <a:pt x="1229" y="314332"/>
                    <a:pt x="0" y="311365"/>
                    <a:pt x="0" y="308272"/>
                  </a:cubicBezTo>
                  <a:lnTo>
                    <a:pt x="0" y="11664"/>
                  </a:lnTo>
                  <a:cubicBezTo>
                    <a:pt x="0" y="8570"/>
                    <a:pt x="1229" y="5604"/>
                    <a:pt x="3416" y="3416"/>
                  </a:cubicBezTo>
                  <a:cubicBezTo>
                    <a:pt x="5604" y="1229"/>
                    <a:pt x="8570" y="0"/>
                    <a:pt x="11664" y="0"/>
                  </a:cubicBezTo>
                  <a:close/>
                </a:path>
              </a:pathLst>
            </a:custGeom>
            <a:solidFill>
              <a:srgbClr val="FFFFFF"/>
            </a:solidFill>
            <a:ln w="19050" cap="sq">
              <a:solidFill>
                <a:srgbClr val="000000"/>
              </a:solidFill>
              <a:prstDash val="solid"/>
              <a:miter/>
            </a:ln>
          </p:spPr>
          <p:txBody>
            <a:bodyPr/>
            <a:lstStyle/>
            <a:p>
              <a:endParaRPr lang="zh-TW" altLang="en-US"/>
            </a:p>
          </p:txBody>
        </p:sp>
        <p:sp>
          <p:nvSpPr>
            <p:cNvPr id="14" name="TextBox 14"/>
            <p:cNvSpPr txBox="1"/>
            <p:nvPr/>
          </p:nvSpPr>
          <p:spPr>
            <a:xfrm>
              <a:off x="0" y="9525"/>
              <a:ext cx="2971936" cy="310411"/>
            </a:xfrm>
            <a:prstGeom prst="rect">
              <a:avLst/>
            </a:prstGeom>
          </p:spPr>
          <p:txBody>
            <a:bodyPr lIns="50800" tIns="50800" rIns="50800" bIns="50800" rtlCol="0" anchor="ctr"/>
            <a:lstStyle/>
            <a:p>
              <a:pPr algn="ctr">
                <a:lnSpc>
                  <a:spcPts val="1938"/>
                </a:lnSpc>
              </a:pPr>
              <a:endParaRPr lang="en-US" sz="1700" spc="17" dirty="0">
                <a:solidFill>
                  <a:srgbClr val="000000"/>
                </a:solidFill>
                <a:latin typeface="Arial Unicode"/>
                <a:ea typeface="Arial Unicode"/>
                <a:cs typeface="Arial Unicode"/>
                <a:sym typeface="Arial Unicode"/>
              </a:endParaRPr>
            </a:p>
          </p:txBody>
        </p:sp>
      </p:grpSp>
      <p:grpSp>
        <p:nvGrpSpPr>
          <p:cNvPr id="15" name="Group 15"/>
          <p:cNvGrpSpPr/>
          <p:nvPr/>
        </p:nvGrpSpPr>
        <p:grpSpPr>
          <a:xfrm>
            <a:off x="3501965" y="6439782"/>
            <a:ext cx="11284070" cy="1214755"/>
            <a:chOff x="0" y="0"/>
            <a:chExt cx="2971936" cy="319936"/>
          </a:xfrm>
        </p:grpSpPr>
        <p:sp>
          <p:nvSpPr>
            <p:cNvPr id="16" name="Freeform 16"/>
            <p:cNvSpPr/>
            <p:nvPr/>
          </p:nvSpPr>
          <p:spPr>
            <a:xfrm>
              <a:off x="0" y="0"/>
              <a:ext cx="2971936" cy="319936"/>
            </a:xfrm>
            <a:custGeom>
              <a:avLst/>
              <a:gdLst/>
              <a:ahLst/>
              <a:cxnLst/>
              <a:rect l="l" t="t" r="r" b="b"/>
              <a:pathLst>
                <a:path w="2971936" h="319936">
                  <a:moveTo>
                    <a:pt x="11664" y="0"/>
                  </a:moveTo>
                  <a:lnTo>
                    <a:pt x="2960273" y="0"/>
                  </a:lnTo>
                  <a:cubicBezTo>
                    <a:pt x="2963366" y="0"/>
                    <a:pt x="2966333" y="1229"/>
                    <a:pt x="2968520" y="3416"/>
                  </a:cubicBezTo>
                  <a:cubicBezTo>
                    <a:pt x="2970707" y="5604"/>
                    <a:pt x="2971936" y="8570"/>
                    <a:pt x="2971936" y="11664"/>
                  </a:cubicBezTo>
                  <a:lnTo>
                    <a:pt x="2971936" y="308272"/>
                  </a:lnTo>
                  <a:cubicBezTo>
                    <a:pt x="2971936" y="311365"/>
                    <a:pt x="2970707" y="314332"/>
                    <a:pt x="2968520" y="316519"/>
                  </a:cubicBezTo>
                  <a:cubicBezTo>
                    <a:pt x="2966333" y="318707"/>
                    <a:pt x="2963366" y="319936"/>
                    <a:pt x="2960273" y="319936"/>
                  </a:cubicBezTo>
                  <a:lnTo>
                    <a:pt x="11664" y="319936"/>
                  </a:lnTo>
                  <a:cubicBezTo>
                    <a:pt x="8570" y="319936"/>
                    <a:pt x="5604" y="318707"/>
                    <a:pt x="3416" y="316519"/>
                  </a:cubicBezTo>
                  <a:cubicBezTo>
                    <a:pt x="1229" y="314332"/>
                    <a:pt x="0" y="311365"/>
                    <a:pt x="0" y="308272"/>
                  </a:cubicBezTo>
                  <a:lnTo>
                    <a:pt x="0" y="11664"/>
                  </a:lnTo>
                  <a:cubicBezTo>
                    <a:pt x="0" y="8570"/>
                    <a:pt x="1229" y="5604"/>
                    <a:pt x="3416" y="3416"/>
                  </a:cubicBezTo>
                  <a:cubicBezTo>
                    <a:pt x="5604" y="1229"/>
                    <a:pt x="8570" y="0"/>
                    <a:pt x="11664" y="0"/>
                  </a:cubicBezTo>
                  <a:close/>
                </a:path>
              </a:pathLst>
            </a:custGeom>
            <a:solidFill>
              <a:srgbClr val="FFFFFF"/>
            </a:solidFill>
            <a:ln w="19050" cap="sq">
              <a:solidFill>
                <a:srgbClr val="000000"/>
              </a:solidFill>
              <a:prstDash val="solid"/>
              <a:miter/>
            </a:ln>
          </p:spPr>
          <p:txBody>
            <a:bodyPr/>
            <a:lstStyle/>
            <a:p>
              <a:endParaRPr lang="zh-TW" altLang="en-US"/>
            </a:p>
          </p:txBody>
        </p:sp>
        <p:sp>
          <p:nvSpPr>
            <p:cNvPr id="17" name="TextBox 17"/>
            <p:cNvSpPr txBox="1"/>
            <p:nvPr/>
          </p:nvSpPr>
          <p:spPr>
            <a:xfrm>
              <a:off x="0" y="9525"/>
              <a:ext cx="2971936" cy="310411"/>
            </a:xfrm>
            <a:prstGeom prst="rect">
              <a:avLst/>
            </a:prstGeom>
          </p:spPr>
          <p:txBody>
            <a:bodyPr lIns="50800" tIns="50800" rIns="50800" bIns="50800" rtlCol="0" anchor="ctr"/>
            <a:lstStyle/>
            <a:p>
              <a:pPr marL="0" lvl="0" indent="0" algn="ctr">
                <a:lnSpc>
                  <a:spcPts val="2736"/>
                </a:lnSpc>
                <a:spcBef>
                  <a:spcPct val="0"/>
                </a:spcBef>
              </a:pPr>
              <a:endParaRPr/>
            </a:p>
          </p:txBody>
        </p:sp>
      </p:grpSp>
      <p:grpSp>
        <p:nvGrpSpPr>
          <p:cNvPr id="18" name="Group 18"/>
          <p:cNvGrpSpPr/>
          <p:nvPr/>
        </p:nvGrpSpPr>
        <p:grpSpPr>
          <a:xfrm>
            <a:off x="3501965" y="5225027"/>
            <a:ext cx="11284070" cy="1214755"/>
            <a:chOff x="0" y="0"/>
            <a:chExt cx="2971936" cy="319936"/>
          </a:xfrm>
        </p:grpSpPr>
        <p:sp>
          <p:nvSpPr>
            <p:cNvPr id="19" name="Freeform 19"/>
            <p:cNvSpPr/>
            <p:nvPr/>
          </p:nvSpPr>
          <p:spPr>
            <a:xfrm>
              <a:off x="0" y="0"/>
              <a:ext cx="2971936" cy="319936"/>
            </a:xfrm>
            <a:custGeom>
              <a:avLst/>
              <a:gdLst/>
              <a:ahLst/>
              <a:cxnLst/>
              <a:rect l="l" t="t" r="r" b="b"/>
              <a:pathLst>
                <a:path w="2971936" h="319936">
                  <a:moveTo>
                    <a:pt x="11664" y="0"/>
                  </a:moveTo>
                  <a:lnTo>
                    <a:pt x="2960273" y="0"/>
                  </a:lnTo>
                  <a:cubicBezTo>
                    <a:pt x="2963366" y="0"/>
                    <a:pt x="2966333" y="1229"/>
                    <a:pt x="2968520" y="3416"/>
                  </a:cubicBezTo>
                  <a:cubicBezTo>
                    <a:pt x="2970707" y="5604"/>
                    <a:pt x="2971936" y="8570"/>
                    <a:pt x="2971936" y="11664"/>
                  </a:cubicBezTo>
                  <a:lnTo>
                    <a:pt x="2971936" y="308272"/>
                  </a:lnTo>
                  <a:cubicBezTo>
                    <a:pt x="2971936" y="311365"/>
                    <a:pt x="2970707" y="314332"/>
                    <a:pt x="2968520" y="316519"/>
                  </a:cubicBezTo>
                  <a:cubicBezTo>
                    <a:pt x="2966333" y="318707"/>
                    <a:pt x="2963366" y="319936"/>
                    <a:pt x="2960273" y="319936"/>
                  </a:cubicBezTo>
                  <a:lnTo>
                    <a:pt x="11664" y="319936"/>
                  </a:lnTo>
                  <a:cubicBezTo>
                    <a:pt x="8570" y="319936"/>
                    <a:pt x="5604" y="318707"/>
                    <a:pt x="3416" y="316519"/>
                  </a:cubicBezTo>
                  <a:cubicBezTo>
                    <a:pt x="1229" y="314332"/>
                    <a:pt x="0" y="311365"/>
                    <a:pt x="0" y="308272"/>
                  </a:cubicBezTo>
                  <a:lnTo>
                    <a:pt x="0" y="11664"/>
                  </a:lnTo>
                  <a:cubicBezTo>
                    <a:pt x="0" y="8570"/>
                    <a:pt x="1229" y="5604"/>
                    <a:pt x="3416" y="3416"/>
                  </a:cubicBezTo>
                  <a:cubicBezTo>
                    <a:pt x="5604" y="1229"/>
                    <a:pt x="8570" y="0"/>
                    <a:pt x="11664" y="0"/>
                  </a:cubicBezTo>
                  <a:close/>
                </a:path>
              </a:pathLst>
            </a:custGeom>
            <a:solidFill>
              <a:srgbClr val="FFFFFF"/>
            </a:solidFill>
            <a:ln w="19050" cap="sq">
              <a:solidFill>
                <a:srgbClr val="000000"/>
              </a:solidFill>
              <a:prstDash val="solid"/>
              <a:miter/>
            </a:ln>
          </p:spPr>
          <p:txBody>
            <a:bodyPr/>
            <a:lstStyle/>
            <a:p>
              <a:endParaRPr lang="zh-TW" altLang="en-US"/>
            </a:p>
          </p:txBody>
        </p:sp>
        <p:sp>
          <p:nvSpPr>
            <p:cNvPr id="20" name="TextBox 20"/>
            <p:cNvSpPr txBox="1"/>
            <p:nvPr/>
          </p:nvSpPr>
          <p:spPr>
            <a:xfrm>
              <a:off x="0" y="9525"/>
              <a:ext cx="2971936" cy="310411"/>
            </a:xfrm>
            <a:prstGeom prst="rect">
              <a:avLst/>
            </a:prstGeom>
          </p:spPr>
          <p:txBody>
            <a:bodyPr lIns="50800" tIns="50800" rIns="50800" bIns="50800" rtlCol="0" anchor="ctr"/>
            <a:lstStyle/>
            <a:p>
              <a:pPr marL="0" lvl="0" indent="0" algn="ctr">
                <a:lnSpc>
                  <a:spcPts val="2736"/>
                </a:lnSpc>
                <a:spcBef>
                  <a:spcPct val="0"/>
                </a:spcBef>
              </a:pPr>
              <a:endParaRPr/>
            </a:p>
          </p:txBody>
        </p:sp>
      </p:grpSp>
      <p:grpSp>
        <p:nvGrpSpPr>
          <p:cNvPr id="21" name="Group 21"/>
          <p:cNvGrpSpPr/>
          <p:nvPr/>
        </p:nvGrpSpPr>
        <p:grpSpPr>
          <a:xfrm>
            <a:off x="9144000" y="4049373"/>
            <a:ext cx="5642035" cy="1175654"/>
            <a:chOff x="0" y="0"/>
            <a:chExt cx="1485968" cy="309637"/>
          </a:xfrm>
        </p:grpSpPr>
        <p:sp>
          <p:nvSpPr>
            <p:cNvPr id="22" name="Freeform 22"/>
            <p:cNvSpPr/>
            <p:nvPr/>
          </p:nvSpPr>
          <p:spPr>
            <a:xfrm>
              <a:off x="0" y="0"/>
              <a:ext cx="1485968" cy="309637"/>
            </a:xfrm>
            <a:custGeom>
              <a:avLst/>
              <a:gdLst/>
              <a:ahLst/>
              <a:cxnLst/>
              <a:rect l="l" t="t" r="r" b="b"/>
              <a:pathLst>
                <a:path w="1485968" h="309637">
                  <a:moveTo>
                    <a:pt x="23327" y="0"/>
                  </a:moveTo>
                  <a:lnTo>
                    <a:pt x="1462641" y="0"/>
                  </a:lnTo>
                  <a:cubicBezTo>
                    <a:pt x="1475524" y="0"/>
                    <a:pt x="1485968" y="10444"/>
                    <a:pt x="1485968" y="23327"/>
                  </a:cubicBezTo>
                  <a:lnTo>
                    <a:pt x="1485968" y="286310"/>
                  </a:lnTo>
                  <a:cubicBezTo>
                    <a:pt x="1485968" y="292497"/>
                    <a:pt x="1483510" y="298430"/>
                    <a:pt x="1479136" y="302805"/>
                  </a:cubicBezTo>
                  <a:cubicBezTo>
                    <a:pt x="1474761" y="307180"/>
                    <a:pt x="1468828" y="309637"/>
                    <a:pt x="1462641" y="309637"/>
                  </a:cubicBezTo>
                  <a:lnTo>
                    <a:pt x="23327" y="309637"/>
                  </a:lnTo>
                  <a:cubicBezTo>
                    <a:pt x="17140" y="309637"/>
                    <a:pt x="11207" y="307180"/>
                    <a:pt x="6832" y="302805"/>
                  </a:cubicBezTo>
                  <a:cubicBezTo>
                    <a:pt x="2458" y="298430"/>
                    <a:pt x="0" y="292497"/>
                    <a:pt x="0" y="286310"/>
                  </a:cubicBezTo>
                  <a:lnTo>
                    <a:pt x="0" y="23327"/>
                  </a:lnTo>
                  <a:cubicBezTo>
                    <a:pt x="0" y="10444"/>
                    <a:pt x="10444" y="0"/>
                    <a:pt x="23327" y="0"/>
                  </a:cubicBezTo>
                  <a:close/>
                </a:path>
              </a:pathLst>
            </a:custGeom>
            <a:solidFill>
              <a:srgbClr val="FFFFFF"/>
            </a:solidFill>
            <a:ln w="19050" cap="sq">
              <a:solidFill>
                <a:srgbClr val="000000"/>
              </a:solidFill>
              <a:prstDash val="solid"/>
              <a:miter/>
            </a:ln>
          </p:spPr>
          <p:txBody>
            <a:bodyPr/>
            <a:lstStyle/>
            <a:p>
              <a:endParaRPr lang="zh-TW" altLang="en-US"/>
            </a:p>
          </p:txBody>
        </p:sp>
        <p:sp>
          <p:nvSpPr>
            <p:cNvPr id="23" name="TextBox 23"/>
            <p:cNvSpPr txBox="1"/>
            <p:nvPr/>
          </p:nvSpPr>
          <p:spPr>
            <a:xfrm>
              <a:off x="0" y="9525"/>
              <a:ext cx="1485968" cy="300112"/>
            </a:xfrm>
            <a:prstGeom prst="rect">
              <a:avLst/>
            </a:prstGeom>
          </p:spPr>
          <p:txBody>
            <a:bodyPr lIns="50800" tIns="50800" rIns="50800" bIns="50800" rtlCol="0" anchor="ctr"/>
            <a:lstStyle/>
            <a:p>
              <a:pPr marL="0" lvl="0" indent="0" algn="ctr">
                <a:lnSpc>
                  <a:spcPts val="2736"/>
                </a:lnSpc>
                <a:spcBef>
                  <a:spcPct val="0"/>
                </a:spcBef>
              </a:pPr>
              <a:endParaRPr/>
            </a:p>
          </p:txBody>
        </p:sp>
      </p:grpSp>
      <p:grpSp>
        <p:nvGrpSpPr>
          <p:cNvPr id="24" name="Group 24"/>
          <p:cNvGrpSpPr/>
          <p:nvPr/>
        </p:nvGrpSpPr>
        <p:grpSpPr>
          <a:xfrm>
            <a:off x="9144000" y="2864194"/>
            <a:ext cx="2821018" cy="1175654"/>
            <a:chOff x="0" y="0"/>
            <a:chExt cx="742984" cy="309637"/>
          </a:xfrm>
        </p:grpSpPr>
        <p:sp>
          <p:nvSpPr>
            <p:cNvPr id="25" name="Freeform 25"/>
            <p:cNvSpPr/>
            <p:nvPr/>
          </p:nvSpPr>
          <p:spPr>
            <a:xfrm>
              <a:off x="0" y="0"/>
              <a:ext cx="742984" cy="309637"/>
            </a:xfrm>
            <a:custGeom>
              <a:avLst/>
              <a:gdLst/>
              <a:ahLst/>
              <a:cxnLst/>
              <a:rect l="l" t="t" r="r" b="b"/>
              <a:pathLst>
                <a:path w="742984" h="309637">
                  <a:moveTo>
                    <a:pt x="46654" y="0"/>
                  </a:moveTo>
                  <a:lnTo>
                    <a:pt x="696330" y="0"/>
                  </a:lnTo>
                  <a:cubicBezTo>
                    <a:pt x="722096" y="0"/>
                    <a:pt x="742984" y="20888"/>
                    <a:pt x="742984" y="46654"/>
                  </a:cubicBezTo>
                  <a:lnTo>
                    <a:pt x="742984" y="262983"/>
                  </a:lnTo>
                  <a:cubicBezTo>
                    <a:pt x="742984" y="288749"/>
                    <a:pt x="722096" y="309637"/>
                    <a:pt x="696330" y="309637"/>
                  </a:cubicBezTo>
                  <a:lnTo>
                    <a:pt x="46654" y="309637"/>
                  </a:lnTo>
                  <a:cubicBezTo>
                    <a:pt x="34281" y="309637"/>
                    <a:pt x="22414" y="304722"/>
                    <a:pt x="13665" y="295973"/>
                  </a:cubicBezTo>
                  <a:cubicBezTo>
                    <a:pt x="4915" y="287223"/>
                    <a:pt x="0" y="275356"/>
                    <a:pt x="0" y="262983"/>
                  </a:cubicBezTo>
                  <a:lnTo>
                    <a:pt x="0" y="46654"/>
                  </a:lnTo>
                  <a:cubicBezTo>
                    <a:pt x="0" y="20888"/>
                    <a:pt x="20888" y="0"/>
                    <a:pt x="46654" y="0"/>
                  </a:cubicBezTo>
                  <a:close/>
                </a:path>
              </a:pathLst>
            </a:custGeom>
            <a:solidFill>
              <a:srgbClr val="F19C34"/>
            </a:solidFill>
            <a:ln w="19050" cap="sq">
              <a:solidFill>
                <a:srgbClr val="000000"/>
              </a:solidFill>
              <a:prstDash val="solid"/>
              <a:miter/>
            </a:ln>
          </p:spPr>
          <p:txBody>
            <a:bodyPr/>
            <a:lstStyle/>
            <a:p>
              <a:endParaRPr lang="zh-TW" altLang="en-US"/>
            </a:p>
          </p:txBody>
        </p:sp>
        <p:sp>
          <p:nvSpPr>
            <p:cNvPr id="26" name="TextBox 26"/>
            <p:cNvSpPr txBox="1"/>
            <p:nvPr/>
          </p:nvSpPr>
          <p:spPr>
            <a:xfrm>
              <a:off x="0" y="9525"/>
              <a:ext cx="742984" cy="300112"/>
            </a:xfrm>
            <a:prstGeom prst="rect">
              <a:avLst/>
            </a:prstGeom>
          </p:spPr>
          <p:txBody>
            <a:bodyPr lIns="50800" tIns="50800" rIns="50800" bIns="50800" rtlCol="0" anchor="ctr"/>
            <a:lstStyle/>
            <a:p>
              <a:pPr marL="0" lvl="0" indent="0" algn="ctr">
                <a:lnSpc>
                  <a:spcPts val="2736"/>
                </a:lnSpc>
                <a:spcBef>
                  <a:spcPct val="0"/>
                </a:spcBef>
              </a:pPr>
              <a:endParaRPr/>
            </a:p>
          </p:txBody>
        </p:sp>
      </p:grpSp>
      <p:grpSp>
        <p:nvGrpSpPr>
          <p:cNvPr id="27" name="Group 27"/>
          <p:cNvGrpSpPr/>
          <p:nvPr/>
        </p:nvGrpSpPr>
        <p:grpSpPr>
          <a:xfrm>
            <a:off x="11965018" y="2864194"/>
            <a:ext cx="2821018" cy="1175654"/>
            <a:chOff x="0" y="0"/>
            <a:chExt cx="742984" cy="309637"/>
          </a:xfrm>
        </p:grpSpPr>
        <p:sp>
          <p:nvSpPr>
            <p:cNvPr id="28" name="Freeform 28"/>
            <p:cNvSpPr/>
            <p:nvPr/>
          </p:nvSpPr>
          <p:spPr>
            <a:xfrm>
              <a:off x="0" y="0"/>
              <a:ext cx="742984" cy="309637"/>
            </a:xfrm>
            <a:custGeom>
              <a:avLst/>
              <a:gdLst/>
              <a:ahLst/>
              <a:cxnLst/>
              <a:rect l="l" t="t" r="r" b="b"/>
              <a:pathLst>
                <a:path w="742984" h="309637">
                  <a:moveTo>
                    <a:pt x="46654" y="0"/>
                  </a:moveTo>
                  <a:lnTo>
                    <a:pt x="696330" y="0"/>
                  </a:lnTo>
                  <a:cubicBezTo>
                    <a:pt x="722096" y="0"/>
                    <a:pt x="742984" y="20888"/>
                    <a:pt x="742984" y="46654"/>
                  </a:cubicBezTo>
                  <a:lnTo>
                    <a:pt x="742984" y="262983"/>
                  </a:lnTo>
                  <a:cubicBezTo>
                    <a:pt x="742984" y="288749"/>
                    <a:pt x="722096" y="309637"/>
                    <a:pt x="696330" y="309637"/>
                  </a:cubicBezTo>
                  <a:lnTo>
                    <a:pt x="46654" y="309637"/>
                  </a:lnTo>
                  <a:cubicBezTo>
                    <a:pt x="34281" y="309637"/>
                    <a:pt x="22414" y="304722"/>
                    <a:pt x="13665" y="295973"/>
                  </a:cubicBezTo>
                  <a:cubicBezTo>
                    <a:pt x="4915" y="287223"/>
                    <a:pt x="0" y="275356"/>
                    <a:pt x="0" y="262983"/>
                  </a:cubicBezTo>
                  <a:lnTo>
                    <a:pt x="0" y="46654"/>
                  </a:lnTo>
                  <a:cubicBezTo>
                    <a:pt x="0" y="20888"/>
                    <a:pt x="20888" y="0"/>
                    <a:pt x="46654" y="0"/>
                  </a:cubicBezTo>
                  <a:close/>
                </a:path>
              </a:pathLst>
            </a:custGeom>
            <a:solidFill>
              <a:srgbClr val="FFFFFF"/>
            </a:solidFill>
            <a:ln w="19050" cap="sq">
              <a:solidFill>
                <a:srgbClr val="000000"/>
              </a:solidFill>
              <a:prstDash val="solid"/>
              <a:miter/>
            </a:ln>
          </p:spPr>
          <p:txBody>
            <a:bodyPr/>
            <a:lstStyle/>
            <a:p>
              <a:endParaRPr lang="zh-TW" altLang="en-US"/>
            </a:p>
          </p:txBody>
        </p:sp>
        <p:sp>
          <p:nvSpPr>
            <p:cNvPr id="29" name="TextBox 29"/>
            <p:cNvSpPr txBox="1"/>
            <p:nvPr/>
          </p:nvSpPr>
          <p:spPr>
            <a:xfrm>
              <a:off x="0" y="9525"/>
              <a:ext cx="742984" cy="300112"/>
            </a:xfrm>
            <a:prstGeom prst="rect">
              <a:avLst/>
            </a:prstGeom>
          </p:spPr>
          <p:txBody>
            <a:bodyPr lIns="50800" tIns="50800" rIns="50800" bIns="50800" rtlCol="0" anchor="ctr"/>
            <a:lstStyle/>
            <a:p>
              <a:pPr marL="0" lvl="0" indent="0" algn="ctr">
                <a:lnSpc>
                  <a:spcPts val="2736"/>
                </a:lnSpc>
                <a:spcBef>
                  <a:spcPct val="0"/>
                </a:spcBef>
              </a:pPr>
              <a:endParaRPr/>
            </a:p>
          </p:txBody>
        </p:sp>
      </p:grpSp>
      <p:sp>
        <p:nvSpPr>
          <p:cNvPr id="30" name="Freeform 30"/>
          <p:cNvSpPr/>
          <p:nvPr/>
        </p:nvSpPr>
        <p:spPr>
          <a:xfrm>
            <a:off x="5005142" y="3710810"/>
            <a:ext cx="2364298" cy="677126"/>
          </a:xfrm>
          <a:custGeom>
            <a:avLst/>
            <a:gdLst/>
            <a:ahLst/>
            <a:cxnLst/>
            <a:rect l="l" t="t" r="r" b="b"/>
            <a:pathLst>
              <a:path w="2364298" h="677126">
                <a:moveTo>
                  <a:pt x="0" y="0"/>
                </a:moveTo>
                <a:lnTo>
                  <a:pt x="2364298" y="0"/>
                </a:lnTo>
                <a:lnTo>
                  <a:pt x="2364298" y="677126"/>
                </a:lnTo>
                <a:lnTo>
                  <a:pt x="0" y="677126"/>
                </a:lnTo>
                <a:lnTo>
                  <a:pt x="0" y="0"/>
                </a:lnTo>
                <a:close/>
              </a:path>
            </a:pathLst>
          </a:custGeom>
          <a:blipFill>
            <a:blip r:embed="rId5"/>
            <a:stretch>
              <a:fillRect/>
            </a:stretch>
          </a:blipFill>
        </p:spPr>
        <p:txBody>
          <a:bodyPr/>
          <a:lstStyle/>
          <a:p>
            <a:endParaRPr lang="zh-TW" altLang="en-US"/>
          </a:p>
        </p:txBody>
      </p:sp>
      <p:sp>
        <p:nvSpPr>
          <p:cNvPr id="31" name="Freeform 31"/>
          <p:cNvSpPr/>
          <p:nvPr/>
        </p:nvSpPr>
        <p:spPr>
          <a:xfrm>
            <a:off x="8166525" y="5244626"/>
            <a:ext cx="2256778" cy="1175557"/>
          </a:xfrm>
          <a:custGeom>
            <a:avLst/>
            <a:gdLst/>
            <a:ahLst/>
            <a:cxnLst/>
            <a:rect l="l" t="t" r="r" b="b"/>
            <a:pathLst>
              <a:path w="2256778" h="1175557">
                <a:moveTo>
                  <a:pt x="0" y="0"/>
                </a:moveTo>
                <a:lnTo>
                  <a:pt x="2256779" y="0"/>
                </a:lnTo>
                <a:lnTo>
                  <a:pt x="2256779" y="1175557"/>
                </a:lnTo>
                <a:lnTo>
                  <a:pt x="0" y="1175557"/>
                </a:lnTo>
                <a:lnTo>
                  <a:pt x="0" y="0"/>
                </a:lnTo>
                <a:close/>
              </a:path>
            </a:pathLst>
          </a:custGeom>
          <a:blipFill>
            <a:blip r:embed="rId6"/>
            <a:stretch>
              <a:fillRect/>
            </a:stretch>
          </a:blipFill>
        </p:spPr>
        <p:txBody>
          <a:bodyPr/>
          <a:lstStyle/>
          <a:p>
            <a:endParaRPr lang="zh-TW" altLang="en-US"/>
          </a:p>
        </p:txBody>
      </p:sp>
      <p:sp>
        <p:nvSpPr>
          <p:cNvPr id="32" name="Freeform 32"/>
          <p:cNvSpPr/>
          <p:nvPr/>
        </p:nvSpPr>
        <p:spPr>
          <a:xfrm>
            <a:off x="8585184" y="6488344"/>
            <a:ext cx="1117631" cy="1117631"/>
          </a:xfrm>
          <a:custGeom>
            <a:avLst/>
            <a:gdLst/>
            <a:ahLst/>
            <a:cxnLst/>
            <a:rect l="l" t="t" r="r" b="b"/>
            <a:pathLst>
              <a:path w="1117631" h="1117631">
                <a:moveTo>
                  <a:pt x="0" y="0"/>
                </a:moveTo>
                <a:lnTo>
                  <a:pt x="1117632" y="0"/>
                </a:lnTo>
                <a:lnTo>
                  <a:pt x="1117632" y="1117632"/>
                </a:lnTo>
                <a:lnTo>
                  <a:pt x="0" y="1117632"/>
                </a:lnTo>
                <a:lnTo>
                  <a:pt x="0" y="0"/>
                </a:lnTo>
                <a:close/>
              </a:path>
            </a:pathLst>
          </a:custGeom>
          <a:blipFill>
            <a:blip r:embed="rId7"/>
            <a:stretch>
              <a:fillRect/>
            </a:stretch>
          </a:blipFill>
        </p:spPr>
        <p:txBody>
          <a:bodyPr/>
          <a:lstStyle/>
          <a:p>
            <a:endParaRPr lang="zh-TW" altLang="en-US"/>
          </a:p>
        </p:txBody>
      </p:sp>
      <p:sp>
        <p:nvSpPr>
          <p:cNvPr id="33" name="Freeform 33"/>
          <p:cNvSpPr/>
          <p:nvPr/>
        </p:nvSpPr>
        <p:spPr>
          <a:xfrm>
            <a:off x="9422493" y="2985179"/>
            <a:ext cx="2001621" cy="933683"/>
          </a:xfrm>
          <a:custGeom>
            <a:avLst/>
            <a:gdLst/>
            <a:ahLst/>
            <a:cxnLst/>
            <a:rect l="l" t="t" r="r" b="b"/>
            <a:pathLst>
              <a:path w="2001621" h="933683">
                <a:moveTo>
                  <a:pt x="0" y="0"/>
                </a:moveTo>
                <a:lnTo>
                  <a:pt x="2001621" y="0"/>
                </a:lnTo>
                <a:lnTo>
                  <a:pt x="2001621" y="933683"/>
                </a:lnTo>
                <a:lnTo>
                  <a:pt x="0" y="933683"/>
                </a:lnTo>
                <a:lnTo>
                  <a:pt x="0" y="0"/>
                </a:lnTo>
                <a:close/>
              </a:path>
            </a:pathLst>
          </a:custGeom>
          <a:blipFill>
            <a:blip r:embed="rId8"/>
            <a:stretch>
              <a:fillRect/>
            </a:stretch>
          </a:blipFill>
        </p:spPr>
        <p:txBody>
          <a:bodyPr/>
          <a:lstStyle/>
          <a:p>
            <a:endParaRPr lang="zh-TW" altLang="en-US"/>
          </a:p>
        </p:txBody>
      </p:sp>
      <p:sp>
        <p:nvSpPr>
          <p:cNvPr id="34" name="Freeform 34"/>
          <p:cNvSpPr/>
          <p:nvPr/>
        </p:nvSpPr>
        <p:spPr>
          <a:xfrm>
            <a:off x="12224922" y="2983996"/>
            <a:ext cx="2301209" cy="934866"/>
          </a:xfrm>
          <a:custGeom>
            <a:avLst/>
            <a:gdLst/>
            <a:ahLst/>
            <a:cxnLst/>
            <a:rect l="l" t="t" r="r" b="b"/>
            <a:pathLst>
              <a:path w="2301209" h="934866">
                <a:moveTo>
                  <a:pt x="0" y="0"/>
                </a:moveTo>
                <a:lnTo>
                  <a:pt x="2301209" y="0"/>
                </a:lnTo>
                <a:lnTo>
                  <a:pt x="2301209" y="934866"/>
                </a:lnTo>
                <a:lnTo>
                  <a:pt x="0" y="934866"/>
                </a:lnTo>
                <a:lnTo>
                  <a:pt x="0" y="0"/>
                </a:lnTo>
                <a:close/>
              </a:path>
            </a:pathLst>
          </a:custGeom>
          <a:blipFill>
            <a:blip r:embed="rId9"/>
            <a:stretch>
              <a:fillRect/>
            </a:stretch>
          </a:blipFill>
        </p:spPr>
        <p:txBody>
          <a:bodyPr/>
          <a:lstStyle/>
          <a:p>
            <a:endParaRPr lang="zh-TW" altLang="en-US"/>
          </a:p>
        </p:txBody>
      </p:sp>
      <p:sp>
        <p:nvSpPr>
          <p:cNvPr id="35" name="Freeform 35"/>
          <p:cNvSpPr/>
          <p:nvPr/>
        </p:nvSpPr>
        <p:spPr>
          <a:xfrm>
            <a:off x="10269444" y="4172154"/>
            <a:ext cx="3391148" cy="920567"/>
          </a:xfrm>
          <a:custGeom>
            <a:avLst/>
            <a:gdLst/>
            <a:ahLst/>
            <a:cxnLst/>
            <a:rect l="l" t="t" r="r" b="b"/>
            <a:pathLst>
              <a:path w="3391148" h="920567">
                <a:moveTo>
                  <a:pt x="0" y="0"/>
                </a:moveTo>
                <a:lnTo>
                  <a:pt x="3391147" y="0"/>
                </a:lnTo>
                <a:lnTo>
                  <a:pt x="3391147" y="920567"/>
                </a:lnTo>
                <a:lnTo>
                  <a:pt x="0" y="920567"/>
                </a:lnTo>
                <a:lnTo>
                  <a:pt x="0" y="0"/>
                </a:lnTo>
                <a:close/>
              </a:path>
            </a:pathLst>
          </a:custGeom>
          <a:blipFill>
            <a:blip r:embed="rId10"/>
            <a:stretch>
              <a:fillRect/>
            </a:stretch>
          </a:blipFill>
        </p:spPr>
        <p:txBody>
          <a:bodyPr/>
          <a:lstStyle/>
          <a:p>
            <a:endParaRPr lang="zh-TW" altLang="en-US"/>
          </a:p>
        </p:txBody>
      </p:sp>
      <p:sp>
        <p:nvSpPr>
          <p:cNvPr id="37" name="TextBox 37"/>
          <p:cNvSpPr txBox="1"/>
          <p:nvPr/>
        </p:nvSpPr>
        <p:spPr>
          <a:xfrm>
            <a:off x="1028700" y="1057275"/>
            <a:ext cx="6340740" cy="954405"/>
          </a:xfrm>
          <a:prstGeom prst="rect">
            <a:avLst/>
          </a:prstGeom>
        </p:spPr>
        <p:txBody>
          <a:bodyPr lIns="0" tIns="0" rIns="0" bIns="0" rtlCol="0" anchor="t">
            <a:spAutoFit/>
          </a:bodyPr>
          <a:lstStyle/>
          <a:p>
            <a:pPr marL="0" lvl="0" indent="0" algn="l">
              <a:lnSpc>
                <a:spcPts val="7410"/>
              </a:lnSpc>
            </a:pPr>
            <a:r>
              <a:rPr lang="en-US" sz="6500" b="1" spc="65">
                <a:solidFill>
                  <a:srgbClr val="000000"/>
                </a:solidFill>
                <a:latin typeface="Arial Unicode Bold"/>
                <a:ea typeface="Arial Unicode Bold"/>
                <a:cs typeface="Arial Unicode Bold"/>
                <a:sym typeface="Arial Unicode Bold"/>
              </a:rPr>
              <a:t>系統建置</a:t>
            </a:r>
          </a:p>
        </p:txBody>
      </p:sp>
      <p:grpSp>
        <p:nvGrpSpPr>
          <p:cNvPr id="39" name="Group 39"/>
          <p:cNvGrpSpPr/>
          <p:nvPr/>
        </p:nvGrpSpPr>
        <p:grpSpPr>
          <a:xfrm>
            <a:off x="17295867" y="0"/>
            <a:ext cx="992133" cy="1303973"/>
            <a:chOff x="0" y="0"/>
            <a:chExt cx="1322844" cy="1738630"/>
          </a:xfrm>
        </p:grpSpPr>
        <p:grpSp>
          <p:nvGrpSpPr>
            <p:cNvPr id="40" name="Group 40"/>
            <p:cNvGrpSpPr>
              <a:grpSpLocks noChangeAspect="1"/>
            </p:cNvGrpSpPr>
            <p:nvPr/>
          </p:nvGrpSpPr>
          <p:grpSpPr>
            <a:xfrm>
              <a:off x="0" y="0"/>
              <a:ext cx="1322844" cy="1322844"/>
              <a:chOff x="0" y="0"/>
              <a:chExt cx="13884457" cy="13884457"/>
            </a:xfrm>
          </p:grpSpPr>
          <p:sp>
            <p:nvSpPr>
              <p:cNvPr id="41" name="Freeform 41"/>
              <p:cNvSpPr/>
              <p:nvPr/>
            </p:nvSpPr>
            <p:spPr>
              <a:xfrm>
                <a:off x="-342874" y="-11125"/>
                <a:ext cx="14570202" cy="13906705"/>
              </a:xfrm>
              <a:custGeom>
                <a:avLst/>
                <a:gdLst/>
                <a:ahLst/>
                <a:cxnLst/>
                <a:rect l="l" t="t" r="r" b="b"/>
                <a:pathLst>
                  <a:path w="14570202" h="13906705">
                    <a:moveTo>
                      <a:pt x="7285101" y="11125"/>
                    </a:moveTo>
                    <a:cubicBezTo>
                      <a:pt x="4797487" y="0"/>
                      <a:pt x="2494061" y="1320743"/>
                      <a:pt x="1247030" y="3473245"/>
                    </a:cubicBezTo>
                    <a:cubicBezTo>
                      <a:pt x="0" y="5625748"/>
                      <a:pt x="0" y="8280957"/>
                      <a:pt x="1247030" y="10433459"/>
                    </a:cubicBezTo>
                    <a:cubicBezTo>
                      <a:pt x="2494061" y="12585962"/>
                      <a:pt x="4797487" y="13906705"/>
                      <a:pt x="7285101" y="13895580"/>
                    </a:cubicBezTo>
                    <a:cubicBezTo>
                      <a:pt x="9772716" y="13906705"/>
                      <a:pt x="12076142" y="12585962"/>
                      <a:pt x="13323172" y="10433459"/>
                    </a:cubicBezTo>
                    <a:cubicBezTo>
                      <a:pt x="14570202" y="8280957"/>
                      <a:pt x="14570202" y="5625748"/>
                      <a:pt x="13323172" y="3473245"/>
                    </a:cubicBezTo>
                    <a:cubicBezTo>
                      <a:pt x="12076142" y="1320743"/>
                      <a:pt x="9772716" y="0"/>
                      <a:pt x="7285101" y="11125"/>
                    </a:cubicBezTo>
                    <a:close/>
                  </a:path>
                </a:pathLst>
              </a:custGeom>
              <a:solidFill>
                <a:srgbClr val="999999"/>
              </a:solidFill>
            </p:spPr>
            <p:txBody>
              <a:bodyPr/>
              <a:lstStyle/>
              <a:p>
                <a:endParaRPr lang="zh-TW" altLang="en-US"/>
              </a:p>
            </p:txBody>
          </p:sp>
          <p:sp>
            <p:nvSpPr>
              <p:cNvPr id="42" name="Freeform 42"/>
              <p:cNvSpPr/>
              <p:nvPr/>
            </p:nvSpPr>
            <p:spPr>
              <a:xfrm>
                <a:off x="-254486" y="73238"/>
                <a:ext cx="14393428" cy="13737980"/>
              </a:xfrm>
              <a:custGeom>
                <a:avLst/>
                <a:gdLst/>
                <a:ahLst/>
                <a:cxnLst/>
                <a:rect l="l" t="t" r="r" b="b"/>
                <a:pathLst>
                  <a:path w="14393428" h="13737980">
                    <a:moveTo>
                      <a:pt x="7196713" y="10990"/>
                    </a:moveTo>
                    <a:cubicBezTo>
                      <a:pt x="4739280" y="0"/>
                      <a:pt x="2463801" y="1304718"/>
                      <a:pt x="1231900" y="3431105"/>
                    </a:cubicBezTo>
                    <a:cubicBezTo>
                      <a:pt x="0" y="5557493"/>
                      <a:pt x="0" y="8180486"/>
                      <a:pt x="1231900" y="10306873"/>
                    </a:cubicBezTo>
                    <a:cubicBezTo>
                      <a:pt x="2463801" y="12433261"/>
                      <a:pt x="4739280" y="13737979"/>
                      <a:pt x="7196713" y="13726989"/>
                    </a:cubicBezTo>
                    <a:cubicBezTo>
                      <a:pt x="9654147" y="13737979"/>
                      <a:pt x="11929626" y="12433261"/>
                      <a:pt x="13161527" y="10306873"/>
                    </a:cubicBezTo>
                    <a:cubicBezTo>
                      <a:pt x="14393428" y="8180486"/>
                      <a:pt x="14393428" y="5557493"/>
                      <a:pt x="13161527" y="3431105"/>
                    </a:cubicBezTo>
                    <a:cubicBezTo>
                      <a:pt x="11929626" y="1304718"/>
                      <a:pt x="9654147" y="0"/>
                      <a:pt x="7196713" y="10990"/>
                    </a:cubicBezTo>
                    <a:close/>
                  </a:path>
                </a:pathLst>
              </a:custGeom>
              <a:blipFill>
                <a:blip r:embed="rId11"/>
                <a:stretch>
                  <a:fillRect l="223" t="-3059" r="223" b="-36799"/>
                </a:stretch>
              </a:blipFill>
            </p:spPr>
            <p:txBody>
              <a:bodyPr/>
              <a:lstStyle/>
              <a:p>
                <a:endParaRPr lang="zh-TW" altLang="en-US"/>
              </a:p>
            </p:txBody>
          </p:sp>
        </p:grpSp>
        <p:sp>
          <p:nvSpPr>
            <p:cNvPr id="43" name="TextBox 43"/>
            <p:cNvSpPr txBox="1"/>
            <p:nvPr/>
          </p:nvSpPr>
          <p:spPr>
            <a:xfrm>
              <a:off x="190286" y="1333407"/>
              <a:ext cx="942273" cy="405223"/>
            </a:xfrm>
            <a:prstGeom prst="rect">
              <a:avLst/>
            </a:prstGeom>
          </p:spPr>
          <p:txBody>
            <a:bodyPr lIns="0" tIns="0" rIns="0" bIns="0" rtlCol="0" anchor="t">
              <a:spAutoFit/>
            </a:bodyPr>
            <a:lstStyle/>
            <a:p>
              <a:pPr algn="ctr">
                <a:lnSpc>
                  <a:spcPts val="2597"/>
                </a:lnSpc>
              </a:pPr>
              <a:r>
                <a:rPr lang="en-US" sz="1855" b="1">
                  <a:solidFill>
                    <a:srgbClr val="000000"/>
                  </a:solidFill>
                  <a:latin typeface="Noto Sans T Chinese Bold"/>
                  <a:ea typeface="Noto Sans T Chinese Bold"/>
                  <a:cs typeface="Noto Sans T Chinese Bold"/>
                  <a:sym typeface="Noto Sans T Chinese Bold"/>
                </a:rPr>
                <a:t>李柏毅</a:t>
              </a:r>
            </a:p>
          </p:txBody>
        </p:sp>
      </p:grpSp>
      <p:sp>
        <p:nvSpPr>
          <p:cNvPr id="44" name="Freeform 36">
            <a:extLst>
              <a:ext uri="{FF2B5EF4-FFF2-40B4-BE49-F238E27FC236}">
                <a16:creationId xmlns:a16="http://schemas.microsoft.com/office/drawing/2014/main" id="{57FE4BE7-6955-4D78-957D-53CFAC51EDB5}"/>
              </a:ext>
            </a:extLst>
          </p:cNvPr>
          <p:cNvSpPr/>
          <p:nvPr/>
        </p:nvSpPr>
        <p:spPr>
          <a:xfrm>
            <a:off x="8536564" y="7806924"/>
            <a:ext cx="1214869" cy="909979"/>
          </a:xfrm>
          <a:custGeom>
            <a:avLst/>
            <a:gdLst/>
            <a:ahLst/>
            <a:cxnLst/>
            <a:rect l="l" t="t" r="r" b="b"/>
            <a:pathLst>
              <a:path w="1214869" h="909979">
                <a:moveTo>
                  <a:pt x="0" y="0"/>
                </a:moveTo>
                <a:lnTo>
                  <a:pt x="1214869" y="0"/>
                </a:lnTo>
                <a:lnTo>
                  <a:pt x="1214869" y="909980"/>
                </a:lnTo>
                <a:lnTo>
                  <a:pt x="0" y="909980"/>
                </a:lnTo>
                <a:lnTo>
                  <a:pt x="0" y="0"/>
                </a:lnTo>
                <a:close/>
              </a:path>
            </a:pathLst>
          </a:custGeom>
          <a:blipFill>
            <a:blip r:embed="rId12"/>
            <a:stretch>
              <a:fillRect/>
            </a:stretch>
          </a:blipFill>
        </p:spPr>
        <p:txBody>
          <a:bodyPr/>
          <a:lstStyle/>
          <a:p>
            <a:endParaRPr lang="zh-TW" alt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5"/>
          <p:cNvGrpSpPr/>
          <p:nvPr/>
        </p:nvGrpSpPr>
        <p:grpSpPr>
          <a:xfrm>
            <a:off x="14164837" y="9589260"/>
            <a:ext cx="3094463" cy="366780"/>
            <a:chOff x="0" y="0"/>
            <a:chExt cx="4125951" cy="489041"/>
          </a:xfrm>
        </p:grpSpPr>
        <p:sp>
          <p:nvSpPr>
            <p:cNvPr id="6" name="TextBox 6"/>
            <p:cNvSpPr txBox="1"/>
            <p:nvPr/>
          </p:nvSpPr>
          <p:spPr>
            <a:xfrm>
              <a:off x="562691" y="76117"/>
              <a:ext cx="3563260" cy="376173"/>
            </a:xfrm>
            <a:prstGeom prst="rect">
              <a:avLst/>
            </a:prstGeom>
          </p:spPr>
          <p:txBody>
            <a:bodyPr lIns="0" tIns="0" rIns="0" bIns="0" rtlCol="0" anchor="t">
              <a:spAutoFit/>
            </a:bodyPr>
            <a:lstStyle/>
            <a:p>
              <a:pPr marL="0" lvl="0" indent="0" algn="l">
                <a:lnSpc>
                  <a:spcPts val="2165"/>
                </a:lnSpc>
              </a:pPr>
              <a:r>
                <a:rPr lang="en-US" sz="2000" b="1" spc="37" dirty="0" err="1">
                  <a:solidFill>
                    <a:srgbClr val="FFFFFF"/>
                  </a:solidFill>
                  <a:latin typeface="微軟正黑體 Light" panose="020B0304030504040204" pitchFamily="34" charset="-120"/>
                  <a:ea typeface="微軟正黑體 Light" panose="020B0304030504040204" pitchFamily="34" charset="-120"/>
                  <a:cs typeface="Arial Unicode Bold"/>
                  <a:sym typeface="Arial Unicode Bold"/>
                </a:rPr>
                <a:t>系統建置</a:t>
              </a:r>
              <a:endParaRPr lang="en-US" sz="2000" b="1" spc="37" dirty="0">
                <a:solidFill>
                  <a:srgbClr val="FFFFFF"/>
                </a:solidFill>
                <a:latin typeface="微軟正黑體 Light" panose="020B0304030504040204" pitchFamily="34" charset="-120"/>
                <a:ea typeface="微軟正黑體 Light" panose="020B0304030504040204" pitchFamily="34" charset="-120"/>
                <a:cs typeface="Arial Unicode Bold"/>
                <a:sym typeface="Arial Unicode Bold"/>
              </a:endParaRPr>
            </a:p>
          </p:txBody>
        </p:sp>
        <p:sp>
          <p:nvSpPr>
            <p:cNvPr id="7" name="Freeform 7"/>
            <p:cNvSpPr/>
            <p:nvPr/>
          </p:nvSpPr>
          <p:spPr>
            <a:xfrm rot="5400000">
              <a:off x="-39568" y="39568"/>
              <a:ext cx="489041" cy="409905"/>
            </a:xfrm>
            <a:custGeom>
              <a:avLst/>
              <a:gdLst/>
              <a:ahLst/>
              <a:cxnLst/>
              <a:rect l="l" t="t" r="r" b="b"/>
              <a:pathLst>
                <a:path w="489041" h="409905">
                  <a:moveTo>
                    <a:pt x="0" y="0"/>
                  </a:moveTo>
                  <a:lnTo>
                    <a:pt x="489041" y="0"/>
                  </a:lnTo>
                  <a:lnTo>
                    <a:pt x="489041" y="409905"/>
                  </a:lnTo>
                  <a:lnTo>
                    <a:pt x="0" y="40990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zh-TW" altLang="en-US"/>
            </a:p>
          </p:txBody>
        </p:sp>
      </p:grpSp>
      <p:sp>
        <p:nvSpPr>
          <p:cNvPr id="8" name="TextBox 8"/>
          <p:cNvSpPr txBox="1"/>
          <p:nvPr/>
        </p:nvSpPr>
        <p:spPr>
          <a:xfrm>
            <a:off x="1028700" y="2854214"/>
            <a:ext cx="6340740" cy="481330"/>
          </a:xfrm>
          <a:prstGeom prst="rect">
            <a:avLst/>
          </a:prstGeom>
        </p:spPr>
        <p:txBody>
          <a:bodyPr lIns="0" tIns="0" rIns="0" bIns="0" rtlCol="0" anchor="t">
            <a:spAutoFit/>
          </a:bodyPr>
          <a:lstStyle/>
          <a:p>
            <a:pPr algn="l">
              <a:lnSpc>
                <a:spcPts val="3920"/>
              </a:lnSpc>
            </a:pPr>
            <a:endParaRPr/>
          </a:p>
        </p:txBody>
      </p:sp>
      <p:grpSp>
        <p:nvGrpSpPr>
          <p:cNvPr id="9" name="Group 9"/>
          <p:cNvGrpSpPr/>
          <p:nvPr/>
        </p:nvGrpSpPr>
        <p:grpSpPr>
          <a:xfrm>
            <a:off x="3501965" y="2873719"/>
            <a:ext cx="5642035" cy="2351308"/>
            <a:chOff x="0" y="0"/>
            <a:chExt cx="1485968" cy="619275"/>
          </a:xfrm>
        </p:grpSpPr>
        <p:sp>
          <p:nvSpPr>
            <p:cNvPr id="10" name="Freeform 10"/>
            <p:cNvSpPr/>
            <p:nvPr/>
          </p:nvSpPr>
          <p:spPr>
            <a:xfrm>
              <a:off x="0" y="0"/>
              <a:ext cx="1485968" cy="619275"/>
            </a:xfrm>
            <a:custGeom>
              <a:avLst/>
              <a:gdLst/>
              <a:ahLst/>
              <a:cxnLst/>
              <a:rect l="l" t="t" r="r" b="b"/>
              <a:pathLst>
                <a:path w="1485968" h="619275">
                  <a:moveTo>
                    <a:pt x="23327" y="0"/>
                  </a:moveTo>
                  <a:lnTo>
                    <a:pt x="1462641" y="0"/>
                  </a:lnTo>
                  <a:cubicBezTo>
                    <a:pt x="1475524" y="0"/>
                    <a:pt x="1485968" y="10444"/>
                    <a:pt x="1485968" y="23327"/>
                  </a:cubicBezTo>
                  <a:lnTo>
                    <a:pt x="1485968" y="595947"/>
                  </a:lnTo>
                  <a:cubicBezTo>
                    <a:pt x="1485968" y="602134"/>
                    <a:pt x="1483510" y="608068"/>
                    <a:pt x="1479136" y="612442"/>
                  </a:cubicBezTo>
                  <a:cubicBezTo>
                    <a:pt x="1474761" y="616817"/>
                    <a:pt x="1468828" y="619275"/>
                    <a:pt x="1462641" y="619275"/>
                  </a:cubicBezTo>
                  <a:lnTo>
                    <a:pt x="23327" y="619275"/>
                  </a:lnTo>
                  <a:cubicBezTo>
                    <a:pt x="10444" y="619275"/>
                    <a:pt x="0" y="608831"/>
                    <a:pt x="0" y="595947"/>
                  </a:cubicBezTo>
                  <a:lnTo>
                    <a:pt x="0" y="23327"/>
                  </a:lnTo>
                  <a:cubicBezTo>
                    <a:pt x="0" y="10444"/>
                    <a:pt x="10444" y="0"/>
                    <a:pt x="23327" y="0"/>
                  </a:cubicBezTo>
                  <a:close/>
                </a:path>
              </a:pathLst>
            </a:custGeom>
            <a:solidFill>
              <a:srgbClr val="FFFFFF"/>
            </a:solidFill>
            <a:ln w="19050" cap="sq">
              <a:solidFill>
                <a:srgbClr val="000000"/>
              </a:solidFill>
              <a:prstDash val="solid"/>
              <a:miter/>
            </a:ln>
          </p:spPr>
          <p:txBody>
            <a:bodyPr/>
            <a:lstStyle/>
            <a:p>
              <a:endParaRPr lang="zh-TW" altLang="en-US"/>
            </a:p>
          </p:txBody>
        </p:sp>
        <p:sp>
          <p:nvSpPr>
            <p:cNvPr id="11" name="TextBox 11"/>
            <p:cNvSpPr txBox="1"/>
            <p:nvPr/>
          </p:nvSpPr>
          <p:spPr>
            <a:xfrm>
              <a:off x="0" y="9525"/>
              <a:ext cx="1485968" cy="609750"/>
            </a:xfrm>
            <a:prstGeom prst="rect">
              <a:avLst/>
            </a:prstGeom>
          </p:spPr>
          <p:txBody>
            <a:bodyPr lIns="50800" tIns="50800" rIns="50800" bIns="50800" rtlCol="0" anchor="ctr"/>
            <a:lstStyle/>
            <a:p>
              <a:pPr marL="0" lvl="0" indent="0" algn="ctr">
                <a:lnSpc>
                  <a:spcPts val="2736"/>
                </a:lnSpc>
                <a:spcBef>
                  <a:spcPct val="0"/>
                </a:spcBef>
              </a:pPr>
              <a:endParaRPr/>
            </a:p>
          </p:txBody>
        </p:sp>
      </p:grpSp>
      <p:grpSp>
        <p:nvGrpSpPr>
          <p:cNvPr id="12" name="Group 12"/>
          <p:cNvGrpSpPr/>
          <p:nvPr/>
        </p:nvGrpSpPr>
        <p:grpSpPr>
          <a:xfrm>
            <a:off x="3501965" y="7654537"/>
            <a:ext cx="11284070" cy="1214755"/>
            <a:chOff x="0" y="0"/>
            <a:chExt cx="2971936" cy="319936"/>
          </a:xfrm>
        </p:grpSpPr>
        <p:sp>
          <p:nvSpPr>
            <p:cNvPr id="13" name="Freeform 13"/>
            <p:cNvSpPr/>
            <p:nvPr/>
          </p:nvSpPr>
          <p:spPr>
            <a:xfrm>
              <a:off x="0" y="0"/>
              <a:ext cx="2971936" cy="319936"/>
            </a:xfrm>
            <a:custGeom>
              <a:avLst/>
              <a:gdLst/>
              <a:ahLst/>
              <a:cxnLst/>
              <a:rect l="l" t="t" r="r" b="b"/>
              <a:pathLst>
                <a:path w="2971936" h="319936">
                  <a:moveTo>
                    <a:pt x="11664" y="0"/>
                  </a:moveTo>
                  <a:lnTo>
                    <a:pt x="2960273" y="0"/>
                  </a:lnTo>
                  <a:cubicBezTo>
                    <a:pt x="2963366" y="0"/>
                    <a:pt x="2966333" y="1229"/>
                    <a:pt x="2968520" y="3416"/>
                  </a:cubicBezTo>
                  <a:cubicBezTo>
                    <a:pt x="2970707" y="5604"/>
                    <a:pt x="2971936" y="8570"/>
                    <a:pt x="2971936" y="11664"/>
                  </a:cubicBezTo>
                  <a:lnTo>
                    <a:pt x="2971936" y="308272"/>
                  </a:lnTo>
                  <a:cubicBezTo>
                    <a:pt x="2971936" y="311365"/>
                    <a:pt x="2970707" y="314332"/>
                    <a:pt x="2968520" y="316519"/>
                  </a:cubicBezTo>
                  <a:cubicBezTo>
                    <a:pt x="2966333" y="318707"/>
                    <a:pt x="2963366" y="319936"/>
                    <a:pt x="2960273" y="319936"/>
                  </a:cubicBezTo>
                  <a:lnTo>
                    <a:pt x="11664" y="319936"/>
                  </a:lnTo>
                  <a:cubicBezTo>
                    <a:pt x="8570" y="319936"/>
                    <a:pt x="5604" y="318707"/>
                    <a:pt x="3416" y="316519"/>
                  </a:cubicBezTo>
                  <a:cubicBezTo>
                    <a:pt x="1229" y="314332"/>
                    <a:pt x="0" y="311365"/>
                    <a:pt x="0" y="308272"/>
                  </a:cubicBezTo>
                  <a:lnTo>
                    <a:pt x="0" y="11664"/>
                  </a:lnTo>
                  <a:cubicBezTo>
                    <a:pt x="0" y="8570"/>
                    <a:pt x="1229" y="5604"/>
                    <a:pt x="3416" y="3416"/>
                  </a:cubicBezTo>
                  <a:cubicBezTo>
                    <a:pt x="5604" y="1229"/>
                    <a:pt x="8570" y="0"/>
                    <a:pt x="11664" y="0"/>
                  </a:cubicBezTo>
                  <a:close/>
                </a:path>
              </a:pathLst>
            </a:custGeom>
            <a:solidFill>
              <a:srgbClr val="FFFFFF"/>
            </a:solidFill>
            <a:ln w="19050" cap="sq">
              <a:solidFill>
                <a:srgbClr val="000000"/>
              </a:solidFill>
              <a:prstDash val="solid"/>
              <a:miter/>
            </a:ln>
          </p:spPr>
          <p:txBody>
            <a:bodyPr/>
            <a:lstStyle/>
            <a:p>
              <a:endParaRPr lang="zh-TW" altLang="en-US"/>
            </a:p>
          </p:txBody>
        </p:sp>
        <p:sp>
          <p:nvSpPr>
            <p:cNvPr id="14" name="TextBox 14"/>
            <p:cNvSpPr txBox="1"/>
            <p:nvPr/>
          </p:nvSpPr>
          <p:spPr>
            <a:xfrm>
              <a:off x="0" y="9525"/>
              <a:ext cx="2971936" cy="310411"/>
            </a:xfrm>
            <a:prstGeom prst="rect">
              <a:avLst/>
            </a:prstGeom>
          </p:spPr>
          <p:txBody>
            <a:bodyPr lIns="50800" tIns="50800" rIns="50800" bIns="50800" rtlCol="0" anchor="ctr"/>
            <a:lstStyle/>
            <a:p>
              <a:pPr algn="ctr">
                <a:lnSpc>
                  <a:spcPts val="1938"/>
                </a:lnSpc>
              </a:pPr>
              <a:endParaRPr lang="en-US" sz="1700" spc="17" dirty="0">
                <a:solidFill>
                  <a:srgbClr val="000000"/>
                </a:solidFill>
                <a:latin typeface="Arial Unicode"/>
                <a:ea typeface="Arial Unicode"/>
                <a:cs typeface="Arial Unicode"/>
                <a:sym typeface="Arial Unicode"/>
              </a:endParaRPr>
            </a:p>
          </p:txBody>
        </p:sp>
      </p:grpSp>
      <p:grpSp>
        <p:nvGrpSpPr>
          <p:cNvPr id="15" name="Group 15"/>
          <p:cNvGrpSpPr/>
          <p:nvPr/>
        </p:nvGrpSpPr>
        <p:grpSpPr>
          <a:xfrm>
            <a:off x="3501965" y="6439782"/>
            <a:ext cx="11284070" cy="1214755"/>
            <a:chOff x="0" y="0"/>
            <a:chExt cx="2971936" cy="319936"/>
          </a:xfrm>
        </p:grpSpPr>
        <p:sp>
          <p:nvSpPr>
            <p:cNvPr id="16" name="Freeform 16"/>
            <p:cNvSpPr/>
            <p:nvPr/>
          </p:nvSpPr>
          <p:spPr>
            <a:xfrm>
              <a:off x="0" y="0"/>
              <a:ext cx="2971936" cy="319936"/>
            </a:xfrm>
            <a:custGeom>
              <a:avLst/>
              <a:gdLst/>
              <a:ahLst/>
              <a:cxnLst/>
              <a:rect l="l" t="t" r="r" b="b"/>
              <a:pathLst>
                <a:path w="2971936" h="319936">
                  <a:moveTo>
                    <a:pt x="11664" y="0"/>
                  </a:moveTo>
                  <a:lnTo>
                    <a:pt x="2960273" y="0"/>
                  </a:lnTo>
                  <a:cubicBezTo>
                    <a:pt x="2963366" y="0"/>
                    <a:pt x="2966333" y="1229"/>
                    <a:pt x="2968520" y="3416"/>
                  </a:cubicBezTo>
                  <a:cubicBezTo>
                    <a:pt x="2970707" y="5604"/>
                    <a:pt x="2971936" y="8570"/>
                    <a:pt x="2971936" y="11664"/>
                  </a:cubicBezTo>
                  <a:lnTo>
                    <a:pt x="2971936" y="308272"/>
                  </a:lnTo>
                  <a:cubicBezTo>
                    <a:pt x="2971936" y="311365"/>
                    <a:pt x="2970707" y="314332"/>
                    <a:pt x="2968520" y="316519"/>
                  </a:cubicBezTo>
                  <a:cubicBezTo>
                    <a:pt x="2966333" y="318707"/>
                    <a:pt x="2963366" y="319936"/>
                    <a:pt x="2960273" y="319936"/>
                  </a:cubicBezTo>
                  <a:lnTo>
                    <a:pt x="11664" y="319936"/>
                  </a:lnTo>
                  <a:cubicBezTo>
                    <a:pt x="8570" y="319936"/>
                    <a:pt x="5604" y="318707"/>
                    <a:pt x="3416" y="316519"/>
                  </a:cubicBezTo>
                  <a:cubicBezTo>
                    <a:pt x="1229" y="314332"/>
                    <a:pt x="0" y="311365"/>
                    <a:pt x="0" y="308272"/>
                  </a:cubicBezTo>
                  <a:lnTo>
                    <a:pt x="0" y="11664"/>
                  </a:lnTo>
                  <a:cubicBezTo>
                    <a:pt x="0" y="8570"/>
                    <a:pt x="1229" y="5604"/>
                    <a:pt x="3416" y="3416"/>
                  </a:cubicBezTo>
                  <a:cubicBezTo>
                    <a:pt x="5604" y="1229"/>
                    <a:pt x="8570" y="0"/>
                    <a:pt x="11664" y="0"/>
                  </a:cubicBezTo>
                  <a:close/>
                </a:path>
              </a:pathLst>
            </a:custGeom>
            <a:solidFill>
              <a:srgbClr val="FFFFFF"/>
            </a:solidFill>
            <a:ln w="19050" cap="sq">
              <a:solidFill>
                <a:srgbClr val="000000"/>
              </a:solidFill>
              <a:prstDash val="solid"/>
              <a:miter/>
            </a:ln>
          </p:spPr>
          <p:txBody>
            <a:bodyPr/>
            <a:lstStyle/>
            <a:p>
              <a:endParaRPr lang="zh-TW" altLang="en-US"/>
            </a:p>
          </p:txBody>
        </p:sp>
        <p:sp>
          <p:nvSpPr>
            <p:cNvPr id="17" name="TextBox 17"/>
            <p:cNvSpPr txBox="1"/>
            <p:nvPr/>
          </p:nvSpPr>
          <p:spPr>
            <a:xfrm>
              <a:off x="0" y="9525"/>
              <a:ext cx="2971936" cy="310411"/>
            </a:xfrm>
            <a:prstGeom prst="rect">
              <a:avLst/>
            </a:prstGeom>
          </p:spPr>
          <p:txBody>
            <a:bodyPr lIns="50800" tIns="50800" rIns="50800" bIns="50800" rtlCol="0" anchor="ctr"/>
            <a:lstStyle/>
            <a:p>
              <a:pPr marL="0" lvl="0" indent="0" algn="ctr">
                <a:lnSpc>
                  <a:spcPts val="2736"/>
                </a:lnSpc>
                <a:spcBef>
                  <a:spcPct val="0"/>
                </a:spcBef>
              </a:pPr>
              <a:endParaRPr/>
            </a:p>
          </p:txBody>
        </p:sp>
      </p:grpSp>
      <p:grpSp>
        <p:nvGrpSpPr>
          <p:cNvPr id="18" name="Group 18"/>
          <p:cNvGrpSpPr/>
          <p:nvPr/>
        </p:nvGrpSpPr>
        <p:grpSpPr>
          <a:xfrm>
            <a:off x="3501965" y="5225027"/>
            <a:ext cx="11284070" cy="1214755"/>
            <a:chOff x="0" y="0"/>
            <a:chExt cx="2971936" cy="319936"/>
          </a:xfrm>
        </p:grpSpPr>
        <p:sp>
          <p:nvSpPr>
            <p:cNvPr id="19" name="Freeform 19"/>
            <p:cNvSpPr/>
            <p:nvPr/>
          </p:nvSpPr>
          <p:spPr>
            <a:xfrm>
              <a:off x="0" y="0"/>
              <a:ext cx="2971936" cy="319936"/>
            </a:xfrm>
            <a:custGeom>
              <a:avLst/>
              <a:gdLst/>
              <a:ahLst/>
              <a:cxnLst/>
              <a:rect l="l" t="t" r="r" b="b"/>
              <a:pathLst>
                <a:path w="2971936" h="319936">
                  <a:moveTo>
                    <a:pt x="11664" y="0"/>
                  </a:moveTo>
                  <a:lnTo>
                    <a:pt x="2960273" y="0"/>
                  </a:lnTo>
                  <a:cubicBezTo>
                    <a:pt x="2963366" y="0"/>
                    <a:pt x="2966333" y="1229"/>
                    <a:pt x="2968520" y="3416"/>
                  </a:cubicBezTo>
                  <a:cubicBezTo>
                    <a:pt x="2970707" y="5604"/>
                    <a:pt x="2971936" y="8570"/>
                    <a:pt x="2971936" y="11664"/>
                  </a:cubicBezTo>
                  <a:lnTo>
                    <a:pt x="2971936" y="308272"/>
                  </a:lnTo>
                  <a:cubicBezTo>
                    <a:pt x="2971936" y="311365"/>
                    <a:pt x="2970707" y="314332"/>
                    <a:pt x="2968520" y="316519"/>
                  </a:cubicBezTo>
                  <a:cubicBezTo>
                    <a:pt x="2966333" y="318707"/>
                    <a:pt x="2963366" y="319936"/>
                    <a:pt x="2960273" y="319936"/>
                  </a:cubicBezTo>
                  <a:lnTo>
                    <a:pt x="11664" y="319936"/>
                  </a:lnTo>
                  <a:cubicBezTo>
                    <a:pt x="8570" y="319936"/>
                    <a:pt x="5604" y="318707"/>
                    <a:pt x="3416" y="316519"/>
                  </a:cubicBezTo>
                  <a:cubicBezTo>
                    <a:pt x="1229" y="314332"/>
                    <a:pt x="0" y="311365"/>
                    <a:pt x="0" y="308272"/>
                  </a:cubicBezTo>
                  <a:lnTo>
                    <a:pt x="0" y="11664"/>
                  </a:lnTo>
                  <a:cubicBezTo>
                    <a:pt x="0" y="8570"/>
                    <a:pt x="1229" y="5604"/>
                    <a:pt x="3416" y="3416"/>
                  </a:cubicBezTo>
                  <a:cubicBezTo>
                    <a:pt x="5604" y="1229"/>
                    <a:pt x="8570" y="0"/>
                    <a:pt x="11664" y="0"/>
                  </a:cubicBezTo>
                  <a:close/>
                </a:path>
              </a:pathLst>
            </a:custGeom>
            <a:solidFill>
              <a:srgbClr val="FFFFFF"/>
            </a:solidFill>
            <a:ln w="19050" cap="sq">
              <a:solidFill>
                <a:srgbClr val="000000"/>
              </a:solidFill>
              <a:prstDash val="solid"/>
              <a:miter/>
            </a:ln>
          </p:spPr>
          <p:txBody>
            <a:bodyPr/>
            <a:lstStyle/>
            <a:p>
              <a:endParaRPr lang="zh-TW" altLang="en-US"/>
            </a:p>
          </p:txBody>
        </p:sp>
        <p:sp>
          <p:nvSpPr>
            <p:cNvPr id="20" name="TextBox 20"/>
            <p:cNvSpPr txBox="1"/>
            <p:nvPr/>
          </p:nvSpPr>
          <p:spPr>
            <a:xfrm>
              <a:off x="0" y="9525"/>
              <a:ext cx="2971936" cy="310411"/>
            </a:xfrm>
            <a:prstGeom prst="rect">
              <a:avLst/>
            </a:prstGeom>
          </p:spPr>
          <p:txBody>
            <a:bodyPr lIns="50800" tIns="50800" rIns="50800" bIns="50800" rtlCol="0" anchor="ctr"/>
            <a:lstStyle/>
            <a:p>
              <a:pPr marL="0" lvl="0" indent="0" algn="ctr">
                <a:lnSpc>
                  <a:spcPts val="2736"/>
                </a:lnSpc>
                <a:spcBef>
                  <a:spcPct val="0"/>
                </a:spcBef>
              </a:pPr>
              <a:endParaRPr/>
            </a:p>
          </p:txBody>
        </p:sp>
      </p:grpSp>
      <p:grpSp>
        <p:nvGrpSpPr>
          <p:cNvPr id="21" name="Group 21"/>
          <p:cNvGrpSpPr/>
          <p:nvPr/>
        </p:nvGrpSpPr>
        <p:grpSpPr>
          <a:xfrm>
            <a:off x="9144000" y="4049373"/>
            <a:ext cx="5642035" cy="1175654"/>
            <a:chOff x="0" y="0"/>
            <a:chExt cx="1485968" cy="309637"/>
          </a:xfrm>
        </p:grpSpPr>
        <p:sp>
          <p:nvSpPr>
            <p:cNvPr id="22" name="Freeform 22"/>
            <p:cNvSpPr/>
            <p:nvPr/>
          </p:nvSpPr>
          <p:spPr>
            <a:xfrm>
              <a:off x="0" y="0"/>
              <a:ext cx="1485968" cy="309637"/>
            </a:xfrm>
            <a:custGeom>
              <a:avLst/>
              <a:gdLst/>
              <a:ahLst/>
              <a:cxnLst/>
              <a:rect l="l" t="t" r="r" b="b"/>
              <a:pathLst>
                <a:path w="1485968" h="309637">
                  <a:moveTo>
                    <a:pt x="23327" y="0"/>
                  </a:moveTo>
                  <a:lnTo>
                    <a:pt x="1462641" y="0"/>
                  </a:lnTo>
                  <a:cubicBezTo>
                    <a:pt x="1475524" y="0"/>
                    <a:pt x="1485968" y="10444"/>
                    <a:pt x="1485968" y="23327"/>
                  </a:cubicBezTo>
                  <a:lnTo>
                    <a:pt x="1485968" y="286310"/>
                  </a:lnTo>
                  <a:cubicBezTo>
                    <a:pt x="1485968" y="292497"/>
                    <a:pt x="1483510" y="298430"/>
                    <a:pt x="1479136" y="302805"/>
                  </a:cubicBezTo>
                  <a:cubicBezTo>
                    <a:pt x="1474761" y="307180"/>
                    <a:pt x="1468828" y="309637"/>
                    <a:pt x="1462641" y="309637"/>
                  </a:cubicBezTo>
                  <a:lnTo>
                    <a:pt x="23327" y="309637"/>
                  </a:lnTo>
                  <a:cubicBezTo>
                    <a:pt x="17140" y="309637"/>
                    <a:pt x="11207" y="307180"/>
                    <a:pt x="6832" y="302805"/>
                  </a:cubicBezTo>
                  <a:cubicBezTo>
                    <a:pt x="2458" y="298430"/>
                    <a:pt x="0" y="292497"/>
                    <a:pt x="0" y="286310"/>
                  </a:cubicBezTo>
                  <a:lnTo>
                    <a:pt x="0" y="23327"/>
                  </a:lnTo>
                  <a:cubicBezTo>
                    <a:pt x="0" y="10444"/>
                    <a:pt x="10444" y="0"/>
                    <a:pt x="23327" y="0"/>
                  </a:cubicBezTo>
                  <a:close/>
                </a:path>
              </a:pathLst>
            </a:custGeom>
            <a:solidFill>
              <a:srgbClr val="F19C34"/>
            </a:solidFill>
            <a:ln w="19050" cap="sq">
              <a:solidFill>
                <a:srgbClr val="000000"/>
              </a:solidFill>
              <a:prstDash val="solid"/>
              <a:miter/>
            </a:ln>
          </p:spPr>
          <p:txBody>
            <a:bodyPr/>
            <a:lstStyle/>
            <a:p>
              <a:endParaRPr lang="zh-TW" altLang="en-US"/>
            </a:p>
          </p:txBody>
        </p:sp>
        <p:sp>
          <p:nvSpPr>
            <p:cNvPr id="23" name="TextBox 23"/>
            <p:cNvSpPr txBox="1"/>
            <p:nvPr/>
          </p:nvSpPr>
          <p:spPr>
            <a:xfrm>
              <a:off x="0" y="9525"/>
              <a:ext cx="1485968" cy="300112"/>
            </a:xfrm>
            <a:prstGeom prst="rect">
              <a:avLst/>
            </a:prstGeom>
          </p:spPr>
          <p:txBody>
            <a:bodyPr lIns="50800" tIns="50800" rIns="50800" bIns="50800" rtlCol="0" anchor="ctr"/>
            <a:lstStyle/>
            <a:p>
              <a:pPr marL="0" lvl="0" indent="0" algn="ctr">
                <a:lnSpc>
                  <a:spcPts val="2736"/>
                </a:lnSpc>
                <a:spcBef>
                  <a:spcPct val="0"/>
                </a:spcBef>
              </a:pPr>
              <a:endParaRPr/>
            </a:p>
          </p:txBody>
        </p:sp>
      </p:grpSp>
      <p:grpSp>
        <p:nvGrpSpPr>
          <p:cNvPr id="24" name="Group 24"/>
          <p:cNvGrpSpPr/>
          <p:nvPr/>
        </p:nvGrpSpPr>
        <p:grpSpPr>
          <a:xfrm>
            <a:off x="9144000" y="2864194"/>
            <a:ext cx="2821018" cy="1175654"/>
            <a:chOff x="0" y="0"/>
            <a:chExt cx="742984" cy="309637"/>
          </a:xfrm>
        </p:grpSpPr>
        <p:sp>
          <p:nvSpPr>
            <p:cNvPr id="25" name="Freeform 25"/>
            <p:cNvSpPr/>
            <p:nvPr/>
          </p:nvSpPr>
          <p:spPr>
            <a:xfrm>
              <a:off x="0" y="0"/>
              <a:ext cx="742984" cy="309637"/>
            </a:xfrm>
            <a:custGeom>
              <a:avLst/>
              <a:gdLst/>
              <a:ahLst/>
              <a:cxnLst/>
              <a:rect l="l" t="t" r="r" b="b"/>
              <a:pathLst>
                <a:path w="742984" h="309637">
                  <a:moveTo>
                    <a:pt x="46654" y="0"/>
                  </a:moveTo>
                  <a:lnTo>
                    <a:pt x="696330" y="0"/>
                  </a:lnTo>
                  <a:cubicBezTo>
                    <a:pt x="722096" y="0"/>
                    <a:pt x="742984" y="20888"/>
                    <a:pt x="742984" y="46654"/>
                  </a:cubicBezTo>
                  <a:lnTo>
                    <a:pt x="742984" y="262983"/>
                  </a:lnTo>
                  <a:cubicBezTo>
                    <a:pt x="742984" y="288749"/>
                    <a:pt x="722096" y="309637"/>
                    <a:pt x="696330" y="309637"/>
                  </a:cubicBezTo>
                  <a:lnTo>
                    <a:pt x="46654" y="309637"/>
                  </a:lnTo>
                  <a:cubicBezTo>
                    <a:pt x="34281" y="309637"/>
                    <a:pt x="22414" y="304722"/>
                    <a:pt x="13665" y="295973"/>
                  </a:cubicBezTo>
                  <a:cubicBezTo>
                    <a:pt x="4915" y="287223"/>
                    <a:pt x="0" y="275356"/>
                    <a:pt x="0" y="262983"/>
                  </a:cubicBezTo>
                  <a:lnTo>
                    <a:pt x="0" y="46654"/>
                  </a:lnTo>
                  <a:cubicBezTo>
                    <a:pt x="0" y="20888"/>
                    <a:pt x="20888" y="0"/>
                    <a:pt x="46654" y="0"/>
                  </a:cubicBezTo>
                  <a:close/>
                </a:path>
              </a:pathLst>
            </a:custGeom>
            <a:solidFill>
              <a:srgbClr val="FFFFFF"/>
            </a:solidFill>
            <a:ln w="19050" cap="sq">
              <a:solidFill>
                <a:srgbClr val="000000"/>
              </a:solidFill>
              <a:prstDash val="solid"/>
              <a:miter/>
            </a:ln>
          </p:spPr>
          <p:txBody>
            <a:bodyPr/>
            <a:lstStyle/>
            <a:p>
              <a:endParaRPr lang="zh-TW" altLang="en-US"/>
            </a:p>
          </p:txBody>
        </p:sp>
        <p:sp>
          <p:nvSpPr>
            <p:cNvPr id="26" name="TextBox 26"/>
            <p:cNvSpPr txBox="1"/>
            <p:nvPr/>
          </p:nvSpPr>
          <p:spPr>
            <a:xfrm>
              <a:off x="0" y="9525"/>
              <a:ext cx="742984" cy="300112"/>
            </a:xfrm>
            <a:prstGeom prst="rect">
              <a:avLst/>
            </a:prstGeom>
          </p:spPr>
          <p:txBody>
            <a:bodyPr lIns="50800" tIns="50800" rIns="50800" bIns="50800" rtlCol="0" anchor="ctr"/>
            <a:lstStyle/>
            <a:p>
              <a:pPr marL="0" lvl="0" indent="0" algn="ctr">
                <a:lnSpc>
                  <a:spcPts val="2736"/>
                </a:lnSpc>
                <a:spcBef>
                  <a:spcPct val="0"/>
                </a:spcBef>
              </a:pPr>
              <a:endParaRPr/>
            </a:p>
          </p:txBody>
        </p:sp>
      </p:grpSp>
      <p:grpSp>
        <p:nvGrpSpPr>
          <p:cNvPr id="27" name="Group 27"/>
          <p:cNvGrpSpPr/>
          <p:nvPr/>
        </p:nvGrpSpPr>
        <p:grpSpPr>
          <a:xfrm>
            <a:off x="11965018" y="2864194"/>
            <a:ext cx="2821018" cy="1175654"/>
            <a:chOff x="0" y="0"/>
            <a:chExt cx="742984" cy="309637"/>
          </a:xfrm>
        </p:grpSpPr>
        <p:sp>
          <p:nvSpPr>
            <p:cNvPr id="28" name="Freeform 28"/>
            <p:cNvSpPr/>
            <p:nvPr/>
          </p:nvSpPr>
          <p:spPr>
            <a:xfrm>
              <a:off x="0" y="0"/>
              <a:ext cx="742984" cy="309637"/>
            </a:xfrm>
            <a:custGeom>
              <a:avLst/>
              <a:gdLst/>
              <a:ahLst/>
              <a:cxnLst/>
              <a:rect l="l" t="t" r="r" b="b"/>
              <a:pathLst>
                <a:path w="742984" h="309637">
                  <a:moveTo>
                    <a:pt x="46654" y="0"/>
                  </a:moveTo>
                  <a:lnTo>
                    <a:pt x="696330" y="0"/>
                  </a:lnTo>
                  <a:cubicBezTo>
                    <a:pt x="722096" y="0"/>
                    <a:pt x="742984" y="20888"/>
                    <a:pt x="742984" y="46654"/>
                  </a:cubicBezTo>
                  <a:lnTo>
                    <a:pt x="742984" y="262983"/>
                  </a:lnTo>
                  <a:cubicBezTo>
                    <a:pt x="742984" y="288749"/>
                    <a:pt x="722096" y="309637"/>
                    <a:pt x="696330" y="309637"/>
                  </a:cubicBezTo>
                  <a:lnTo>
                    <a:pt x="46654" y="309637"/>
                  </a:lnTo>
                  <a:cubicBezTo>
                    <a:pt x="34281" y="309637"/>
                    <a:pt x="22414" y="304722"/>
                    <a:pt x="13665" y="295973"/>
                  </a:cubicBezTo>
                  <a:cubicBezTo>
                    <a:pt x="4915" y="287223"/>
                    <a:pt x="0" y="275356"/>
                    <a:pt x="0" y="262983"/>
                  </a:cubicBezTo>
                  <a:lnTo>
                    <a:pt x="0" y="46654"/>
                  </a:lnTo>
                  <a:cubicBezTo>
                    <a:pt x="0" y="20888"/>
                    <a:pt x="20888" y="0"/>
                    <a:pt x="46654" y="0"/>
                  </a:cubicBezTo>
                  <a:close/>
                </a:path>
              </a:pathLst>
            </a:custGeom>
            <a:solidFill>
              <a:srgbClr val="F19C34"/>
            </a:solidFill>
            <a:ln w="19050" cap="sq">
              <a:solidFill>
                <a:srgbClr val="000000"/>
              </a:solidFill>
              <a:prstDash val="solid"/>
              <a:miter/>
            </a:ln>
          </p:spPr>
          <p:txBody>
            <a:bodyPr/>
            <a:lstStyle/>
            <a:p>
              <a:endParaRPr lang="zh-TW" altLang="en-US"/>
            </a:p>
          </p:txBody>
        </p:sp>
        <p:sp>
          <p:nvSpPr>
            <p:cNvPr id="29" name="TextBox 29"/>
            <p:cNvSpPr txBox="1"/>
            <p:nvPr/>
          </p:nvSpPr>
          <p:spPr>
            <a:xfrm>
              <a:off x="0" y="9525"/>
              <a:ext cx="742984" cy="300112"/>
            </a:xfrm>
            <a:prstGeom prst="rect">
              <a:avLst/>
            </a:prstGeom>
          </p:spPr>
          <p:txBody>
            <a:bodyPr lIns="50800" tIns="50800" rIns="50800" bIns="50800" rtlCol="0" anchor="ctr"/>
            <a:lstStyle/>
            <a:p>
              <a:pPr marL="0" lvl="0" indent="0" algn="ctr">
                <a:lnSpc>
                  <a:spcPts val="2736"/>
                </a:lnSpc>
                <a:spcBef>
                  <a:spcPct val="0"/>
                </a:spcBef>
              </a:pPr>
              <a:endParaRPr/>
            </a:p>
          </p:txBody>
        </p:sp>
      </p:grpSp>
      <p:sp>
        <p:nvSpPr>
          <p:cNvPr id="30" name="Freeform 30"/>
          <p:cNvSpPr/>
          <p:nvPr/>
        </p:nvSpPr>
        <p:spPr>
          <a:xfrm>
            <a:off x="5005142" y="3710810"/>
            <a:ext cx="2364298" cy="677126"/>
          </a:xfrm>
          <a:custGeom>
            <a:avLst/>
            <a:gdLst/>
            <a:ahLst/>
            <a:cxnLst/>
            <a:rect l="l" t="t" r="r" b="b"/>
            <a:pathLst>
              <a:path w="2364298" h="677126">
                <a:moveTo>
                  <a:pt x="0" y="0"/>
                </a:moveTo>
                <a:lnTo>
                  <a:pt x="2364298" y="0"/>
                </a:lnTo>
                <a:lnTo>
                  <a:pt x="2364298" y="677126"/>
                </a:lnTo>
                <a:lnTo>
                  <a:pt x="0" y="677126"/>
                </a:lnTo>
                <a:lnTo>
                  <a:pt x="0" y="0"/>
                </a:lnTo>
                <a:close/>
              </a:path>
            </a:pathLst>
          </a:custGeom>
          <a:blipFill>
            <a:blip r:embed="rId5"/>
            <a:stretch>
              <a:fillRect/>
            </a:stretch>
          </a:blipFill>
        </p:spPr>
        <p:txBody>
          <a:bodyPr/>
          <a:lstStyle/>
          <a:p>
            <a:endParaRPr lang="zh-TW" altLang="en-US"/>
          </a:p>
        </p:txBody>
      </p:sp>
      <p:sp>
        <p:nvSpPr>
          <p:cNvPr id="31" name="Freeform 31"/>
          <p:cNvSpPr/>
          <p:nvPr/>
        </p:nvSpPr>
        <p:spPr>
          <a:xfrm>
            <a:off x="8166525" y="5244626"/>
            <a:ext cx="2256778" cy="1175557"/>
          </a:xfrm>
          <a:custGeom>
            <a:avLst/>
            <a:gdLst/>
            <a:ahLst/>
            <a:cxnLst/>
            <a:rect l="l" t="t" r="r" b="b"/>
            <a:pathLst>
              <a:path w="2256778" h="1175557">
                <a:moveTo>
                  <a:pt x="0" y="0"/>
                </a:moveTo>
                <a:lnTo>
                  <a:pt x="2256779" y="0"/>
                </a:lnTo>
                <a:lnTo>
                  <a:pt x="2256779" y="1175557"/>
                </a:lnTo>
                <a:lnTo>
                  <a:pt x="0" y="1175557"/>
                </a:lnTo>
                <a:lnTo>
                  <a:pt x="0" y="0"/>
                </a:lnTo>
                <a:close/>
              </a:path>
            </a:pathLst>
          </a:custGeom>
          <a:blipFill>
            <a:blip r:embed="rId6"/>
            <a:stretch>
              <a:fillRect/>
            </a:stretch>
          </a:blipFill>
        </p:spPr>
        <p:txBody>
          <a:bodyPr/>
          <a:lstStyle/>
          <a:p>
            <a:endParaRPr lang="zh-TW" altLang="en-US"/>
          </a:p>
        </p:txBody>
      </p:sp>
      <p:sp>
        <p:nvSpPr>
          <p:cNvPr id="32" name="Freeform 32"/>
          <p:cNvSpPr/>
          <p:nvPr/>
        </p:nvSpPr>
        <p:spPr>
          <a:xfrm>
            <a:off x="8585184" y="6488344"/>
            <a:ext cx="1117631" cy="1117631"/>
          </a:xfrm>
          <a:custGeom>
            <a:avLst/>
            <a:gdLst/>
            <a:ahLst/>
            <a:cxnLst/>
            <a:rect l="l" t="t" r="r" b="b"/>
            <a:pathLst>
              <a:path w="1117631" h="1117631">
                <a:moveTo>
                  <a:pt x="0" y="0"/>
                </a:moveTo>
                <a:lnTo>
                  <a:pt x="1117632" y="0"/>
                </a:lnTo>
                <a:lnTo>
                  <a:pt x="1117632" y="1117632"/>
                </a:lnTo>
                <a:lnTo>
                  <a:pt x="0" y="1117632"/>
                </a:lnTo>
                <a:lnTo>
                  <a:pt x="0" y="0"/>
                </a:lnTo>
                <a:close/>
              </a:path>
            </a:pathLst>
          </a:custGeom>
          <a:blipFill>
            <a:blip r:embed="rId7"/>
            <a:stretch>
              <a:fillRect/>
            </a:stretch>
          </a:blipFill>
        </p:spPr>
        <p:txBody>
          <a:bodyPr/>
          <a:lstStyle/>
          <a:p>
            <a:endParaRPr lang="zh-TW" altLang="en-US"/>
          </a:p>
        </p:txBody>
      </p:sp>
      <p:sp>
        <p:nvSpPr>
          <p:cNvPr id="33" name="Freeform 33"/>
          <p:cNvSpPr/>
          <p:nvPr/>
        </p:nvSpPr>
        <p:spPr>
          <a:xfrm>
            <a:off x="9422493" y="2985179"/>
            <a:ext cx="2001621" cy="933683"/>
          </a:xfrm>
          <a:custGeom>
            <a:avLst/>
            <a:gdLst/>
            <a:ahLst/>
            <a:cxnLst/>
            <a:rect l="l" t="t" r="r" b="b"/>
            <a:pathLst>
              <a:path w="2001621" h="933683">
                <a:moveTo>
                  <a:pt x="0" y="0"/>
                </a:moveTo>
                <a:lnTo>
                  <a:pt x="2001621" y="0"/>
                </a:lnTo>
                <a:lnTo>
                  <a:pt x="2001621" y="933683"/>
                </a:lnTo>
                <a:lnTo>
                  <a:pt x="0" y="933683"/>
                </a:lnTo>
                <a:lnTo>
                  <a:pt x="0" y="0"/>
                </a:lnTo>
                <a:close/>
              </a:path>
            </a:pathLst>
          </a:custGeom>
          <a:blipFill>
            <a:blip r:embed="rId8"/>
            <a:stretch>
              <a:fillRect/>
            </a:stretch>
          </a:blipFill>
        </p:spPr>
        <p:txBody>
          <a:bodyPr/>
          <a:lstStyle/>
          <a:p>
            <a:endParaRPr lang="zh-TW" altLang="en-US"/>
          </a:p>
        </p:txBody>
      </p:sp>
      <p:sp>
        <p:nvSpPr>
          <p:cNvPr id="34" name="Freeform 34"/>
          <p:cNvSpPr/>
          <p:nvPr/>
        </p:nvSpPr>
        <p:spPr>
          <a:xfrm>
            <a:off x="12224922" y="2983996"/>
            <a:ext cx="2301209" cy="934866"/>
          </a:xfrm>
          <a:custGeom>
            <a:avLst/>
            <a:gdLst/>
            <a:ahLst/>
            <a:cxnLst/>
            <a:rect l="l" t="t" r="r" b="b"/>
            <a:pathLst>
              <a:path w="2301209" h="934866">
                <a:moveTo>
                  <a:pt x="0" y="0"/>
                </a:moveTo>
                <a:lnTo>
                  <a:pt x="2301209" y="0"/>
                </a:lnTo>
                <a:lnTo>
                  <a:pt x="2301209" y="934866"/>
                </a:lnTo>
                <a:lnTo>
                  <a:pt x="0" y="934866"/>
                </a:lnTo>
                <a:lnTo>
                  <a:pt x="0" y="0"/>
                </a:lnTo>
                <a:close/>
              </a:path>
            </a:pathLst>
          </a:custGeom>
          <a:blipFill>
            <a:blip r:embed="rId9"/>
            <a:stretch>
              <a:fillRect/>
            </a:stretch>
          </a:blipFill>
        </p:spPr>
        <p:txBody>
          <a:bodyPr/>
          <a:lstStyle/>
          <a:p>
            <a:endParaRPr lang="zh-TW" altLang="en-US"/>
          </a:p>
        </p:txBody>
      </p:sp>
      <p:sp>
        <p:nvSpPr>
          <p:cNvPr id="35" name="Freeform 35"/>
          <p:cNvSpPr/>
          <p:nvPr/>
        </p:nvSpPr>
        <p:spPr>
          <a:xfrm>
            <a:off x="10269444" y="4172154"/>
            <a:ext cx="3391148" cy="920567"/>
          </a:xfrm>
          <a:custGeom>
            <a:avLst/>
            <a:gdLst/>
            <a:ahLst/>
            <a:cxnLst/>
            <a:rect l="l" t="t" r="r" b="b"/>
            <a:pathLst>
              <a:path w="3391148" h="920567">
                <a:moveTo>
                  <a:pt x="0" y="0"/>
                </a:moveTo>
                <a:lnTo>
                  <a:pt x="3391147" y="0"/>
                </a:lnTo>
                <a:lnTo>
                  <a:pt x="3391147" y="920567"/>
                </a:lnTo>
                <a:lnTo>
                  <a:pt x="0" y="920567"/>
                </a:lnTo>
                <a:lnTo>
                  <a:pt x="0" y="0"/>
                </a:lnTo>
                <a:close/>
              </a:path>
            </a:pathLst>
          </a:custGeom>
          <a:blipFill>
            <a:blip r:embed="rId10"/>
            <a:stretch>
              <a:fillRect/>
            </a:stretch>
          </a:blipFill>
        </p:spPr>
        <p:txBody>
          <a:bodyPr/>
          <a:lstStyle/>
          <a:p>
            <a:endParaRPr lang="zh-TW" altLang="en-US"/>
          </a:p>
        </p:txBody>
      </p:sp>
      <p:sp>
        <p:nvSpPr>
          <p:cNvPr id="37" name="TextBox 37"/>
          <p:cNvSpPr txBox="1"/>
          <p:nvPr/>
        </p:nvSpPr>
        <p:spPr>
          <a:xfrm>
            <a:off x="1028700" y="1057275"/>
            <a:ext cx="6340740" cy="954405"/>
          </a:xfrm>
          <a:prstGeom prst="rect">
            <a:avLst/>
          </a:prstGeom>
        </p:spPr>
        <p:txBody>
          <a:bodyPr lIns="0" tIns="0" rIns="0" bIns="0" rtlCol="0" anchor="t">
            <a:spAutoFit/>
          </a:bodyPr>
          <a:lstStyle/>
          <a:p>
            <a:pPr marL="0" lvl="0" indent="0" algn="l">
              <a:lnSpc>
                <a:spcPts val="7410"/>
              </a:lnSpc>
            </a:pPr>
            <a:r>
              <a:rPr lang="en-US" sz="6500" b="1" spc="65" dirty="0" err="1">
                <a:solidFill>
                  <a:srgbClr val="000000"/>
                </a:solidFill>
                <a:latin typeface="Arial Unicode Bold"/>
                <a:ea typeface="Arial Unicode Bold"/>
                <a:cs typeface="Arial Unicode Bold"/>
                <a:sym typeface="Arial Unicode Bold"/>
              </a:rPr>
              <a:t>系統建置</a:t>
            </a:r>
            <a:endParaRPr lang="en-US" sz="6500" b="1" spc="65" dirty="0">
              <a:solidFill>
                <a:srgbClr val="000000"/>
              </a:solidFill>
              <a:latin typeface="Arial Unicode Bold"/>
              <a:ea typeface="Arial Unicode Bold"/>
              <a:cs typeface="Arial Unicode Bold"/>
              <a:sym typeface="Arial Unicode Bold"/>
            </a:endParaRPr>
          </a:p>
        </p:txBody>
      </p:sp>
      <p:grpSp>
        <p:nvGrpSpPr>
          <p:cNvPr id="39" name="Group 39"/>
          <p:cNvGrpSpPr/>
          <p:nvPr/>
        </p:nvGrpSpPr>
        <p:grpSpPr>
          <a:xfrm>
            <a:off x="17295867" y="0"/>
            <a:ext cx="992133" cy="1303973"/>
            <a:chOff x="0" y="0"/>
            <a:chExt cx="1322844" cy="1738630"/>
          </a:xfrm>
        </p:grpSpPr>
        <p:grpSp>
          <p:nvGrpSpPr>
            <p:cNvPr id="40" name="Group 40"/>
            <p:cNvGrpSpPr>
              <a:grpSpLocks noChangeAspect="1"/>
            </p:cNvGrpSpPr>
            <p:nvPr/>
          </p:nvGrpSpPr>
          <p:grpSpPr>
            <a:xfrm>
              <a:off x="0" y="0"/>
              <a:ext cx="1322844" cy="1322844"/>
              <a:chOff x="0" y="0"/>
              <a:chExt cx="13884457" cy="13884457"/>
            </a:xfrm>
          </p:grpSpPr>
          <p:sp>
            <p:nvSpPr>
              <p:cNvPr id="41" name="Freeform 41"/>
              <p:cNvSpPr/>
              <p:nvPr/>
            </p:nvSpPr>
            <p:spPr>
              <a:xfrm>
                <a:off x="-342874" y="-11125"/>
                <a:ext cx="14570202" cy="13906705"/>
              </a:xfrm>
              <a:custGeom>
                <a:avLst/>
                <a:gdLst/>
                <a:ahLst/>
                <a:cxnLst/>
                <a:rect l="l" t="t" r="r" b="b"/>
                <a:pathLst>
                  <a:path w="14570202" h="13906705">
                    <a:moveTo>
                      <a:pt x="7285101" y="11125"/>
                    </a:moveTo>
                    <a:cubicBezTo>
                      <a:pt x="4797487" y="0"/>
                      <a:pt x="2494061" y="1320743"/>
                      <a:pt x="1247030" y="3473245"/>
                    </a:cubicBezTo>
                    <a:cubicBezTo>
                      <a:pt x="0" y="5625748"/>
                      <a:pt x="0" y="8280957"/>
                      <a:pt x="1247030" y="10433459"/>
                    </a:cubicBezTo>
                    <a:cubicBezTo>
                      <a:pt x="2494061" y="12585962"/>
                      <a:pt x="4797487" y="13906705"/>
                      <a:pt x="7285101" y="13895580"/>
                    </a:cubicBezTo>
                    <a:cubicBezTo>
                      <a:pt x="9772716" y="13906705"/>
                      <a:pt x="12076142" y="12585962"/>
                      <a:pt x="13323172" y="10433459"/>
                    </a:cubicBezTo>
                    <a:cubicBezTo>
                      <a:pt x="14570202" y="8280957"/>
                      <a:pt x="14570202" y="5625748"/>
                      <a:pt x="13323172" y="3473245"/>
                    </a:cubicBezTo>
                    <a:cubicBezTo>
                      <a:pt x="12076142" y="1320743"/>
                      <a:pt x="9772716" y="0"/>
                      <a:pt x="7285101" y="11125"/>
                    </a:cubicBezTo>
                    <a:close/>
                  </a:path>
                </a:pathLst>
              </a:custGeom>
              <a:solidFill>
                <a:srgbClr val="999999"/>
              </a:solidFill>
            </p:spPr>
            <p:txBody>
              <a:bodyPr/>
              <a:lstStyle/>
              <a:p>
                <a:endParaRPr lang="zh-TW" altLang="en-US"/>
              </a:p>
            </p:txBody>
          </p:sp>
          <p:sp>
            <p:nvSpPr>
              <p:cNvPr id="42" name="Freeform 42"/>
              <p:cNvSpPr/>
              <p:nvPr/>
            </p:nvSpPr>
            <p:spPr>
              <a:xfrm>
                <a:off x="-254486" y="73238"/>
                <a:ext cx="14393428" cy="13737980"/>
              </a:xfrm>
              <a:custGeom>
                <a:avLst/>
                <a:gdLst/>
                <a:ahLst/>
                <a:cxnLst/>
                <a:rect l="l" t="t" r="r" b="b"/>
                <a:pathLst>
                  <a:path w="14393428" h="13737980">
                    <a:moveTo>
                      <a:pt x="7196713" y="10990"/>
                    </a:moveTo>
                    <a:cubicBezTo>
                      <a:pt x="4739280" y="0"/>
                      <a:pt x="2463801" y="1304718"/>
                      <a:pt x="1231900" y="3431105"/>
                    </a:cubicBezTo>
                    <a:cubicBezTo>
                      <a:pt x="0" y="5557493"/>
                      <a:pt x="0" y="8180486"/>
                      <a:pt x="1231900" y="10306873"/>
                    </a:cubicBezTo>
                    <a:cubicBezTo>
                      <a:pt x="2463801" y="12433261"/>
                      <a:pt x="4739280" y="13737979"/>
                      <a:pt x="7196713" y="13726989"/>
                    </a:cubicBezTo>
                    <a:cubicBezTo>
                      <a:pt x="9654147" y="13737979"/>
                      <a:pt x="11929626" y="12433261"/>
                      <a:pt x="13161527" y="10306873"/>
                    </a:cubicBezTo>
                    <a:cubicBezTo>
                      <a:pt x="14393428" y="8180486"/>
                      <a:pt x="14393428" y="5557493"/>
                      <a:pt x="13161527" y="3431105"/>
                    </a:cubicBezTo>
                    <a:cubicBezTo>
                      <a:pt x="11929626" y="1304718"/>
                      <a:pt x="9654147" y="0"/>
                      <a:pt x="7196713" y="10990"/>
                    </a:cubicBezTo>
                    <a:close/>
                  </a:path>
                </a:pathLst>
              </a:custGeom>
              <a:blipFill>
                <a:blip r:embed="rId11"/>
                <a:stretch>
                  <a:fillRect l="223" t="-3059" r="223" b="-36799"/>
                </a:stretch>
              </a:blipFill>
            </p:spPr>
            <p:txBody>
              <a:bodyPr/>
              <a:lstStyle/>
              <a:p>
                <a:endParaRPr lang="zh-TW" altLang="en-US"/>
              </a:p>
            </p:txBody>
          </p:sp>
        </p:grpSp>
        <p:sp>
          <p:nvSpPr>
            <p:cNvPr id="43" name="TextBox 43"/>
            <p:cNvSpPr txBox="1"/>
            <p:nvPr/>
          </p:nvSpPr>
          <p:spPr>
            <a:xfrm>
              <a:off x="190286" y="1333407"/>
              <a:ext cx="942273" cy="405223"/>
            </a:xfrm>
            <a:prstGeom prst="rect">
              <a:avLst/>
            </a:prstGeom>
          </p:spPr>
          <p:txBody>
            <a:bodyPr lIns="0" tIns="0" rIns="0" bIns="0" rtlCol="0" anchor="t">
              <a:spAutoFit/>
            </a:bodyPr>
            <a:lstStyle/>
            <a:p>
              <a:pPr algn="ctr">
                <a:lnSpc>
                  <a:spcPts val="2597"/>
                </a:lnSpc>
              </a:pPr>
              <a:r>
                <a:rPr lang="en-US" sz="1855" b="1">
                  <a:solidFill>
                    <a:srgbClr val="000000"/>
                  </a:solidFill>
                  <a:latin typeface="Noto Sans T Chinese Bold"/>
                  <a:ea typeface="Noto Sans T Chinese Bold"/>
                  <a:cs typeface="Noto Sans T Chinese Bold"/>
                  <a:sym typeface="Noto Sans T Chinese Bold"/>
                </a:rPr>
                <a:t>李柏毅</a:t>
              </a:r>
            </a:p>
          </p:txBody>
        </p:sp>
      </p:grpSp>
      <p:sp>
        <p:nvSpPr>
          <p:cNvPr id="44" name="Freeform 36">
            <a:extLst>
              <a:ext uri="{FF2B5EF4-FFF2-40B4-BE49-F238E27FC236}">
                <a16:creationId xmlns:a16="http://schemas.microsoft.com/office/drawing/2014/main" id="{F318FD7C-EF8E-4001-953F-48098EA9C8B3}"/>
              </a:ext>
            </a:extLst>
          </p:cNvPr>
          <p:cNvSpPr/>
          <p:nvPr/>
        </p:nvSpPr>
        <p:spPr>
          <a:xfrm>
            <a:off x="8536564" y="7806924"/>
            <a:ext cx="1214869" cy="909979"/>
          </a:xfrm>
          <a:custGeom>
            <a:avLst/>
            <a:gdLst/>
            <a:ahLst/>
            <a:cxnLst/>
            <a:rect l="l" t="t" r="r" b="b"/>
            <a:pathLst>
              <a:path w="1214869" h="909979">
                <a:moveTo>
                  <a:pt x="0" y="0"/>
                </a:moveTo>
                <a:lnTo>
                  <a:pt x="1214869" y="0"/>
                </a:lnTo>
                <a:lnTo>
                  <a:pt x="1214869" y="909980"/>
                </a:lnTo>
                <a:lnTo>
                  <a:pt x="0" y="909980"/>
                </a:lnTo>
                <a:lnTo>
                  <a:pt x="0" y="0"/>
                </a:lnTo>
                <a:close/>
              </a:path>
            </a:pathLst>
          </a:custGeom>
          <a:blipFill>
            <a:blip r:embed="rId12"/>
            <a:stretch>
              <a:fillRect/>
            </a:stretch>
          </a:blipFill>
        </p:spPr>
        <p:txBody>
          <a:bodyPr/>
          <a:lstStyle/>
          <a:p>
            <a:endParaRPr lang="zh-TW" alt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5"/>
          <p:cNvGrpSpPr/>
          <p:nvPr/>
        </p:nvGrpSpPr>
        <p:grpSpPr>
          <a:xfrm>
            <a:off x="14164837" y="9589260"/>
            <a:ext cx="3094463" cy="366780"/>
            <a:chOff x="0" y="0"/>
            <a:chExt cx="4125951" cy="489041"/>
          </a:xfrm>
        </p:grpSpPr>
        <p:sp>
          <p:nvSpPr>
            <p:cNvPr id="6" name="TextBox 6"/>
            <p:cNvSpPr txBox="1"/>
            <p:nvPr/>
          </p:nvSpPr>
          <p:spPr>
            <a:xfrm>
              <a:off x="562691" y="76117"/>
              <a:ext cx="3563260" cy="376173"/>
            </a:xfrm>
            <a:prstGeom prst="rect">
              <a:avLst/>
            </a:prstGeom>
          </p:spPr>
          <p:txBody>
            <a:bodyPr lIns="0" tIns="0" rIns="0" bIns="0" rtlCol="0" anchor="t">
              <a:spAutoFit/>
            </a:bodyPr>
            <a:lstStyle/>
            <a:p>
              <a:pPr marL="0" lvl="0" indent="0" algn="l">
                <a:lnSpc>
                  <a:spcPts val="2165"/>
                </a:lnSpc>
              </a:pPr>
              <a:r>
                <a:rPr lang="en-US" sz="2000" b="1" spc="37" dirty="0" err="1">
                  <a:solidFill>
                    <a:srgbClr val="FFFFFF"/>
                  </a:solidFill>
                  <a:latin typeface="微軟正黑體 Light" panose="020B0304030504040204" pitchFamily="34" charset="-120"/>
                  <a:ea typeface="微軟正黑體 Light" panose="020B0304030504040204" pitchFamily="34" charset="-120"/>
                  <a:cs typeface="Arial Unicode Bold"/>
                  <a:sym typeface="Arial Unicode Bold"/>
                </a:rPr>
                <a:t>系統建置</a:t>
              </a:r>
              <a:endParaRPr lang="en-US" sz="2000" b="1" spc="37" dirty="0">
                <a:solidFill>
                  <a:srgbClr val="FFFFFF"/>
                </a:solidFill>
                <a:latin typeface="微軟正黑體 Light" panose="020B0304030504040204" pitchFamily="34" charset="-120"/>
                <a:ea typeface="微軟正黑體 Light" panose="020B0304030504040204" pitchFamily="34" charset="-120"/>
                <a:cs typeface="Arial Unicode Bold"/>
                <a:sym typeface="Arial Unicode Bold"/>
              </a:endParaRPr>
            </a:p>
          </p:txBody>
        </p:sp>
        <p:sp>
          <p:nvSpPr>
            <p:cNvPr id="7" name="Freeform 7"/>
            <p:cNvSpPr/>
            <p:nvPr/>
          </p:nvSpPr>
          <p:spPr>
            <a:xfrm rot="5400000">
              <a:off x="-39568" y="39568"/>
              <a:ext cx="489041" cy="409905"/>
            </a:xfrm>
            <a:custGeom>
              <a:avLst/>
              <a:gdLst/>
              <a:ahLst/>
              <a:cxnLst/>
              <a:rect l="l" t="t" r="r" b="b"/>
              <a:pathLst>
                <a:path w="489041" h="409905">
                  <a:moveTo>
                    <a:pt x="0" y="0"/>
                  </a:moveTo>
                  <a:lnTo>
                    <a:pt x="489041" y="0"/>
                  </a:lnTo>
                  <a:lnTo>
                    <a:pt x="489041" y="409905"/>
                  </a:lnTo>
                  <a:lnTo>
                    <a:pt x="0" y="40990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zh-TW" altLang="en-US"/>
            </a:p>
          </p:txBody>
        </p:sp>
      </p:grpSp>
      <p:sp>
        <p:nvSpPr>
          <p:cNvPr id="8" name="TextBox 8"/>
          <p:cNvSpPr txBox="1"/>
          <p:nvPr/>
        </p:nvSpPr>
        <p:spPr>
          <a:xfrm>
            <a:off x="1028700" y="1977914"/>
            <a:ext cx="6340740" cy="481330"/>
          </a:xfrm>
          <a:prstGeom prst="rect">
            <a:avLst/>
          </a:prstGeom>
        </p:spPr>
        <p:txBody>
          <a:bodyPr lIns="0" tIns="0" rIns="0" bIns="0" rtlCol="0" anchor="t">
            <a:spAutoFit/>
          </a:bodyPr>
          <a:lstStyle/>
          <a:p>
            <a:pPr algn="l">
              <a:lnSpc>
                <a:spcPts val="3920"/>
              </a:lnSpc>
            </a:pPr>
            <a:endParaRPr/>
          </a:p>
        </p:txBody>
      </p:sp>
      <p:grpSp>
        <p:nvGrpSpPr>
          <p:cNvPr id="9" name="Group 9"/>
          <p:cNvGrpSpPr/>
          <p:nvPr/>
        </p:nvGrpSpPr>
        <p:grpSpPr>
          <a:xfrm>
            <a:off x="3501965" y="1223067"/>
            <a:ext cx="5642035" cy="2786865"/>
            <a:chOff x="0" y="9525"/>
            <a:chExt cx="1485968" cy="632517"/>
          </a:xfrm>
        </p:grpSpPr>
        <p:sp>
          <p:nvSpPr>
            <p:cNvPr id="10" name="Freeform 10"/>
            <p:cNvSpPr/>
            <p:nvPr/>
          </p:nvSpPr>
          <p:spPr>
            <a:xfrm>
              <a:off x="0" y="57882"/>
              <a:ext cx="1485968" cy="584160"/>
            </a:xfrm>
            <a:custGeom>
              <a:avLst/>
              <a:gdLst/>
              <a:ahLst/>
              <a:cxnLst/>
              <a:rect l="l" t="t" r="r" b="b"/>
              <a:pathLst>
                <a:path w="1485968" h="642042">
                  <a:moveTo>
                    <a:pt x="23327" y="0"/>
                  </a:moveTo>
                  <a:lnTo>
                    <a:pt x="1462641" y="0"/>
                  </a:lnTo>
                  <a:cubicBezTo>
                    <a:pt x="1475524" y="0"/>
                    <a:pt x="1485968" y="10444"/>
                    <a:pt x="1485968" y="23327"/>
                  </a:cubicBezTo>
                  <a:lnTo>
                    <a:pt x="1485968" y="618715"/>
                  </a:lnTo>
                  <a:cubicBezTo>
                    <a:pt x="1485968" y="624902"/>
                    <a:pt x="1483510" y="630835"/>
                    <a:pt x="1479136" y="635210"/>
                  </a:cubicBezTo>
                  <a:cubicBezTo>
                    <a:pt x="1474761" y="639585"/>
                    <a:pt x="1468828" y="642042"/>
                    <a:pt x="1462641" y="642042"/>
                  </a:cubicBezTo>
                  <a:lnTo>
                    <a:pt x="23327" y="642042"/>
                  </a:lnTo>
                  <a:cubicBezTo>
                    <a:pt x="17140" y="642042"/>
                    <a:pt x="11207" y="639585"/>
                    <a:pt x="6832" y="635210"/>
                  </a:cubicBezTo>
                  <a:cubicBezTo>
                    <a:pt x="2458" y="630835"/>
                    <a:pt x="0" y="624902"/>
                    <a:pt x="0" y="618715"/>
                  </a:cubicBezTo>
                  <a:lnTo>
                    <a:pt x="0" y="23327"/>
                  </a:lnTo>
                  <a:cubicBezTo>
                    <a:pt x="0" y="10444"/>
                    <a:pt x="10444" y="0"/>
                    <a:pt x="23327" y="0"/>
                  </a:cubicBezTo>
                  <a:close/>
                </a:path>
              </a:pathLst>
            </a:custGeom>
            <a:solidFill>
              <a:srgbClr val="FFFFFF"/>
            </a:solidFill>
            <a:ln w="19050" cap="sq">
              <a:solidFill>
                <a:srgbClr val="000000"/>
              </a:solidFill>
              <a:prstDash val="solid"/>
              <a:miter/>
            </a:ln>
          </p:spPr>
          <p:txBody>
            <a:bodyPr/>
            <a:lstStyle/>
            <a:p>
              <a:endParaRPr lang="zh-TW" altLang="en-US"/>
            </a:p>
          </p:txBody>
        </p:sp>
        <p:sp>
          <p:nvSpPr>
            <p:cNvPr id="11" name="TextBox 11"/>
            <p:cNvSpPr txBox="1"/>
            <p:nvPr/>
          </p:nvSpPr>
          <p:spPr>
            <a:xfrm>
              <a:off x="0" y="9525"/>
              <a:ext cx="1485968" cy="632517"/>
            </a:xfrm>
            <a:prstGeom prst="rect">
              <a:avLst/>
            </a:prstGeom>
          </p:spPr>
          <p:txBody>
            <a:bodyPr lIns="50800" tIns="50800" rIns="50800" bIns="50800" rtlCol="0" anchor="ctr"/>
            <a:lstStyle/>
            <a:p>
              <a:pPr marL="0" lvl="0" indent="0" algn="ctr">
                <a:lnSpc>
                  <a:spcPts val="2736"/>
                </a:lnSpc>
                <a:spcBef>
                  <a:spcPct val="0"/>
                </a:spcBef>
              </a:pPr>
              <a:endParaRPr/>
            </a:p>
          </p:txBody>
        </p:sp>
      </p:grpSp>
      <p:grpSp>
        <p:nvGrpSpPr>
          <p:cNvPr id="12" name="Group 12"/>
          <p:cNvGrpSpPr/>
          <p:nvPr/>
        </p:nvGrpSpPr>
        <p:grpSpPr>
          <a:xfrm>
            <a:off x="3501965" y="7723800"/>
            <a:ext cx="11284070" cy="1195705"/>
            <a:chOff x="0" y="0"/>
            <a:chExt cx="2971936" cy="314918"/>
          </a:xfrm>
        </p:grpSpPr>
        <p:sp>
          <p:nvSpPr>
            <p:cNvPr id="13" name="Freeform 13"/>
            <p:cNvSpPr/>
            <p:nvPr/>
          </p:nvSpPr>
          <p:spPr>
            <a:xfrm>
              <a:off x="0" y="0"/>
              <a:ext cx="2971936" cy="314918"/>
            </a:xfrm>
            <a:custGeom>
              <a:avLst/>
              <a:gdLst/>
              <a:ahLst/>
              <a:cxnLst/>
              <a:rect l="l" t="t" r="r" b="b"/>
              <a:pathLst>
                <a:path w="2971936" h="314918">
                  <a:moveTo>
                    <a:pt x="11664" y="0"/>
                  </a:moveTo>
                  <a:lnTo>
                    <a:pt x="2960273" y="0"/>
                  </a:lnTo>
                  <a:cubicBezTo>
                    <a:pt x="2963366" y="0"/>
                    <a:pt x="2966333" y="1229"/>
                    <a:pt x="2968520" y="3416"/>
                  </a:cubicBezTo>
                  <a:cubicBezTo>
                    <a:pt x="2970707" y="5604"/>
                    <a:pt x="2971936" y="8570"/>
                    <a:pt x="2971936" y="11664"/>
                  </a:cubicBezTo>
                  <a:lnTo>
                    <a:pt x="2971936" y="303255"/>
                  </a:lnTo>
                  <a:cubicBezTo>
                    <a:pt x="2971936" y="306348"/>
                    <a:pt x="2970707" y="309315"/>
                    <a:pt x="2968520" y="311502"/>
                  </a:cubicBezTo>
                  <a:cubicBezTo>
                    <a:pt x="2966333" y="313689"/>
                    <a:pt x="2963366" y="314918"/>
                    <a:pt x="2960273" y="314918"/>
                  </a:cubicBezTo>
                  <a:lnTo>
                    <a:pt x="11664" y="314918"/>
                  </a:lnTo>
                  <a:cubicBezTo>
                    <a:pt x="8570" y="314918"/>
                    <a:pt x="5604" y="313689"/>
                    <a:pt x="3416" y="311502"/>
                  </a:cubicBezTo>
                  <a:cubicBezTo>
                    <a:pt x="1229" y="309315"/>
                    <a:pt x="0" y="306348"/>
                    <a:pt x="0" y="303255"/>
                  </a:cubicBezTo>
                  <a:lnTo>
                    <a:pt x="0" y="11664"/>
                  </a:lnTo>
                  <a:cubicBezTo>
                    <a:pt x="0" y="8570"/>
                    <a:pt x="1229" y="5604"/>
                    <a:pt x="3416" y="3416"/>
                  </a:cubicBezTo>
                  <a:cubicBezTo>
                    <a:pt x="5604" y="1229"/>
                    <a:pt x="8570" y="0"/>
                    <a:pt x="11664" y="0"/>
                  </a:cubicBezTo>
                  <a:close/>
                </a:path>
              </a:pathLst>
            </a:custGeom>
            <a:solidFill>
              <a:srgbClr val="FFFFFF"/>
            </a:solidFill>
            <a:ln w="19050" cap="sq">
              <a:solidFill>
                <a:srgbClr val="000000"/>
              </a:solidFill>
              <a:prstDash val="solid"/>
              <a:miter/>
            </a:ln>
          </p:spPr>
          <p:txBody>
            <a:bodyPr/>
            <a:lstStyle/>
            <a:p>
              <a:endParaRPr lang="zh-TW" altLang="en-US"/>
            </a:p>
          </p:txBody>
        </p:sp>
        <p:sp>
          <p:nvSpPr>
            <p:cNvPr id="14" name="TextBox 14"/>
            <p:cNvSpPr txBox="1"/>
            <p:nvPr/>
          </p:nvSpPr>
          <p:spPr>
            <a:xfrm>
              <a:off x="0" y="9525"/>
              <a:ext cx="2971936" cy="305393"/>
            </a:xfrm>
            <a:prstGeom prst="rect">
              <a:avLst/>
            </a:prstGeom>
          </p:spPr>
          <p:txBody>
            <a:bodyPr lIns="50800" tIns="50800" rIns="50800" bIns="50800" rtlCol="0" anchor="ctr"/>
            <a:lstStyle/>
            <a:p>
              <a:pPr algn="ctr">
                <a:lnSpc>
                  <a:spcPts val="1938"/>
                </a:lnSpc>
              </a:pPr>
              <a:endParaRPr lang="en-US" sz="1700" spc="17" dirty="0">
                <a:solidFill>
                  <a:srgbClr val="000000"/>
                </a:solidFill>
                <a:latin typeface="Arial Unicode"/>
                <a:ea typeface="Arial Unicode"/>
                <a:cs typeface="Arial Unicode"/>
                <a:sym typeface="Arial Unicode"/>
              </a:endParaRPr>
            </a:p>
          </p:txBody>
        </p:sp>
      </p:grpSp>
      <p:grpSp>
        <p:nvGrpSpPr>
          <p:cNvPr id="15" name="Group 15"/>
          <p:cNvGrpSpPr/>
          <p:nvPr/>
        </p:nvGrpSpPr>
        <p:grpSpPr>
          <a:xfrm>
            <a:off x="3501965" y="6489995"/>
            <a:ext cx="11284070" cy="1214755"/>
            <a:chOff x="0" y="0"/>
            <a:chExt cx="2971936" cy="319936"/>
          </a:xfrm>
        </p:grpSpPr>
        <p:sp>
          <p:nvSpPr>
            <p:cNvPr id="16" name="Freeform 16"/>
            <p:cNvSpPr/>
            <p:nvPr/>
          </p:nvSpPr>
          <p:spPr>
            <a:xfrm>
              <a:off x="0" y="0"/>
              <a:ext cx="2971936" cy="319936"/>
            </a:xfrm>
            <a:custGeom>
              <a:avLst/>
              <a:gdLst/>
              <a:ahLst/>
              <a:cxnLst/>
              <a:rect l="l" t="t" r="r" b="b"/>
              <a:pathLst>
                <a:path w="2971936" h="319936">
                  <a:moveTo>
                    <a:pt x="11664" y="0"/>
                  </a:moveTo>
                  <a:lnTo>
                    <a:pt x="2960273" y="0"/>
                  </a:lnTo>
                  <a:cubicBezTo>
                    <a:pt x="2963366" y="0"/>
                    <a:pt x="2966333" y="1229"/>
                    <a:pt x="2968520" y="3416"/>
                  </a:cubicBezTo>
                  <a:cubicBezTo>
                    <a:pt x="2970707" y="5604"/>
                    <a:pt x="2971936" y="8570"/>
                    <a:pt x="2971936" y="11664"/>
                  </a:cubicBezTo>
                  <a:lnTo>
                    <a:pt x="2971936" y="308272"/>
                  </a:lnTo>
                  <a:cubicBezTo>
                    <a:pt x="2971936" y="311365"/>
                    <a:pt x="2970707" y="314332"/>
                    <a:pt x="2968520" y="316519"/>
                  </a:cubicBezTo>
                  <a:cubicBezTo>
                    <a:pt x="2966333" y="318707"/>
                    <a:pt x="2963366" y="319936"/>
                    <a:pt x="2960273" y="319936"/>
                  </a:cubicBezTo>
                  <a:lnTo>
                    <a:pt x="11664" y="319936"/>
                  </a:lnTo>
                  <a:cubicBezTo>
                    <a:pt x="8570" y="319936"/>
                    <a:pt x="5604" y="318707"/>
                    <a:pt x="3416" y="316519"/>
                  </a:cubicBezTo>
                  <a:cubicBezTo>
                    <a:pt x="1229" y="314332"/>
                    <a:pt x="0" y="311365"/>
                    <a:pt x="0" y="308272"/>
                  </a:cubicBezTo>
                  <a:lnTo>
                    <a:pt x="0" y="11664"/>
                  </a:lnTo>
                  <a:cubicBezTo>
                    <a:pt x="0" y="8570"/>
                    <a:pt x="1229" y="5604"/>
                    <a:pt x="3416" y="3416"/>
                  </a:cubicBezTo>
                  <a:cubicBezTo>
                    <a:pt x="5604" y="1229"/>
                    <a:pt x="8570" y="0"/>
                    <a:pt x="11664" y="0"/>
                  </a:cubicBezTo>
                  <a:close/>
                </a:path>
              </a:pathLst>
            </a:custGeom>
            <a:solidFill>
              <a:srgbClr val="FFFFFF"/>
            </a:solidFill>
            <a:ln w="19050" cap="sq">
              <a:solidFill>
                <a:srgbClr val="000000"/>
              </a:solidFill>
              <a:prstDash val="solid"/>
              <a:miter/>
            </a:ln>
          </p:spPr>
          <p:txBody>
            <a:bodyPr/>
            <a:lstStyle/>
            <a:p>
              <a:endParaRPr lang="zh-TW" altLang="en-US"/>
            </a:p>
          </p:txBody>
        </p:sp>
        <p:sp>
          <p:nvSpPr>
            <p:cNvPr id="17" name="TextBox 17"/>
            <p:cNvSpPr txBox="1"/>
            <p:nvPr/>
          </p:nvSpPr>
          <p:spPr>
            <a:xfrm>
              <a:off x="0" y="9525"/>
              <a:ext cx="2971936" cy="310411"/>
            </a:xfrm>
            <a:prstGeom prst="rect">
              <a:avLst/>
            </a:prstGeom>
          </p:spPr>
          <p:txBody>
            <a:bodyPr lIns="50800" tIns="50800" rIns="50800" bIns="50800" rtlCol="0" anchor="ctr"/>
            <a:lstStyle/>
            <a:p>
              <a:pPr marL="0" lvl="0" indent="0" algn="ctr">
                <a:lnSpc>
                  <a:spcPts val="2736"/>
                </a:lnSpc>
                <a:spcBef>
                  <a:spcPct val="0"/>
                </a:spcBef>
              </a:pPr>
              <a:endParaRPr/>
            </a:p>
          </p:txBody>
        </p:sp>
      </p:grpSp>
      <p:grpSp>
        <p:nvGrpSpPr>
          <p:cNvPr id="18" name="Group 18"/>
          <p:cNvGrpSpPr/>
          <p:nvPr/>
        </p:nvGrpSpPr>
        <p:grpSpPr>
          <a:xfrm>
            <a:off x="3501965" y="5249237"/>
            <a:ext cx="11284070" cy="1214755"/>
            <a:chOff x="0" y="0"/>
            <a:chExt cx="2971936" cy="319936"/>
          </a:xfrm>
        </p:grpSpPr>
        <p:sp>
          <p:nvSpPr>
            <p:cNvPr id="19" name="Freeform 19"/>
            <p:cNvSpPr/>
            <p:nvPr/>
          </p:nvSpPr>
          <p:spPr>
            <a:xfrm>
              <a:off x="0" y="0"/>
              <a:ext cx="2971936" cy="319936"/>
            </a:xfrm>
            <a:custGeom>
              <a:avLst/>
              <a:gdLst/>
              <a:ahLst/>
              <a:cxnLst/>
              <a:rect l="l" t="t" r="r" b="b"/>
              <a:pathLst>
                <a:path w="2971936" h="319936">
                  <a:moveTo>
                    <a:pt x="11664" y="0"/>
                  </a:moveTo>
                  <a:lnTo>
                    <a:pt x="2960273" y="0"/>
                  </a:lnTo>
                  <a:cubicBezTo>
                    <a:pt x="2963366" y="0"/>
                    <a:pt x="2966333" y="1229"/>
                    <a:pt x="2968520" y="3416"/>
                  </a:cubicBezTo>
                  <a:cubicBezTo>
                    <a:pt x="2970707" y="5604"/>
                    <a:pt x="2971936" y="8570"/>
                    <a:pt x="2971936" y="11664"/>
                  </a:cubicBezTo>
                  <a:lnTo>
                    <a:pt x="2971936" y="308272"/>
                  </a:lnTo>
                  <a:cubicBezTo>
                    <a:pt x="2971936" y="311365"/>
                    <a:pt x="2970707" y="314332"/>
                    <a:pt x="2968520" y="316519"/>
                  </a:cubicBezTo>
                  <a:cubicBezTo>
                    <a:pt x="2966333" y="318707"/>
                    <a:pt x="2963366" y="319936"/>
                    <a:pt x="2960273" y="319936"/>
                  </a:cubicBezTo>
                  <a:lnTo>
                    <a:pt x="11664" y="319936"/>
                  </a:lnTo>
                  <a:cubicBezTo>
                    <a:pt x="8570" y="319936"/>
                    <a:pt x="5604" y="318707"/>
                    <a:pt x="3416" y="316519"/>
                  </a:cubicBezTo>
                  <a:cubicBezTo>
                    <a:pt x="1229" y="314332"/>
                    <a:pt x="0" y="311365"/>
                    <a:pt x="0" y="308272"/>
                  </a:cubicBezTo>
                  <a:lnTo>
                    <a:pt x="0" y="11664"/>
                  </a:lnTo>
                  <a:cubicBezTo>
                    <a:pt x="0" y="8570"/>
                    <a:pt x="1229" y="5604"/>
                    <a:pt x="3416" y="3416"/>
                  </a:cubicBezTo>
                  <a:cubicBezTo>
                    <a:pt x="5604" y="1229"/>
                    <a:pt x="8570" y="0"/>
                    <a:pt x="11664" y="0"/>
                  </a:cubicBezTo>
                  <a:close/>
                </a:path>
              </a:pathLst>
            </a:custGeom>
            <a:solidFill>
              <a:srgbClr val="FFFFFF"/>
            </a:solidFill>
            <a:ln w="19050" cap="sq">
              <a:solidFill>
                <a:srgbClr val="000000"/>
              </a:solidFill>
              <a:prstDash val="solid"/>
              <a:miter/>
            </a:ln>
          </p:spPr>
          <p:txBody>
            <a:bodyPr/>
            <a:lstStyle/>
            <a:p>
              <a:endParaRPr lang="zh-TW" altLang="en-US"/>
            </a:p>
          </p:txBody>
        </p:sp>
        <p:sp>
          <p:nvSpPr>
            <p:cNvPr id="20" name="TextBox 20"/>
            <p:cNvSpPr txBox="1"/>
            <p:nvPr/>
          </p:nvSpPr>
          <p:spPr>
            <a:xfrm>
              <a:off x="0" y="9525"/>
              <a:ext cx="2971936" cy="310411"/>
            </a:xfrm>
            <a:prstGeom prst="rect">
              <a:avLst/>
            </a:prstGeom>
          </p:spPr>
          <p:txBody>
            <a:bodyPr lIns="50800" tIns="50800" rIns="50800" bIns="50800" rtlCol="0" anchor="ctr"/>
            <a:lstStyle/>
            <a:p>
              <a:pPr marL="0" lvl="0" indent="0" algn="ctr">
                <a:lnSpc>
                  <a:spcPts val="2736"/>
                </a:lnSpc>
                <a:spcBef>
                  <a:spcPct val="0"/>
                </a:spcBef>
              </a:pPr>
              <a:endParaRPr/>
            </a:p>
          </p:txBody>
        </p:sp>
      </p:grpSp>
      <p:grpSp>
        <p:nvGrpSpPr>
          <p:cNvPr id="21" name="Group 21"/>
          <p:cNvGrpSpPr/>
          <p:nvPr/>
        </p:nvGrpSpPr>
        <p:grpSpPr>
          <a:xfrm>
            <a:off x="9144000" y="3163771"/>
            <a:ext cx="5642035" cy="836636"/>
            <a:chOff x="0" y="0"/>
            <a:chExt cx="1485968" cy="220349"/>
          </a:xfrm>
        </p:grpSpPr>
        <p:sp>
          <p:nvSpPr>
            <p:cNvPr id="22" name="Freeform 22"/>
            <p:cNvSpPr/>
            <p:nvPr/>
          </p:nvSpPr>
          <p:spPr>
            <a:xfrm>
              <a:off x="0" y="0"/>
              <a:ext cx="1485968" cy="220349"/>
            </a:xfrm>
            <a:custGeom>
              <a:avLst/>
              <a:gdLst/>
              <a:ahLst/>
              <a:cxnLst/>
              <a:rect l="l" t="t" r="r" b="b"/>
              <a:pathLst>
                <a:path w="1485968" h="220349">
                  <a:moveTo>
                    <a:pt x="23327" y="0"/>
                  </a:moveTo>
                  <a:lnTo>
                    <a:pt x="1462641" y="0"/>
                  </a:lnTo>
                  <a:cubicBezTo>
                    <a:pt x="1475524" y="0"/>
                    <a:pt x="1485968" y="10444"/>
                    <a:pt x="1485968" y="23327"/>
                  </a:cubicBezTo>
                  <a:lnTo>
                    <a:pt x="1485968" y="197022"/>
                  </a:lnTo>
                  <a:cubicBezTo>
                    <a:pt x="1485968" y="203208"/>
                    <a:pt x="1483510" y="209142"/>
                    <a:pt x="1479136" y="213516"/>
                  </a:cubicBezTo>
                  <a:cubicBezTo>
                    <a:pt x="1474761" y="217891"/>
                    <a:pt x="1468828" y="220349"/>
                    <a:pt x="1462641" y="220349"/>
                  </a:cubicBezTo>
                  <a:lnTo>
                    <a:pt x="23327" y="220349"/>
                  </a:lnTo>
                  <a:cubicBezTo>
                    <a:pt x="10444" y="220349"/>
                    <a:pt x="0" y="209905"/>
                    <a:pt x="0" y="197022"/>
                  </a:cubicBezTo>
                  <a:lnTo>
                    <a:pt x="0" y="23327"/>
                  </a:lnTo>
                  <a:cubicBezTo>
                    <a:pt x="0" y="10444"/>
                    <a:pt x="10444" y="0"/>
                    <a:pt x="23327" y="0"/>
                  </a:cubicBezTo>
                  <a:close/>
                </a:path>
              </a:pathLst>
            </a:custGeom>
            <a:solidFill>
              <a:srgbClr val="FFFFFF"/>
            </a:solidFill>
            <a:ln w="19050" cap="sq">
              <a:solidFill>
                <a:srgbClr val="000000"/>
              </a:solidFill>
              <a:prstDash val="solid"/>
              <a:miter/>
            </a:ln>
          </p:spPr>
          <p:txBody>
            <a:bodyPr/>
            <a:lstStyle/>
            <a:p>
              <a:endParaRPr lang="zh-TW" altLang="en-US"/>
            </a:p>
          </p:txBody>
        </p:sp>
        <p:sp>
          <p:nvSpPr>
            <p:cNvPr id="23" name="TextBox 23"/>
            <p:cNvSpPr txBox="1"/>
            <p:nvPr/>
          </p:nvSpPr>
          <p:spPr>
            <a:xfrm>
              <a:off x="0" y="9525"/>
              <a:ext cx="1485968" cy="210824"/>
            </a:xfrm>
            <a:prstGeom prst="rect">
              <a:avLst/>
            </a:prstGeom>
          </p:spPr>
          <p:txBody>
            <a:bodyPr lIns="50800" tIns="50800" rIns="50800" bIns="50800" rtlCol="0" anchor="ctr"/>
            <a:lstStyle/>
            <a:p>
              <a:pPr marL="0" lvl="0" indent="0" algn="ctr">
                <a:lnSpc>
                  <a:spcPts val="2736"/>
                </a:lnSpc>
                <a:spcBef>
                  <a:spcPct val="0"/>
                </a:spcBef>
              </a:pPr>
              <a:endParaRPr/>
            </a:p>
          </p:txBody>
        </p:sp>
      </p:grpSp>
      <p:grpSp>
        <p:nvGrpSpPr>
          <p:cNvPr id="24" name="Group 24"/>
          <p:cNvGrpSpPr/>
          <p:nvPr/>
        </p:nvGrpSpPr>
        <p:grpSpPr>
          <a:xfrm>
            <a:off x="9158933" y="1436126"/>
            <a:ext cx="2821018" cy="857055"/>
            <a:chOff x="0" y="-37869"/>
            <a:chExt cx="742984" cy="225726"/>
          </a:xfrm>
        </p:grpSpPr>
        <p:sp>
          <p:nvSpPr>
            <p:cNvPr id="25" name="Freeform 25"/>
            <p:cNvSpPr/>
            <p:nvPr/>
          </p:nvSpPr>
          <p:spPr>
            <a:xfrm>
              <a:off x="0" y="-37869"/>
              <a:ext cx="742984" cy="225726"/>
            </a:xfrm>
            <a:custGeom>
              <a:avLst/>
              <a:gdLst/>
              <a:ahLst/>
              <a:cxnLst/>
              <a:rect l="l" t="t" r="r" b="b"/>
              <a:pathLst>
                <a:path w="742984" h="187857">
                  <a:moveTo>
                    <a:pt x="46654" y="0"/>
                  </a:moveTo>
                  <a:lnTo>
                    <a:pt x="696330" y="0"/>
                  </a:lnTo>
                  <a:cubicBezTo>
                    <a:pt x="722096" y="0"/>
                    <a:pt x="742984" y="20888"/>
                    <a:pt x="742984" y="46654"/>
                  </a:cubicBezTo>
                  <a:lnTo>
                    <a:pt x="742984" y="141203"/>
                  </a:lnTo>
                  <a:cubicBezTo>
                    <a:pt x="742984" y="153577"/>
                    <a:pt x="738069" y="165443"/>
                    <a:pt x="729319" y="174193"/>
                  </a:cubicBezTo>
                  <a:cubicBezTo>
                    <a:pt x="720570" y="182942"/>
                    <a:pt x="708703" y="187857"/>
                    <a:pt x="696330" y="187857"/>
                  </a:cubicBezTo>
                  <a:lnTo>
                    <a:pt x="46654" y="187857"/>
                  </a:lnTo>
                  <a:cubicBezTo>
                    <a:pt x="20888" y="187857"/>
                    <a:pt x="0" y="166970"/>
                    <a:pt x="0" y="141203"/>
                  </a:cubicBezTo>
                  <a:lnTo>
                    <a:pt x="0" y="46654"/>
                  </a:lnTo>
                  <a:cubicBezTo>
                    <a:pt x="0" y="20888"/>
                    <a:pt x="20888" y="0"/>
                    <a:pt x="46654" y="0"/>
                  </a:cubicBezTo>
                  <a:close/>
                </a:path>
              </a:pathLst>
            </a:custGeom>
            <a:solidFill>
              <a:srgbClr val="FFFFFF"/>
            </a:solidFill>
            <a:ln w="19050" cap="sq">
              <a:solidFill>
                <a:srgbClr val="000000"/>
              </a:solidFill>
              <a:prstDash val="solid"/>
              <a:miter/>
            </a:ln>
          </p:spPr>
          <p:txBody>
            <a:bodyPr/>
            <a:lstStyle/>
            <a:p>
              <a:endParaRPr lang="zh-TW" altLang="en-US" dirty="0"/>
            </a:p>
          </p:txBody>
        </p:sp>
        <p:sp>
          <p:nvSpPr>
            <p:cNvPr id="26" name="TextBox 26"/>
            <p:cNvSpPr txBox="1"/>
            <p:nvPr/>
          </p:nvSpPr>
          <p:spPr>
            <a:xfrm>
              <a:off x="0" y="-32851"/>
              <a:ext cx="742984" cy="220708"/>
            </a:xfrm>
            <a:prstGeom prst="rect">
              <a:avLst/>
            </a:prstGeom>
          </p:spPr>
          <p:txBody>
            <a:bodyPr lIns="50800" tIns="50800" rIns="50800" bIns="50800" rtlCol="0" anchor="ctr"/>
            <a:lstStyle/>
            <a:p>
              <a:pPr marL="0" lvl="0" indent="0" algn="ctr">
                <a:lnSpc>
                  <a:spcPts val="2736"/>
                </a:lnSpc>
                <a:spcBef>
                  <a:spcPct val="0"/>
                </a:spcBef>
              </a:pPr>
              <a:endParaRPr dirty="0"/>
            </a:p>
          </p:txBody>
        </p:sp>
      </p:grpSp>
      <p:sp>
        <p:nvSpPr>
          <p:cNvPr id="27" name="Freeform 27"/>
          <p:cNvSpPr/>
          <p:nvPr/>
        </p:nvSpPr>
        <p:spPr>
          <a:xfrm>
            <a:off x="5005142" y="2458070"/>
            <a:ext cx="2364298" cy="677126"/>
          </a:xfrm>
          <a:custGeom>
            <a:avLst/>
            <a:gdLst/>
            <a:ahLst/>
            <a:cxnLst/>
            <a:rect l="l" t="t" r="r" b="b"/>
            <a:pathLst>
              <a:path w="2364298" h="677126">
                <a:moveTo>
                  <a:pt x="0" y="0"/>
                </a:moveTo>
                <a:lnTo>
                  <a:pt x="2364298" y="0"/>
                </a:lnTo>
                <a:lnTo>
                  <a:pt x="2364298" y="677126"/>
                </a:lnTo>
                <a:lnTo>
                  <a:pt x="0" y="677126"/>
                </a:lnTo>
                <a:lnTo>
                  <a:pt x="0" y="0"/>
                </a:lnTo>
                <a:close/>
              </a:path>
            </a:pathLst>
          </a:custGeom>
          <a:blipFill>
            <a:blip r:embed="rId5"/>
            <a:stretch>
              <a:fillRect/>
            </a:stretch>
          </a:blipFill>
        </p:spPr>
        <p:txBody>
          <a:bodyPr/>
          <a:lstStyle/>
          <a:p>
            <a:endParaRPr lang="zh-TW" altLang="en-US"/>
          </a:p>
        </p:txBody>
      </p:sp>
      <p:sp>
        <p:nvSpPr>
          <p:cNvPr id="28" name="Freeform 28"/>
          <p:cNvSpPr/>
          <p:nvPr/>
        </p:nvSpPr>
        <p:spPr>
          <a:xfrm>
            <a:off x="8606206" y="6556639"/>
            <a:ext cx="1117631" cy="1117631"/>
          </a:xfrm>
          <a:custGeom>
            <a:avLst/>
            <a:gdLst/>
            <a:ahLst/>
            <a:cxnLst/>
            <a:rect l="l" t="t" r="r" b="b"/>
            <a:pathLst>
              <a:path w="1117631" h="1117631">
                <a:moveTo>
                  <a:pt x="0" y="0"/>
                </a:moveTo>
                <a:lnTo>
                  <a:pt x="1117632" y="0"/>
                </a:lnTo>
                <a:lnTo>
                  <a:pt x="1117632" y="1117632"/>
                </a:lnTo>
                <a:lnTo>
                  <a:pt x="0" y="1117632"/>
                </a:lnTo>
                <a:lnTo>
                  <a:pt x="0" y="0"/>
                </a:lnTo>
                <a:close/>
              </a:path>
            </a:pathLst>
          </a:custGeom>
          <a:blipFill>
            <a:blip r:embed="rId6"/>
            <a:stretch>
              <a:fillRect/>
            </a:stretch>
          </a:blipFill>
        </p:spPr>
        <p:txBody>
          <a:bodyPr/>
          <a:lstStyle/>
          <a:p>
            <a:endParaRPr lang="zh-TW" altLang="en-US"/>
          </a:p>
        </p:txBody>
      </p:sp>
      <p:sp>
        <p:nvSpPr>
          <p:cNvPr id="29" name="Freeform 29"/>
          <p:cNvSpPr/>
          <p:nvPr/>
        </p:nvSpPr>
        <p:spPr>
          <a:xfrm>
            <a:off x="9679017" y="1538420"/>
            <a:ext cx="1524000" cy="710890"/>
          </a:xfrm>
          <a:custGeom>
            <a:avLst/>
            <a:gdLst/>
            <a:ahLst/>
            <a:cxnLst/>
            <a:rect l="l" t="t" r="r" b="b"/>
            <a:pathLst>
              <a:path w="1000810" h="466841">
                <a:moveTo>
                  <a:pt x="0" y="0"/>
                </a:moveTo>
                <a:lnTo>
                  <a:pt x="1000811" y="0"/>
                </a:lnTo>
                <a:lnTo>
                  <a:pt x="1000811" y="466841"/>
                </a:lnTo>
                <a:lnTo>
                  <a:pt x="0" y="466841"/>
                </a:lnTo>
                <a:lnTo>
                  <a:pt x="0" y="0"/>
                </a:lnTo>
                <a:close/>
              </a:path>
            </a:pathLst>
          </a:custGeom>
          <a:blipFill>
            <a:blip r:embed="rId7"/>
            <a:stretch>
              <a:fillRect/>
            </a:stretch>
          </a:blipFill>
        </p:spPr>
        <p:txBody>
          <a:bodyPr/>
          <a:lstStyle/>
          <a:p>
            <a:endParaRPr lang="zh-TW" altLang="en-US"/>
          </a:p>
        </p:txBody>
      </p:sp>
      <p:grpSp>
        <p:nvGrpSpPr>
          <p:cNvPr id="31" name="Group 31"/>
          <p:cNvGrpSpPr/>
          <p:nvPr/>
        </p:nvGrpSpPr>
        <p:grpSpPr>
          <a:xfrm>
            <a:off x="3501965" y="4028982"/>
            <a:ext cx="11284070" cy="1214755"/>
            <a:chOff x="0" y="0"/>
            <a:chExt cx="2971936" cy="319936"/>
          </a:xfrm>
        </p:grpSpPr>
        <p:sp>
          <p:nvSpPr>
            <p:cNvPr id="32" name="Freeform 32"/>
            <p:cNvSpPr/>
            <p:nvPr/>
          </p:nvSpPr>
          <p:spPr>
            <a:xfrm>
              <a:off x="0" y="0"/>
              <a:ext cx="2971936" cy="319936"/>
            </a:xfrm>
            <a:custGeom>
              <a:avLst/>
              <a:gdLst/>
              <a:ahLst/>
              <a:cxnLst/>
              <a:rect l="l" t="t" r="r" b="b"/>
              <a:pathLst>
                <a:path w="2971936" h="319936">
                  <a:moveTo>
                    <a:pt x="11664" y="0"/>
                  </a:moveTo>
                  <a:lnTo>
                    <a:pt x="2960273" y="0"/>
                  </a:lnTo>
                  <a:cubicBezTo>
                    <a:pt x="2963366" y="0"/>
                    <a:pt x="2966333" y="1229"/>
                    <a:pt x="2968520" y="3416"/>
                  </a:cubicBezTo>
                  <a:cubicBezTo>
                    <a:pt x="2970707" y="5604"/>
                    <a:pt x="2971936" y="8570"/>
                    <a:pt x="2971936" y="11664"/>
                  </a:cubicBezTo>
                  <a:lnTo>
                    <a:pt x="2971936" y="308272"/>
                  </a:lnTo>
                  <a:cubicBezTo>
                    <a:pt x="2971936" y="311365"/>
                    <a:pt x="2970707" y="314332"/>
                    <a:pt x="2968520" y="316519"/>
                  </a:cubicBezTo>
                  <a:cubicBezTo>
                    <a:pt x="2966333" y="318707"/>
                    <a:pt x="2963366" y="319936"/>
                    <a:pt x="2960273" y="319936"/>
                  </a:cubicBezTo>
                  <a:lnTo>
                    <a:pt x="11664" y="319936"/>
                  </a:lnTo>
                  <a:cubicBezTo>
                    <a:pt x="8570" y="319936"/>
                    <a:pt x="5604" y="318707"/>
                    <a:pt x="3416" y="316519"/>
                  </a:cubicBezTo>
                  <a:cubicBezTo>
                    <a:pt x="1229" y="314332"/>
                    <a:pt x="0" y="311365"/>
                    <a:pt x="0" y="308272"/>
                  </a:cubicBezTo>
                  <a:lnTo>
                    <a:pt x="0" y="11664"/>
                  </a:lnTo>
                  <a:cubicBezTo>
                    <a:pt x="0" y="8570"/>
                    <a:pt x="1229" y="5604"/>
                    <a:pt x="3416" y="3416"/>
                  </a:cubicBezTo>
                  <a:cubicBezTo>
                    <a:pt x="5604" y="1229"/>
                    <a:pt x="8570" y="0"/>
                    <a:pt x="11664" y="0"/>
                  </a:cubicBezTo>
                  <a:close/>
                </a:path>
              </a:pathLst>
            </a:custGeom>
            <a:solidFill>
              <a:srgbClr val="FFFFFF"/>
            </a:solidFill>
            <a:ln w="19050" cap="sq">
              <a:solidFill>
                <a:srgbClr val="000000"/>
              </a:solidFill>
              <a:prstDash val="solid"/>
              <a:miter/>
            </a:ln>
          </p:spPr>
          <p:txBody>
            <a:bodyPr/>
            <a:lstStyle/>
            <a:p>
              <a:endParaRPr lang="zh-TW" altLang="en-US"/>
            </a:p>
          </p:txBody>
        </p:sp>
        <p:sp>
          <p:nvSpPr>
            <p:cNvPr id="33" name="TextBox 33"/>
            <p:cNvSpPr txBox="1"/>
            <p:nvPr/>
          </p:nvSpPr>
          <p:spPr>
            <a:xfrm>
              <a:off x="0" y="9525"/>
              <a:ext cx="2971936" cy="310411"/>
            </a:xfrm>
            <a:prstGeom prst="rect">
              <a:avLst/>
            </a:prstGeom>
          </p:spPr>
          <p:txBody>
            <a:bodyPr lIns="50800" tIns="50800" rIns="50800" bIns="50800" rtlCol="0" anchor="ctr"/>
            <a:lstStyle/>
            <a:p>
              <a:pPr marL="0" lvl="0" indent="0" algn="ctr">
                <a:lnSpc>
                  <a:spcPts val="2736"/>
                </a:lnSpc>
                <a:spcBef>
                  <a:spcPct val="0"/>
                </a:spcBef>
              </a:pPr>
              <a:endParaRPr/>
            </a:p>
          </p:txBody>
        </p:sp>
      </p:grpSp>
      <p:grpSp>
        <p:nvGrpSpPr>
          <p:cNvPr id="34" name="Group 34"/>
          <p:cNvGrpSpPr/>
          <p:nvPr/>
        </p:nvGrpSpPr>
        <p:grpSpPr>
          <a:xfrm>
            <a:off x="9144000" y="2304499"/>
            <a:ext cx="5642035" cy="836636"/>
            <a:chOff x="0" y="0"/>
            <a:chExt cx="1485968" cy="220349"/>
          </a:xfrm>
        </p:grpSpPr>
        <p:sp>
          <p:nvSpPr>
            <p:cNvPr id="35" name="Freeform 35"/>
            <p:cNvSpPr/>
            <p:nvPr/>
          </p:nvSpPr>
          <p:spPr>
            <a:xfrm>
              <a:off x="0" y="0"/>
              <a:ext cx="1485968" cy="220349"/>
            </a:xfrm>
            <a:custGeom>
              <a:avLst/>
              <a:gdLst/>
              <a:ahLst/>
              <a:cxnLst/>
              <a:rect l="l" t="t" r="r" b="b"/>
              <a:pathLst>
                <a:path w="1485968" h="220349">
                  <a:moveTo>
                    <a:pt x="23327" y="0"/>
                  </a:moveTo>
                  <a:lnTo>
                    <a:pt x="1462641" y="0"/>
                  </a:lnTo>
                  <a:cubicBezTo>
                    <a:pt x="1475524" y="0"/>
                    <a:pt x="1485968" y="10444"/>
                    <a:pt x="1485968" y="23327"/>
                  </a:cubicBezTo>
                  <a:lnTo>
                    <a:pt x="1485968" y="197022"/>
                  </a:lnTo>
                  <a:cubicBezTo>
                    <a:pt x="1485968" y="203208"/>
                    <a:pt x="1483510" y="209142"/>
                    <a:pt x="1479136" y="213516"/>
                  </a:cubicBezTo>
                  <a:cubicBezTo>
                    <a:pt x="1474761" y="217891"/>
                    <a:pt x="1468828" y="220349"/>
                    <a:pt x="1462641" y="220349"/>
                  </a:cubicBezTo>
                  <a:lnTo>
                    <a:pt x="23327" y="220349"/>
                  </a:lnTo>
                  <a:cubicBezTo>
                    <a:pt x="10444" y="220349"/>
                    <a:pt x="0" y="209905"/>
                    <a:pt x="0" y="197022"/>
                  </a:cubicBezTo>
                  <a:lnTo>
                    <a:pt x="0" y="23327"/>
                  </a:lnTo>
                  <a:cubicBezTo>
                    <a:pt x="0" y="10444"/>
                    <a:pt x="10444" y="0"/>
                    <a:pt x="23327" y="0"/>
                  </a:cubicBezTo>
                  <a:close/>
                </a:path>
              </a:pathLst>
            </a:custGeom>
            <a:solidFill>
              <a:srgbClr val="FFFFFF"/>
            </a:solidFill>
            <a:ln w="19050" cap="sq">
              <a:solidFill>
                <a:srgbClr val="000000"/>
              </a:solidFill>
              <a:prstDash val="solid"/>
              <a:miter/>
            </a:ln>
          </p:spPr>
          <p:txBody>
            <a:bodyPr/>
            <a:lstStyle/>
            <a:p>
              <a:endParaRPr lang="zh-TW" altLang="en-US"/>
            </a:p>
          </p:txBody>
        </p:sp>
        <p:sp>
          <p:nvSpPr>
            <p:cNvPr id="36" name="TextBox 36"/>
            <p:cNvSpPr txBox="1"/>
            <p:nvPr/>
          </p:nvSpPr>
          <p:spPr>
            <a:xfrm>
              <a:off x="0" y="9525"/>
              <a:ext cx="1485968" cy="210824"/>
            </a:xfrm>
            <a:prstGeom prst="rect">
              <a:avLst/>
            </a:prstGeom>
          </p:spPr>
          <p:txBody>
            <a:bodyPr lIns="50800" tIns="50800" rIns="50800" bIns="50800" rtlCol="0" anchor="ctr"/>
            <a:lstStyle/>
            <a:p>
              <a:pPr marL="0" lvl="0" indent="0" algn="ctr">
                <a:lnSpc>
                  <a:spcPts val="2736"/>
                </a:lnSpc>
                <a:spcBef>
                  <a:spcPct val="0"/>
                </a:spcBef>
              </a:pPr>
              <a:endParaRPr/>
            </a:p>
          </p:txBody>
        </p:sp>
      </p:grpSp>
      <p:sp>
        <p:nvSpPr>
          <p:cNvPr id="37" name="Freeform 37"/>
          <p:cNvSpPr/>
          <p:nvPr/>
        </p:nvSpPr>
        <p:spPr>
          <a:xfrm>
            <a:off x="10862113" y="2414195"/>
            <a:ext cx="2273779" cy="617244"/>
          </a:xfrm>
          <a:custGeom>
            <a:avLst/>
            <a:gdLst/>
            <a:ahLst/>
            <a:cxnLst/>
            <a:rect l="l" t="t" r="r" b="b"/>
            <a:pathLst>
              <a:path w="1678030" h="455521">
                <a:moveTo>
                  <a:pt x="0" y="0"/>
                </a:moveTo>
                <a:lnTo>
                  <a:pt x="1678030" y="0"/>
                </a:lnTo>
                <a:lnTo>
                  <a:pt x="1678030" y="455521"/>
                </a:lnTo>
                <a:lnTo>
                  <a:pt x="0" y="455521"/>
                </a:lnTo>
                <a:lnTo>
                  <a:pt x="0" y="0"/>
                </a:lnTo>
                <a:close/>
              </a:path>
            </a:pathLst>
          </a:custGeom>
          <a:blipFill>
            <a:blip r:embed="rId8"/>
            <a:stretch>
              <a:fillRect/>
            </a:stretch>
          </a:blipFill>
        </p:spPr>
        <p:txBody>
          <a:bodyPr/>
          <a:lstStyle/>
          <a:p>
            <a:endParaRPr lang="zh-TW" altLang="en-US"/>
          </a:p>
        </p:txBody>
      </p:sp>
      <p:grpSp>
        <p:nvGrpSpPr>
          <p:cNvPr id="38" name="Group 38"/>
          <p:cNvGrpSpPr/>
          <p:nvPr/>
        </p:nvGrpSpPr>
        <p:grpSpPr>
          <a:xfrm>
            <a:off x="11999003" y="1455181"/>
            <a:ext cx="2821018" cy="830268"/>
            <a:chOff x="0" y="-30814"/>
            <a:chExt cx="742984" cy="218671"/>
          </a:xfrm>
        </p:grpSpPr>
        <p:sp>
          <p:nvSpPr>
            <p:cNvPr id="39" name="Freeform 39"/>
            <p:cNvSpPr/>
            <p:nvPr/>
          </p:nvSpPr>
          <p:spPr>
            <a:xfrm>
              <a:off x="0" y="-30814"/>
              <a:ext cx="742984" cy="218671"/>
            </a:xfrm>
            <a:custGeom>
              <a:avLst/>
              <a:gdLst/>
              <a:ahLst/>
              <a:cxnLst/>
              <a:rect l="l" t="t" r="r" b="b"/>
              <a:pathLst>
                <a:path w="742984" h="187857">
                  <a:moveTo>
                    <a:pt x="46654" y="0"/>
                  </a:moveTo>
                  <a:lnTo>
                    <a:pt x="696330" y="0"/>
                  </a:lnTo>
                  <a:cubicBezTo>
                    <a:pt x="722096" y="0"/>
                    <a:pt x="742984" y="20888"/>
                    <a:pt x="742984" y="46654"/>
                  </a:cubicBezTo>
                  <a:lnTo>
                    <a:pt x="742984" y="141203"/>
                  </a:lnTo>
                  <a:cubicBezTo>
                    <a:pt x="742984" y="153577"/>
                    <a:pt x="738069" y="165443"/>
                    <a:pt x="729319" y="174193"/>
                  </a:cubicBezTo>
                  <a:cubicBezTo>
                    <a:pt x="720570" y="182942"/>
                    <a:pt x="708703" y="187857"/>
                    <a:pt x="696330" y="187857"/>
                  </a:cubicBezTo>
                  <a:lnTo>
                    <a:pt x="46654" y="187857"/>
                  </a:lnTo>
                  <a:cubicBezTo>
                    <a:pt x="20888" y="187857"/>
                    <a:pt x="0" y="166970"/>
                    <a:pt x="0" y="141203"/>
                  </a:cubicBezTo>
                  <a:lnTo>
                    <a:pt x="0" y="46654"/>
                  </a:lnTo>
                  <a:cubicBezTo>
                    <a:pt x="0" y="20888"/>
                    <a:pt x="20888" y="0"/>
                    <a:pt x="46654" y="0"/>
                  </a:cubicBezTo>
                  <a:close/>
                </a:path>
              </a:pathLst>
            </a:custGeom>
            <a:solidFill>
              <a:srgbClr val="FFFFFF"/>
            </a:solidFill>
            <a:ln w="19050" cap="sq">
              <a:solidFill>
                <a:srgbClr val="000000"/>
              </a:solidFill>
              <a:prstDash val="solid"/>
              <a:miter/>
            </a:ln>
          </p:spPr>
          <p:txBody>
            <a:bodyPr/>
            <a:lstStyle/>
            <a:p>
              <a:endParaRPr lang="zh-TW" altLang="en-US"/>
            </a:p>
          </p:txBody>
        </p:sp>
        <p:sp>
          <p:nvSpPr>
            <p:cNvPr id="40" name="TextBox 40"/>
            <p:cNvSpPr txBox="1"/>
            <p:nvPr/>
          </p:nvSpPr>
          <p:spPr>
            <a:xfrm>
              <a:off x="0" y="9525"/>
              <a:ext cx="742984" cy="178332"/>
            </a:xfrm>
            <a:prstGeom prst="rect">
              <a:avLst/>
            </a:prstGeom>
          </p:spPr>
          <p:txBody>
            <a:bodyPr lIns="50800" tIns="50800" rIns="50800" bIns="50800" rtlCol="0" anchor="ctr"/>
            <a:lstStyle/>
            <a:p>
              <a:pPr marL="0" lvl="0" indent="0" algn="ctr">
                <a:lnSpc>
                  <a:spcPts val="2736"/>
                </a:lnSpc>
                <a:spcBef>
                  <a:spcPct val="0"/>
                </a:spcBef>
              </a:pPr>
              <a:endParaRPr/>
            </a:p>
          </p:txBody>
        </p:sp>
      </p:grpSp>
      <p:sp>
        <p:nvSpPr>
          <p:cNvPr id="41" name="Freeform 41"/>
          <p:cNvSpPr/>
          <p:nvPr/>
        </p:nvSpPr>
        <p:spPr>
          <a:xfrm>
            <a:off x="12487932" y="1518274"/>
            <a:ext cx="1864986" cy="757650"/>
          </a:xfrm>
          <a:custGeom>
            <a:avLst/>
            <a:gdLst/>
            <a:ahLst/>
            <a:cxnLst/>
            <a:rect l="l" t="t" r="r" b="b"/>
            <a:pathLst>
              <a:path w="1330627" h="540567">
                <a:moveTo>
                  <a:pt x="0" y="0"/>
                </a:moveTo>
                <a:lnTo>
                  <a:pt x="1330628" y="0"/>
                </a:lnTo>
                <a:lnTo>
                  <a:pt x="1330628" y="540567"/>
                </a:lnTo>
                <a:lnTo>
                  <a:pt x="0" y="540567"/>
                </a:lnTo>
                <a:lnTo>
                  <a:pt x="0" y="0"/>
                </a:lnTo>
                <a:close/>
              </a:path>
            </a:pathLst>
          </a:custGeom>
          <a:blipFill>
            <a:blip r:embed="rId9"/>
            <a:stretch>
              <a:fillRect/>
            </a:stretch>
          </a:blipFill>
        </p:spPr>
        <p:txBody>
          <a:bodyPr/>
          <a:lstStyle/>
          <a:p>
            <a:endParaRPr lang="zh-TW" altLang="en-US" dirty="0"/>
          </a:p>
        </p:txBody>
      </p:sp>
      <p:sp>
        <p:nvSpPr>
          <p:cNvPr id="42" name="Freeform 42"/>
          <p:cNvSpPr/>
          <p:nvPr/>
        </p:nvSpPr>
        <p:spPr>
          <a:xfrm>
            <a:off x="10539480" y="3204201"/>
            <a:ext cx="2880945" cy="744736"/>
          </a:xfrm>
          <a:custGeom>
            <a:avLst/>
            <a:gdLst/>
            <a:ahLst/>
            <a:cxnLst/>
            <a:rect l="l" t="t" r="r" b="b"/>
            <a:pathLst>
              <a:path w="2006479" h="518682">
                <a:moveTo>
                  <a:pt x="0" y="0"/>
                </a:moveTo>
                <a:lnTo>
                  <a:pt x="2006478" y="0"/>
                </a:lnTo>
                <a:lnTo>
                  <a:pt x="2006478" y="518682"/>
                </a:lnTo>
                <a:lnTo>
                  <a:pt x="0" y="518682"/>
                </a:lnTo>
                <a:lnTo>
                  <a:pt x="0" y="0"/>
                </a:lnTo>
                <a:close/>
              </a:path>
            </a:pathLst>
          </a:custGeom>
          <a:blipFill>
            <a:blip r:embed="rId10"/>
            <a:stretch>
              <a:fillRect/>
            </a:stretch>
          </a:blipFill>
        </p:spPr>
        <p:txBody>
          <a:bodyPr/>
          <a:lstStyle/>
          <a:p>
            <a:endParaRPr lang="zh-TW" altLang="en-US"/>
          </a:p>
        </p:txBody>
      </p:sp>
      <p:sp>
        <p:nvSpPr>
          <p:cNvPr id="43" name="Freeform 43"/>
          <p:cNvSpPr/>
          <p:nvPr/>
        </p:nvSpPr>
        <p:spPr>
          <a:xfrm>
            <a:off x="8407098" y="5323802"/>
            <a:ext cx="1473797" cy="1117630"/>
          </a:xfrm>
          <a:custGeom>
            <a:avLst/>
            <a:gdLst/>
            <a:ahLst/>
            <a:cxnLst/>
            <a:rect l="l" t="t" r="r" b="b"/>
            <a:pathLst>
              <a:path w="1144712" h="868074">
                <a:moveTo>
                  <a:pt x="0" y="0"/>
                </a:moveTo>
                <a:lnTo>
                  <a:pt x="1144713" y="0"/>
                </a:lnTo>
                <a:lnTo>
                  <a:pt x="1144713" y="868074"/>
                </a:lnTo>
                <a:lnTo>
                  <a:pt x="0" y="868074"/>
                </a:lnTo>
                <a:lnTo>
                  <a:pt x="0" y="0"/>
                </a:lnTo>
                <a:close/>
              </a:path>
            </a:pathLst>
          </a:custGeom>
          <a:blipFill>
            <a:blip r:embed="rId11"/>
            <a:stretch>
              <a:fillRect/>
            </a:stretch>
          </a:blipFill>
        </p:spPr>
        <p:txBody>
          <a:bodyPr/>
          <a:lstStyle/>
          <a:p>
            <a:endParaRPr lang="zh-TW" altLang="en-US"/>
          </a:p>
        </p:txBody>
      </p:sp>
      <p:sp>
        <p:nvSpPr>
          <p:cNvPr id="44" name="Freeform 44"/>
          <p:cNvSpPr/>
          <p:nvPr/>
        </p:nvSpPr>
        <p:spPr>
          <a:xfrm>
            <a:off x="8171525" y="4117335"/>
            <a:ext cx="1974819" cy="1105899"/>
          </a:xfrm>
          <a:custGeom>
            <a:avLst/>
            <a:gdLst/>
            <a:ahLst/>
            <a:cxnLst/>
            <a:rect l="l" t="t" r="r" b="b"/>
            <a:pathLst>
              <a:path w="1566380" h="877173">
                <a:moveTo>
                  <a:pt x="0" y="0"/>
                </a:moveTo>
                <a:lnTo>
                  <a:pt x="1566380" y="0"/>
                </a:lnTo>
                <a:lnTo>
                  <a:pt x="1566380" y="877173"/>
                </a:lnTo>
                <a:lnTo>
                  <a:pt x="0" y="877173"/>
                </a:lnTo>
                <a:lnTo>
                  <a:pt x="0" y="0"/>
                </a:lnTo>
                <a:close/>
              </a:path>
            </a:pathLst>
          </a:custGeom>
          <a:blipFill>
            <a:blip r:embed="rId12"/>
            <a:stretch>
              <a:fillRect/>
            </a:stretch>
          </a:blipFill>
        </p:spPr>
        <p:txBody>
          <a:bodyPr/>
          <a:lstStyle/>
          <a:p>
            <a:endParaRPr lang="zh-TW" altLang="en-US"/>
          </a:p>
        </p:txBody>
      </p:sp>
      <p:sp>
        <p:nvSpPr>
          <p:cNvPr id="45" name="TextBox 45"/>
          <p:cNvSpPr txBox="1"/>
          <p:nvPr/>
        </p:nvSpPr>
        <p:spPr>
          <a:xfrm>
            <a:off x="352832" y="387474"/>
            <a:ext cx="6340740" cy="954405"/>
          </a:xfrm>
          <a:prstGeom prst="rect">
            <a:avLst/>
          </a:prstGeom>
        </p:spPr>
        <p:txBody>
          <a:bodyPr lIns="0" tIns="0" rIns="0" bIns="0" rtlCol="0" anchor="t">
            <a:spAutoFit/>
          </a:bodyPr>
          <a:lstStyle/>
          <a:p>
            <a:pPr marL="0" lvl="0" indent="0" algn="l">
              <a:lnSpc>
                <a:spcPts val="7410"/>
              </a:lnSpc>
            </a:pPr>
            <a:r>
              <a:rPr lang="en-US" sz="6500" b="1" spc="65" dirty="0" err="1">
                <a:solidFill>
                  <a:srgbClr val="000000"/>
                </a:solidFill>
                <a:latin typeface="Arial Unicode Bold"/>
                <a:ea typeface="Arial Unicode Bold"/>
                <a:cs typeface="Arial Unicode Bold"/>
                <a:sym typeface="Arial Unicode Bold"/>
              </a:rPr>
              <a:t>系統建置</a:t>
            </a:r>
            <a:endParaRPr lang="en-US" sz="6500" b="1" spc="65" dirty="0">
              <a:solidFill>
                <a:srgbClr val="000000"/>
              </a:solidFill>
              <a:latin typeface="Arial Unicode Bold"/>
              <a:ea typeface="Arial Unicode Bold"/>
              <a:cs typeface="Arial Unicode Bold"/>
              <a:sym typeface="Arial Unicode Bold"/>
            </a:endParaRPr>
          </a:p>
        </p:txBody>
      </p:sp>
      <p:grpSp>
        <p:nvGrpSpPr>
          <p:cNvPr id="47" name="Group 47"/>
          <p:cNvGrpSpPr/>
          <p:nvPr/>
        </p:nvGrpSpPr>
        <p:grpSpPr>
          <a:xfrm>
            <a:off x="17295867" y="0"/>
            <a:ext cx="992133" cy="1303973"/>
            <a:chOff x="0" y="0"/>
            <a:chExt cx="1322844" cy="1738630"/>
          </a:xfrm>
        </p:grpSpPr>
        <p:grpSp>
          <p:nvGrpSpPr>
            <p:cNvPr id="48" name="Group 48"/>
            <p:cNvGrpSpPr>
              <a:grpSpLocks noChangeAspect="1"/>
            </p:cNvGrpSpPr>
            <p:nvPr/>
          </p:nvGrpSpPr>
          <p:grpSpPr>
            <a:xfrm>
              <a:off x="0" y="0"/>
              <a:ext cx="1322844" cy="1322844"/>
              <a:chOff x="0" y="0"/>
              <a:chExt cx="13884457" cy="13884457"/>
            </a:xfrm>
          </p:grpSpPr>
          <p:sp>
            <p:nvSpPr>
              <p:cNvPr id="49" name="Freeform 49"/>
              <p:cNvSpPr/>
              <p:nvPr/>
            </p:nvSpPr>
            <p:spPr>
              <a:xfrm>
                <a:off x="-342874" y="-11125"/>
                <a:ext cx="14570202" cy="13906705"/>
              </a:xfrm>
              <a:custGeom>
                <a:avLst/>
                <a:gdLst/>
                <a:ahLst/>
                <a:cxnLst/>
                <a:rect l="l" t="t" r="r" b="b"/>
                <a:pathLst>
                  <a:path w="14570202" h="13906705">
                    <a:moveTo>
                      <a:pt x="7285101" y="11125"/>
                    </a:moveTo>
                    <a:cubicBezTo>
                      <a:pt x="4797487" y="0"/>
                      <a:pt x="2494061" y="1320743"/>
                      <a:pt x="1247030" y="3473245"/>
                    </a:cubicBezTo>
                    <a:cubicBezTo>
                      <a:pt x="0" y="5625748"/>
                      <a:pt x="0" y="8280957"/>
                      <a:pt x="1247030" y="10433459"/>
                    </a:cubicBezTo>
                    <a:cubicBezTo>
                      <a:pt x="2494061" y="12585962"/>
                      <a:pt x="4797487" y="13906705"/>
                      <a:pt x="7285101" y="13895580"/>
                    </a:cubicBezTo>
                    <a:cubicBezTo>
                      <a:pt x="9772716" y="13906705"/>
                      <a:pt x="12076142" y="12585962"/>
                      <a:pt x="13323172" y="10433459"/>
                    </a:cubicBezTo>
                    <a:cubicBezTo>
                      <a:pt x="14570202" y="8280957"/>
                      <a:pt x="14570202" y="5625748"/>
                      <a:pt x="13323172" y="3473245"/>
                    </a:cubicBezTo>
                    <a:cubicBezTo>
                      <a:pt x="12076142" y="1320743"/>
                      <a:pt x="9772716" y="0"/>
                      <a:pt x="7285101" y="11125"/>
                    </a:cubicBezTo>
                    <a:close/>
                  </a:path>
                </a:pathLst>
              </a:custGeom>
              <a:solidFill>
                <a:srgbClr val="999999"/>
              </a:solidFill>
            </p:spPr>
            <p:txBody>
              <a:bodyPr/>
              <a:lstStyle/>
              <a:p>
                <a:endParaRPr lang="zh-TW" altLang="en-US"/>
              </a:p>
            </p:txBody>
          </p:sp>
          <p:sp>
            <p:nvSpPr>
              <p:cNvPr id="50" name="Freeform 50"/>
              <p:cNvSpPr/>
              <p:nvPr/>
            </p:nvSpPr>
            <p:spPr>
              <a:xfrm>
                <a:off x="-254486" y="73238"/>
                <a:ext cx="14393428" cy="13737980"/>
              </a:xfrm>
              <a:custGeom>
                <a:avLst/>
                <a:gdLst/>
                <a:ahLst/>
                <a:cxnLst/>
                <a:rect l="l" t="t" r="r" b="b"/>
                <a:pathLst>
                  <a:path w="14393428" h="13737980">
                    <a:moveTo>
                      <a:pt x="7196713" y="10990"/>
                    </a:moveTo>
                    <a:cubicBezTo>
                      <a:pt x="4739280" y="0"/>
                      <a:pt x="2463801" y="1304718"/>
                      <a:pt x="1231900" y="3431105"/>
                    </a:cubicBezTo>
                    <a:cubicBezTo>
                      <a:pt x="0" y="5557493"/>
                      <a:pt x="0" y="8180486"/>
                      <a:pt x="1231900" y="10306873"/>
                    </a:cubicBezTo>
                    <a:cubicBezTo>
                      <a:pt x="2463801" y="12433261"/>
                      <a:pt x="4739280" y="13737979"/>
                      <a:pt x="7196713" y="13726989"/>
                    </a:cubicBezTo>
                    <a:cubicBezTo>
                      <a:pt x="9654147" y="13737979"/>
                      <a:pt x="11929626" y="12433261"/>
                      <a:pt x="13161527" y="10306873"/>
                    </a:cubicBezTo>
                    <a:cubicBezTo>
                      <a:pt x="14393428" y="8180486"/>
                      <a:pt x="14393428" y="5557493"/>
                      <a:pt x="13161527" y="3431105"/>
                    </a:cubicBezTo>
                    <a:cubicBezTo>
                      <a:pt x="11929626" y="1304718"/>
                      <a:pt x="9654147" y="0"/>
                      <a:pt x="7196713" y="10990"/>
                    </a:cubicBezTo>
                    <a:close/>
                  </a:path>
                </a:pathLst>
              </a:custGeom>
              <a:blipFill>
                <a:blip r:embed="rId13"/>
                <a:stretch>
                  <a:fillRect l="223" t="-3059" r="223" b="-36799"/>
                </a:stretch>
              </a:blipFill>
            </p:spPr>
            <p:txBody>
              <a:bodyPr/>
              <a:lstStyle/>
              <a:p>
                <a:endParaRPr lang="zh-TW" altLang="en-US"/>
              </a:p>
            </p:txBody>
          </p:sp>
        </p:grpSp>
        <p:sp>
          <p:nvSpPr>
            <p:cNvPr id="51" name="TextBox 51"/>
            <p:cNvSpPr txBox="1"/>
            <p:nvPr/>
          </p:nvSpPr>
          <p:spPr>
            <a:xfrm>
              <a:off x="190286" y="1333407"/>
              <a:ext cx="942273" cy="405223"/>
            </a:xfrm>
            <a:prstGeom prst="rect">
              <a:avLst/>
            </a:prstGeom>
          </p:spPr>
          <p:txBody>
            <a:bodyPr lIns="0" tIns="0" rIns="0" bIns="0" rtlCol="0" anchor="t">
              <a:spAutoFit/>
            </a:bodyPr>
            <a:lstStyle/>
            <a:p>
              <a:pPr algn="ctr">
                <a:lnSpc>
                  <a:spcPts val="2597"/>
                </a:lnSpc>
              </a:pPr>
              <a:r>
                <a:rPr lang="en-US" sz="1855" b="1">
                  <a:solidFill>
                    <a:srgbClr val="000000"/>
                  </a:solidFill>
                  <a:latin typeface="Noto Sans T Chinese Bold"/>
                  <a:ea typeface="Noto Sans T Chinese Bold"/>
                  <a:cs typeface="Noto Sans T Chinese Bold"/>
                  <a:sym typeface="Noto Sans T Chinese Bold"/>
                </a:rPr>
                <a:t>李柏毅</a:t>
              </a:r>
            </a:p>
          </p:txBody>
        </p:sp>
      </p:grpSp>
      <p:sp>
        <p:nvSpPr>
          <p:cNvPr id="52" name="Freeform 36">
            <a:extLst>
              <a:ext uri="{FF2B5EF4-FFF2-40B4-BE49-F238E27FC236}">
                <a16:creationId xmlns:a16="http://schemas.microsoft.com/office/drawing/2014/main" id="{F1FD6DFE-0A32-46CB-8C26-6B207876B62F}"/>
              </a:ext>
            </a:extLst>
          </p:cNvPr>
          <p:cNvSpPr/>
          <p:nvPr/>
        </p:nvSpPr>
        <p:spPr>
          <a:xfrm>
            <a:off x="8551499" y="7854365"/>
            <a:ext cx="1214869" cy="909979"/>
          </a:xfrm>
          <a:custGeom>
            <a:avLst/>
            <a:gdLst/>
            <a:ahLst/>
            <a:cxnLst/>
            <a:rect l="l" t="t" r="r" b="b"/>
            <a:pathLst>
              <a:path w="1214869" h="909979">
                <a:moveTo>
                  <a:pt x="0" y="0"/>
                </a:moveTo>
                <a:lnTo>
                  <a:pt x="1214869" y="0"/>
                </a:lnTo>
                <a:lnTo>
                  <a:pt x="1214869" y="909980"/>
                </a:lnTo>
                <a:lnTo>
                  <a:pt x="0" y="909980"/>
                </a:lnTo>
                <a:lnTo>
                  <a:pt x="0" y="0"/>
                </a:lnTo>
                <a:close/>
              </a:path>
            </a:pathLst>
          </a:custGeom>
          <a:blipFill>
            <a:blip r:embed="rId14"/>
            <a:stretch>
              <a:fillRect/>
            </a:stretch>
          </a:blipFill>
        </p:spPr>
        <p:txBody>
          <a:bodyPr/>
          <a:lstStyle/>
          <a:p>
            <a:endParaRPr lang="zh-TW" alt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1"/>
          <p:cNvGrpSpPr/>
          <p:nvPr/>
        </p:nvGrpSpPr>
        <p:grpSpPr>
          <a:xfrm>
            <a:off x="14164837" y="9589260"/>
            <a:ext cx="3094463" cy="366780"/>
            <a:chOff x="0" y="0"/>
            <a:chExt cx="4125951" cy="489041"/>
          </a:xfrm>
        </p:grpSpPr>
        <p:sp>
          <p:nvSpPr>
            <p:cNvPr id="12" name="TextBox 12"/>
            <p:cNvSpPr txBox="1"/>
            <p:nvPr/>
          </p:nvSpPr>
          <p:spPr>
            <a:xfrm>
              <a:off x="562691" y="76117"/>
              <a:ext cx="3563260" cy="376173"/>
            </a:xfrm>
            <a:prstGeom prst="rect">
              <a:avLst/>
            </a:prstGeom>
          </p:spPr>
          <p:txBody>
            <a:bodyPr lIns="0" tIns="0" rIns="0" bIns="0" rtlCol="0" anchor="t">
              <a:spAutoFit/>
            </a:bodyPr>
            <a:lstStyle/>
            <a:p>
              <a:pPr marL="0" lvl="0" indent="0" algn="l">
                <a:lnSpc>
                  <a:spcPts val="2165"/>
                </a:lnSpc>
              </a:pPr>
              <a:r>
                <a:rPr lang="zh-TW" altLang="en-US" sz="2000" b="1" spc="37" dirty="0">
                  <a:solidFill>
                    <a:srgbClr val="FFFFFF"/>
                  </a:solidFill>
                  <a:latin typeface="微軟正黑體 Light" panose="020B0304030504040204" pitchFamily="34" charset="-120"/>
                  <a:ea typeface="微軟正黑體 Light" panose="020B0304030504040204" pitchFamily="34" charset="-120"/>
                  <a:cs typeface="Arial Unicode Bold"/>
                  <a:sym typeface="Arial Unicode"/>
                </a:rPr>
                <a:t>網路爬蟲</a:t>
              </a:r>
              <a:endParaRPr lang="en-US" sz="2000" b="1" spc="37" dirty="0">
                <a:solidFill>
                  <a:srgbClr val="FFFFFF"/>
                </a:solidFill>
                <a:latin typeface="微軟正黑體 Light" panose="020B0304030504040204" pitchFamily="34" charset="-120"/>
                <a:ea typeface="微軟正黑體 Light" panose="020B0304030504040204" pitchFamily="34" charset="-120"/>
                <a:cs typeface="Arial Unicode Bold"/>
                <a:sym typeface="Arial Unicode"/>
              </a:endParaRPr>
            </a:p>
          </p:txBody>
        </p:sp>
        <p:sp>
          <p:nvSpPr>
            <p:cNvPr id="13" name="Freeform 13"/>
            <p:cNvSpPr/>
            <p:nvPr/>
          </p:nvSpPr>
          <p:spPr>
            <a:xfrm rot="5400000">
              <a:off x="-39568" y="39568"/>
              <a:ext cx="489041" cy="409905"/>
            </a:xfrm>
            <a:custGeom>
              <a:avLst/>
              <a:gdLst/>
              <a:ahLst/>
              <a:cxnLst/>
              <a:rect l="l" t="t" r="r" b="b"/>
              <a:pathLst>
                <a:path w="489041" h="409905">
                  <a:moveTo>
                    <a:pt x="0" y="0"/>
                  </a:moveTo>
                  <a:lnTo>
                    <a:pt x="489041" y="0"/>
                  </a:lnTo>
                  <a:lnTo>
                    <a:pt x="489041" y="409905"/>
                  </a:lnTo>
                  <a:lnTo>
                    <a:pt x="0" y="40990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zh-TW" altLang="en-US"/>
            </a:p>
          </p:txBody>
        </p:sp>
      </p:grpSp>
      <p:sp>
        <p:nvSpPr>
          <p:cNvPr id="8" name="矩形 7">
            <a:extLst>
              <a:ext uri="{FF2B5EF4-FFF2-40B4-BE49-F238E27FC236}">
                <a16:creationId xmlns:a16="http://schemas.microsoft.com/office/drawing/2014/main" id="{0E2D2D64-42AF-4CCC-849A-A77222C96040}"/>
              </a:ext>
            </a:extLst>
          </p:cNvPr>
          <p:cNvSpPr/>
          <p:nvPr/>
        </p:nvSpPr>
        <p:spPr>
          <a:xfrm>
            <a:off x="6477000" y="4590656"/>
            <a:ext cx="5334000" cy="1105687"/>
          </a:xfrm>
          <a:prstGeom prst="rect">
            <a:avLst/>
          </a:prstGeom>
        </p:spPr>
        <p:txBody>
          <a:bodyPr wrap="square">
            <a:spAutoFit/>
          </a:bodyPr>
          <a:lstStyle/>
          <a:p>
            <a:pPr lvl="0">
              <a:lnSpc>
                <a:spcPts val="7324"/>
              </a:lnSpc>
            </a:pPr>
            <a:r>
              <a:rPr lang="zh-TW" altLang="en-US" sz="10000" b="1" spc="64" dirty="0">
                <a:solidFill>
                  <a:srgbClr val="000000"/>
                </a:solidFill>
                <a:latin typeface="Arial Unicode Bold"/>
                <a:ea typeface="Arial Unicode Bold"/>
                <a:cs typeface="Arial Unicode Bold"/>
                <a:sym typeface="Arial Unicode Bold"/>
              </a:rPr>
              <a:t>網路爬蟲</a:t>
            </a:r>
            <a:endParaRPr lang="en-US" altLang="zh-TW" sz="10000" b="1" spc="64" dirty="0">
              <a:solidFill>
                <a:srgbClr val="000000"/>
              </a:solidFill>
              <a:latin typeface="Arial Unicode Bold"/>
              <a:ea typeface="Arial Unicode Bold"/>
              <a:cs typeface="Arial Unicode Bold"/>
              <a:sym typeface="Arial Unicode Bold"/>
            </a:endParaRPr>
          </a:p>
        </p:txBody>
      </p:sp>
      <p:grpSp>
        <p:nvGrpSpPr>
          <p:cNvPr id="17" name="Group 21">
            <a:extLst>
              <a:ext uri="{FF2B5EF4-FFF2-40B4-BE49-F238E27FC236}">
                <a16:creationId xmlns:a16="http://schemas.microsoft.com/office/drawing/2014/main" id="{6369E575-645B-4ADC-A769-8CF60C071B26}"/>
              </a:ext>
            </a:extLst>
          </p:cNvPr>
          <p:cNvGrpSpPr/>
          <p:nvPr/>
        </p:nvGrpSpPr>
        <p:grpSpPr>
          <a:xfrm>
            <a:off x="17295495" y="0"/>
            <a:ext cx="992505" cy="1304461"/>
            <a:chOff x="0" y="0"/>
            <a:chExt cx="1323340" cy="1739282"/>
          </a:xfrm>
        </p:grpSpPr>
        <p:grpSp>
          <p:nvGrpSpPr>
            <p:cNvPr id="18" name="Group 22">
              <a:extLst>
                <a:ext uri="{FF2B5EF4-FFF2-40B4-BE49-F238E27FC236}">
                  <a16:creationId xmlns:a16="http://schemas.microsoft.com/office/drawing/2014/main" id="{921E2C28-F857-4287-8081-42EC74C01E61}"/>
                </a:ext>
              </a:extLst>
            </p:cNvPr>
            <p:cNvGrpSpPr>
              <a:grpSpLocks noChangeAspect="1"/>
            </p:cNvGrpSpPr>
            <p:nvPr/>
          </p:nvGrpSpPr>
          <p:grpSpPr>
            <a:xfrm>
              <a:off x="0" y="0"/>
              <a:ext cx="1323340" cy="1323340"/>
              <a:chOff x="0" y="0"/>
              <a:chExt cx="13884457" cy="13884457"/>
            </a:xfrm>
          </p:grpSpPr>
          <p:sp>
            <p:nvSpPr>
              <p:cNvPr id="20" name="Freeform 23">
                <a:extLst>
                  <a:ext uri="{FF2B5EF4-FFF2-40B4-BE49-F238E27FC236}">
                    <a16:creationId xmlns:a16="http://schemas.microsoft.com/office/drawing/2014/main" id="{1801A8C7-27EE-4BCA-B819-5637B8DFA4AF}"/>
                  </a:ext>
                </a:extLst>
              </p:cNvPr>
              <p:cNvSpPr/>
              <p:nvPr/>
            </p:nvSpPr>
            <p:spPr>
              <a:xfrm>
                <a:off x="-342874" y="-11125"/>
                <a:ext cx="14570202" cy="13906705"/>
              </a:xfrm>
              <a:custGeom>
                <a:avLst/>
                <a:gdLst/>
                <a:ahLst/>
                <a:cxnLst/>
                <a:rect l="l" t="t" r="r" b="b"/>
                <a:pathLst>
                  <a:path w="14570202" h="13906705">
                    <a:moveTo>
                      <a:pt x="7285101" y="11125"/>
                    </a:moveTo>
                    <a:cubicBezTo>
                      <a:pt x="4797487" y="0"/>
                      <a:pt x="2494061" y="1320743"/>
                      <a:pt x="1247030" y="3473245"/>
                    </a:cubicBezTo>
                    <a:cubicBezTo>
                      <a:pt x="0" y="5625748"/>
                      <a:pt x="0" y="8280957"/>
                      <a:pt x="1247030" y="10433459"/>
                    </a:cubicBezTo>
                    <a:cubicBezTo>
                      <a:pt x="2494061" y="12585962"/>
                      <a:pt x="4797487" y="13906705"/>
                      <a:pt x="7285101" y="13895580"/>
                    </a:cubicBezTo>
                    <a:cubicBezTo>
                      <a:pt x="9772716" y="13906705"/>
                      <a:pt x="12076142" y="12585962"/>
                      <a:pt x="13323172" y="10433459"/>
                    </a:cubicBezTo>
                    <a:cubicBezTo>
                      <a:pt x="14570202" y="8280957"/>
                      <a:pt x="14570202" y="5625748"/>
                      <a:pt x="13323172" y="3473245"/>
                    </a:cubicBezTo>
                    <a:cubicBezTo>
                      <a:pt x="12076142" y="1320743"/>
                      <a:pt x="9772716" y="0"/>
                      <a:pt x="7285101" y="11125"/>
                    </a:cubicBezTo>
                    <a:close/>
                  </a:path>
                </a:pathLst>
              </a:custGeom>
              <a:solidFill>
                <a:srgbClr val="999999"/>
              </a:solidFill>
            </p:spPr>
            <p:txBody>
              <a:bodyPr/>
              <a:lstStyle/>
              <a:p>
                <a:endParaRPr lang="zh-TW" altLang="en-US"/>
              </a:p>
            </p:txBody>
          </p:sp>
          <p:sp>
            <p:nvSpPr>
              <p:cNvPr id="21" name="Freeform 24">
                <a:extLst>
                  <a:ext uri="{FF2B5EF4-FFF2-40B4-BE49-F238E27FC236}">
                    <a16:creationId xmlns:a16="http://schemas.microsoft.com/office/drawing/2014/main" id="{409BECA5-A8AA-4966-A051-CC60E1505CF2}"/>
                  </a:ext>
                </a:extLst>
              </p:cNvPr>
              <p:cNvSpPr/>
              <p:nvPr/>
            </p:nvSpPr>
            <p:spPr>
              <a:xfrm>
                <a:off x="-254486" y="73238"/>
                <a:ext cx="14393428" cy="13737980"/>
              </a:xfrm>
              <a:custGeom>
                <a:avLst/>
                <a:gdLst/>
                <a:ahLst/>
                <a:cxnLst/>
                <a:rect l="l" t="t" r="r" b="b"/>
                <a:pathLst>
                  <a:path w="14393428" h="13737980">
                    <a:moveTo>
                      <a:pt x="7196713" y="10990"/>
                    </a:moveTo>
                    <a:cubicBezTo>
                      <a:pt x="4739280" y="0"/>
                      <a:pt x="2463801" y="1304718"/>
                      <a:pt x="1231900" y="3431105"/>
                    </a:cubicBezTo>
                    <a:cubicBezTo>
                      <a:pt x="0" y="5557493"/>
                      <a:pt x="0" y="8180486"/>
                      <a:pt x="1231900" y="10306873"/>
                    </a:cubicBezTo>
                    <a:cubicBezTo>
                      <a:pt x="2463801" y="12433261"/>
                      <a:pt x="4739280" y="13737979"/>
                      <a:pt x="7196713" y="13726989"/>
                    </a:cubicBezTo>
                    <a:cubicBezTo>
                      <a:pt x="9654147" y="13737979"/>
                      <a:pt x="11929626" y="12433261"/>
                      <a:pt x="13161527" y="10306873"/>
                    </a:cubicBezTo>
                    <a:cubicBezTo>
                      <a:pt x="14393428" y="8180486"/>
                      <a:pt x="14393428" y="5557493"/>
                      <a:pt x="13161527" y="3431105"/>
                    </a:cubicBezTo>
                    <a:cubicBezTo>
                      <a:pt x="11929626" y="1304718"/>
                      <a:pt x="9654147" y="0"/>
                      <a:pt x="7196713" y="10990"/>
                    </a:cubicBezTo>
                    <a:close/>
                  </a:path>
                </a:pathLst>
              </a:custGeom>
              <a:blipFill>
                <a:blip r:embed="rId4"/>
                <a:stretch>
                  <a:fillRect l="223" r="223" b="-28616"/>
                </a:stretch>
              </a:blipFill>
            </p:spPr>
            <p:txBody>
              <a:bodyPr/>
              <a:lstStyle/>
              <a:p>
                <a:endParaRPr lang="zh-TW" altLang="en-US"/>
              </a:p>
            </p:txBody>
          </p:sp>
        </p:grpSp>
        <p:sp>
          <p:nvSpPr>
            <p:cNvPr id="19" name="TextBox 25">
              <a:extLst>
                <a:ext uri="{FF2B5EF4-FFF2-40B4-BE49-F238E27FC236}">
                  <a16:creationId xmlns:a16="http://schemas.microsoft.com/office/drawing/2014/main" id="{D6162661-8B85-4000-B1DB-F05D702A6140}"/>
                </a:ext>
              </a:extLst>
            </p:cNvPr>
            <p:cNvSpPr txBox="1"/>
            <p:nvPr/>
          </p:nvSpPr>
          <p:spPr>
            <a:xfrm>
              <a:off x="190357" y="1333918"/>
              <a:ext cx="942626" cy="405364"/>
            </a:xfrm>
            <a:prstGeom prst="rect">
              <a:avLst/>
            </a:prstGeom>
          </p:spPr>
          <p:txBody>
            <a:bodyPr lIns="0" tIns="0" rIns="0" bIns="0" rtlCol="0" anchor="t">
              <a:spAutoFit/>
            </a:bodyPr>
            <a:lstStyle/>
            <a:p>
              <a:pPr algn="ctr">
                <a:lnSpc>
                  <a:spcPts val="2598"/>
                </a:lnSpc>
              </a:pPr>
              <a:r>
                <a:rPr lang="en-US" sz="1855" b="1">
                  <a:solidFill>
                    <a:srgbClr val="000000"/>
                  </a:solidFill>
                  <a:latin typeface="Noto Sans T Chinese Bold"/>
                  <a:ea typeface="Noto Sans T Chinese Bold"/>
                  <a:cs typeface="Noto Sans T Chinese Bold"/>
                  <a:sym typeface="Noto Sans T Chinese Bold"/>
                </a:rPr>
                <a:t>林欣潔</a:t>
              </a:r>
            </a:p>
          </p:txBody>
        </p:sp>
      </p:grpSp>
    </p:spTree>
    <p:extLst>
      <p:ext uri="{BB962C8B-B14F-4D97-AF65-F5344CB8AC3E}">
        <p14:creationId xmlns:p14="http://schemas.microsoft.com/office/powerpoint/2010/main" val="42817931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aphicFrame>
        <p:nvGraphicFramePr>
          <p:cNvPr id="2" name="Table 2"/>
          <p:cNvGraphicFramePr>
            <a:graphicFrameLocks noGrp="1"/>
          </p:cNvGraphicFramePr>
          <p:nvPr/>
        </p:nvGraphicFramePr>
        <p:xfrm>
          <a:off x="8509390" y="515189"/>
          <a:ext cx="8749909" cy="9256618"/>
        </p:xfrm>
        <a:graphic>
          <a:graphicData uri="http://schemas.openxmlformats.org/drawingml/2006/table">
            <a:tbl>
              <a:tblPr/>
              <a:tblGrid>
                <a:gridCol w="5623805">
                  <a:extLst>
                    <a:ext uri="{9D8B030D-6E8A-4147-A177-3AD203B41FA5}">
                      <a16:colId xmlns:a16="http://schemas.microsoft.com/office/drawing/2014/main" val="20000"/>
                    </a:ext>
                  </a:extLst>
                </a:gridCol>
                <a:gridCol w="3126104">
                  <a:extLst>
                    <a:ext uri="{9D8B030D-6E8A-4147-A177-3AD203B41FA5}">
                      <a16:colId xmlns:a16="http://schemas.microsoft.com/office/drawing/2014/main" val="20001"/>
                    </a:ext>
                  </a:extLst>
                </a:gridCol>
              </a:tblGrid>
              <a:tr h="1043194">
                <a:tc>
                  <a:txBody>
                    <a:bodyPr/>
                    <a:lstStyle/>
                    <a:p>
                      <a:pPr algn="l">
                        <a:lnSpc>
                          <a:spcPts val="3359"/>
                        </a:lnSpc>
                        <a:defRPr/>
                      </a:pPr>
                      <a:r>
                        <a:rPr lang="en-US" sz="2399">
                          <a:solidFill>
                            <a:srgbClr val="FFFFFF"/>
                          </a:solidFill>
                          <a:latin typeface="Arial Unicode"/>
                          <a:ea typeface="Arial Unicode"/>
                          <a:cs typeface="Arial Unicode"/>
                          <a:sym typeface="Arial Unicode"/>
                        </a:rPr>
                        <a:t>專案介紹及專案目標</a:t>
                      </a:r>
                      <a:endParaRPr lang="en-US" sz="1100"/>
                    </a:p>
                  </a:txBody>
                  <a:tcPr marL="190500" marR="190500" marT="190500" marB="19050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28575" cap="flat" cmpd="sng" algn="ctr">
                      <a:solidFill>
                        <a:srgbClr val="D9D9D9"/>
                      </a:solidFill>
                      <a:prstDash val="solid"/>
                      <a:round/>
                      <a:headEnd type="none" w="med" len="med"/>
                      <a:tailEnd type="none" w="med" len="med"/>
                    </a:lnT>
                    <a:lnB w="28575" cap="flat" cmpd="sng" algn="ctr">
                      <a:solidFill>
                        <a:srgbClr val="D9D9D9"/>
                      </a:solidFill>
                      <a:prstDash val="solid"/>
                      <a:round/>
                      <a:headEnd type="none" w="med" len="med"/>
                      <a:tailEnd type="none" w="med" len="med"/>
                    </a:lnB>
                  </a:tcPr>
                </a:tc>
                <a:tc>
                  <a:txBody>
                    <a:bodyPr/>
                    <a:lstStyle/>
                    <a:p>
                      <a:pPr algn="l">
                        <a:lnSpc>
                          <a:spcPts val="3359"/>
                        </a:lnSpc>
                        <a:defRPr/>
                      </a:pPr>
                      <a:r>
                        <a:rPr lang="en-US" sz="2399">
                          <a:solidFill>
                            <a:srgbClr val="FFFFFF"/>
                          </a:solidFill>
                          <a:latin typeface="Arial Unicode"/>
                          <a:ea typeface="Arial Unicode"/>
                          <a:cs typeface="Arial Unicode"/>
                          <a:sym typeface="Arial Unicode"/>
                        </a:rPr>
                        <a:t>陸捷</a:t>
                      </a:r>
                      <a:endParaRPr lang="en-US" sz="1100"/>
                    </a:p>
                  </a:txBody>
                  <a:tcPr marL="190500" marR="190500" marT="190500" marB="19050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28575" cap="flat" cmpd="sng" algn="ctr">
                      <a:solidFill>
                        <a:srgbClr val="D9D9D9"/>
                      </a:solidFill>
                      <a:prstDash val="solid"/>
                      <a:round/>
                      <a:headEnd type="none" w="med" len="med"/>
                      <a:tailEnd type="none" w="med" len="med"/>
                    </a:lnT>
                    <a:lnB w="28575" cap="flat" cmpd="sng" algn="ctr">
                      <a:solidFill>
                        <a:srgbClr val="D9D9D9"/>
                      </a:solidFill>
                      <a:prstDash val="solid"/>
                      <a:round/>
                      <a:headEnd type="none" w="med" len="med"/>
                      <a:tailEnd type="none" w="med" len="med"/>
                    </a:lnB>
                  </a:tcPr>
                </a:tc>
                <a:extLst>
                  <a:ext uri="{0D108BD9-81ED-4DB2-BD59-A6C34878D82A}">
                    <a16:rowId xmlns:a16="http://schemas.microsoft.com/office/drawing/2014/main" val="10000"/>
                  </a:ext>
                </a:extLst>
              </a:tr>
              <a:tr h="1028907">
                <a:tc>
                  <a:txBody>
                    <a:bodyPr/>
                    <a:lstStyle/>
                    <a:p>
                      <a:pPr algn="l">
                        <a:lnSpc>
                          <a:spcPts val="3359"/>
                        </a:lnSpc>
                        <a:defRPr/>
                      </a:pPr>
                      <a:r>
                        <a:rPr lang="en-US" sz="2399">
                          <a:solidFill>
                            <a:srgbClr val="FFFFFF"/>
                          </a:solidFill>
                          <a:latin typeface="Arial Unicode"/>
                          <a:ea typeface="Arial Unicode"/>
                          <a:cs typeface="Arial Unicode"/>
                          <a:sym typeface="Arial Unicode"/>
                        </a:rPr>
                        <a:t>團隊介紹</a:t>
                      </a:r>
                      <a:endParaRPr lang="en-US" sz="1100"/>
                    </a:p>
                  </a:txBody>
                  <a:tcPr marL="190500" marR="190500" marT="190500" marB="19050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28575" cap="flat" cmpd="sng" algn="ctr">
                      <a:solidFill>
                        <a:srgbClr val="D9D9D9"/>
                      </a:solidFill>
                      <a:prstDash val="solid"/>
                      <a:round/>
                      <a:headEnd type="none" w="med" len="med"/>
                      <a:tailEnd type="none" w="med" len="med"/>
                    </a:lnT>
                    <a:lnB w="28575" cap="flat" cmpd="sng" algn="ctr">
                      <a:solidFill>
                        <a:srgbClr val="D9D9D9"/>
                      </a:solidFill>
                      <a:prstDash val="solid"/>
                      <a:round/>
                      <a:headEnd type="none" w="med" len="med"/>
                      <a:tailEnd type="none" w="med" len="med"/>
                    </a:lnB>
                  </a:tcPr>
                </a:tc>
                <a:tc>
                  <a:txBody>
                    <a:bodyPr/>
                    <a:lstStyle/>
                    <a:p>
                      <a:pPr algn="l">
                        <a:lnSpc>
                          <a:spcPts val="3359"/>
                        </a:lnSpc>
                        <a:defRPr/>
                      </a:pPr>
                      <a:r>
                        <a:rPr lang="en-US" sz="2399">
                          <a:solidFill>
                            <a:srgbClr val="FFFFFF"/>
                          </a:solidFill>
                          <a:latin typeface="Arial Unicode"/>
                          <a:ea typeface="Arial Unicode"/>
                          <a:cs typeface="Arial Unicode"/>
                          <a:sym typeface="Arial Unicode"/>
                        </a:rPr>
                        <a:t>陸捷</a:t>
                      </a:r>
                      <a:endParaRPr lang="en-US" sz="1100"/>
                    </a:p>
                  </a:txBody>
                  <a:tcPr marL="190500" marR="190500" marT="190500" marB="19050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28575" cap="flat" cmpd="sng" algn="ctr">
                      <a:solidFill>
                        <a:srgbClr val="D9D9D9"/>
                      </a:solidFill>
                      <a:prstDash val="solid"/>
                      <a:round/>
                      <a:headEnd type="none" w="med" len="med"/>
                      <a:tailEnd type="none" w="med" len="med"/>
                    </a:lnT>
                    <a:lnB w="28575" cap="flat" cmpd="sng" algn="ctr">
                      <a:solidFill>
                        <a:srgbClr val="D9D9D9"/>
                      </a:solidFill>
                      <a:prstDash val="solid"/>
                      <a:round/>
                      <a:headEnd type="none" w="med" len="med"/>
                      <a:tailEnd type="none" w="med" len="med"/>
                    </a:lnB>
                  </a:tcPr>
                </a:tc>
                <a:extLst>
                  <a:ext uri="{0D108BD9-81ED-4DB2-BD59-A6C34878D82A}">
                    <a16:rowId xmlns:a16="http://schemas.microsoft.com/office/drawing/2014/main" val="10001"/>
                  </a:ext>
                </a:extLst>
              </a:tr>
              <a:tr h="1043194">
                <a:tc>
                  <a:txBody>
                    <a:bodyPr/>
                    <a:lstStyle/>
                    <a:p>
                      <a:pPr algn="l">
                        <a:lnSpc>
                          <a:spcPts val="3359"/>
                        </a:lnSpc>
                        <a:defRPr/>
                      </a:pPr>
                      <a:r>
                        <a:rPr lang="en-US" sz="2399">
                          <a:solidFill>
                            <a:srgbClr val="FFFFFF"/>
                          </a:solidFill>
                          <a:latin typeface="Arial Unicode"/>
                          <a:ea typeface="Arial Unicode"/>
                          <a:cs typeface="Arial Unicode"/>
                          <a:sym typeface="Arial Unicode"/>
                        </a:rPr>
                        <a:t>系統建置</a:t>
                      </a:r>
                      <a:endParaRPr lang="en-US" sz="1100"/>
                    </a:p>
                  </a:txBody>
                  <a:tcPr marL="190500" marR="190500" marT="190500" marB="19050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28575" cap="flat" cmpd="sng" algn="ctr">
                      <a:solidFill>
                        <a:srgbClr val="D9D9D9"/>
                      </a:solidFill>
                      <a:prstDash val="solid"/>
                      <a:round/>
                      <a:headEnd type="none" w="med" len="med"/>
                      <a:tailEnd type="none" w="med" len="med"/>
                    </a:lnT>
                    <a:lnB w="28575" cap="flat" cmpd="sng" algn="ctr">
                      <a:solidFill>
                        <a:srgbClr val="D9D9D9"/>
                      </a:solidFill>
                      <a:prstDash val="solid"/>
                      <a:round/>
                      <a:headEnd type="none" w="med" len="med"/>
                      <a:tailEnd type="none" w="med" len="med"/>
                    </a:lnB>
                  </a:tcPr>
                </a:tc>
                <a:tc>
                  <a:txBody>
                    <a:bodyPr/>
                    <a:lstStyle/>
                    <a:p>
                      <a:pPr algn="l">
                        <a:lnSpc>
                          <a:spcPts val="3359"/>
                        </a:lnSpc>
                        <a:defRPr/>
                      </a:pPr>
                      <a:r>
                        <a:rPr lang="en-US" sz="2399">
                          <a:solidFill>
                            <a:srgbClr val="FFFFFF"/>
                          </a:solidFill>
                          <a:latin typeface="Arial Unicode"/>
                          <a:ea typeface="Arial Unicode"/>
                          <a:cs typeface="Arial Unicode"/>
                          <a:sym typeface="Arial Unicode"/>
                        </a:rPr>
                        <a:t>李柏毅</a:t>
                      </a:r>
                      <a:endParaRPr lang="en-US" sz="1100"/>
                    </a:p>
                  </a:txBody>
                  <a:tcPr marL="190500" marR="190500" marT="190500" marB="19050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28575" cap="flat" cmpd="sng" algn="ctr">
                      <a:solidFill>
                        <a:srgbClr val="D9D9D9"/>
                      </a:solidFill>
                      <a:prstDash val="solid"/>
                      <a:round/>
                      <a:headEnd type="none" w="med" len="med"/>
                      <a:tailEnd type="none" w="med" len="med"/>
                    </a:lnT>
                    <a:lnB w="28575" cap="flat" cmpd="sng" algn="ctr">
                      <a:solidFill>
                        <a:srgbClr val="D9D9D9"/>
                      </a:solidFill>
                      <a:prstDash val="solid"/>
                      <a:round/>
                      <a:headEnd type="none" w="med" len="med"/>
                      <a:tailEnd type="none" w="med" len="med"/>
                    </a:lnB>
                  </a:tcPr>
                </a:tc>
                <a:extLst>
                  <a:ext uri="{0D108BD9-81ED-4DB2-BD59-A6C34878D82A}">
                    <a16:rowId xmlns:a16="http://schemas.microsoft.com/office/drawing/2014/main" val="10002"/>
                  </a:ext>
                </a:extLst>
              </a:tr>
              <a:tr h="1043194">
                <a:tc>
                  <a:txBody>
                    <a:bodyPr/>
                    <a:lstStyle/>
                    <a:p>
                      <a:pPr algn="l">
                        <a:lnSpc>
                          <a:spcPts val="3359"/>
                        </a:lnSpc>
                        <a:defRPr/>
                      </a:pPr>
                      <a:r>
                        <a:rPr lang="en-US" sz="2399">
                          <a:solidFill>
                            <a:srgbClr val="FFFFFF"/>
                          </a:solidFill>
                          <a:latin typeface="Arial Unicode"/>
                          <a:ea typeface="Arial Unicode"/>
                          <a:cs typeface="Arial Unicode"/>
                          <a:sym typeface="Arial Unicode"/>
                        </a:rPr>
                        <a:t>網路爬蟲</a:t>
                      </a:r>
                      <a:endParaRPr lang="en-US" sz="1100"/>
                    </a:p>
                  </a:txBody>
                  <a:tcPr marL="190500" marR="190500" marT="190500" marB="19050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28575" cap="flat" cmpd="sng" algn="ctr">
                      <a:solidFill>
                        <a:srgbClr val="D9D9D9"/>
                      </a:solidFill>
                      <a:prstDash val="solid"/>
                      <a:round/>
                      <a:headEnd type="none" w="med" len="med"/>
                      <a:tailEnd type="none" w="med" len="med"/>
                    </a:lnT>
                    <a:lnB w="28575" cap="flat" cmpd="sng" algn="ctr">
                      <a:solidFill>
                        <a:srgbClr val="D9D9D9"/>
                      </a:solidFill>
                      <a:prstDash val="solid"/>
                      <a:round/>
                      <a:headEnd type="none" w="med" len="med"/>
                      <a:tailEnd type="none" w="med" len="med"/>
                    </a:lnB>
                  </a:tcPr>
                </a:tc>
                <a:tc>
                  <a:txBody>
                    <a:bodyPr/>
                    <a:lstStyle/>
                    <a:p>
                      <a:pPr algn="l">
                        <a:lnSpc>
                          <a:spcPts val="3359"/>
                        </a:lnSpc>
                        <a:defRPr/>
                      </a:pPr>
                      <a:r>
                        <a:rPr lang="en-US" sz="2399">
                          <a:solidFill>
                            <a:srgbClr val="FFFFFF"/>
                          </a:solidFill>
                          <a:latin typeface="Arial Unicode"/>
                          <a:ea typeface="Arial Unicode"/>
                          <a:cs typeface="Arial Unicode"/>
                          <a:sym typeface="Arial Unicode"/>
                        </a:rPr>
                        <a:t>林欣潔</a:t>
                      </a:r>
                      <a:endParaRPr lang="en-US" sz="1100"/>
                    </a:p>
                  </a:txBody>
                  <a:tcPr marL="190500" marR="190500" marT="190500" marB="19050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28575" cap="flat" cmpd="sng" algn="ctr">
                      <a:solidFill>
                        <a:srgbClr val="D9D9D9"/>
                      </a:solidFill>
                      <a:prstDash val="solid"/>
                      <a:round/>
                      <a:headEnd type="none" w="med" len="med"/>
                      <a:tailEnd type="none" w="med" len="med"/>
                    </a:lnT>
                    <a:lnB w="28575" cap="flat" cmpd="sng" algn="ctr">
                      <a:solidFill>
                        <a:srgbClr val="D9D9D9"/>
                      </a:solidFill>
                      <a:prstDash val="solid"/>
                      <a:round/>
                      <a:headEnd type="none" w="med" len="med"/>
                      <a:tailEnd type="none" w="med" len="med"/>
                    </a:lnB>
                  </a:tcPr>
                </a:tc>
                <a:extLst>
                  <a:ext uri="{0D108BD9-81ED-4DB2-BD59-A6C34878D82A}">
                    <a16:rowId xmlns:a16="http://schemas.microsoft.com/office/drawing/2014/main" val="10003"/>
                  </a:ext>
                </a:extLst>
              </a:tr>
              <a:tr h="1043194">
                <a:tc>
                  <a:txBody>
                    <a:bodyPr/>
                    <a:lstStyle/>
                    <a:p>
                      <a:pPr algn="l">
                        <a:lnSpc>
                          <a:spcPts val="3359"/>
                        </a:lnSpc>
                        <a:defRPr/>
                      </a:pPr>
                      <a:r>
                        <a:rPr lang="en-US" sz="2399">
                          <a:solidFill>
                            <a:srgbClr val="FFFFFF"/>
                          </a:solidFill>
                          <a:latin typeface="Arial Unicode"/>
                          <a:ea typeface="Arial Unicode"/>
                          <a:cs typeface="Arial Unicode"/>
                          <a:sym typeface="Arial Unicode"/>
                        </a:rPr>
                        <a:t>資料清整</a:t>
                      </a:r>
                      <a:endParaRPr lang="en-US" sz="1100"/>
                    </a:p>
                  </a:txBody>
                  <a:tcPr marL="190500" marR="190500" marT="190500" marB="19050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28575" cap="flat" cmpd="sng" algn="ctr">
                      <a:solidFill>
                        <a:srgbClr val="D9D9D9"/>
                      </a:solidFill>
                      <a:prstDash val="solid"/>
                      <a:round/>
                      <a:headEnd type="none" w="med" len="med"/>
                      <a:tailEnd type="none" w="med" len="med"/>
                    </a:lnT>
                    <a:lnB w="28575" cap="flat" cmpd="sng" algn="ctr">
                      <a:solidFill>
                        <a:srgbClr val="D9D9D9"/>
                      </a:solidFill>
                      <a:prstDash val="solid"/>
                      <a:round/>
                      <a:headEnd type="none" w="med" len="med"/>
                      <a:tailEnd type="none" w="med" len="med"/>
                    </a:lnB>
                  </a:tcPr>
                </a:tc>
                <a:tc>
                  <a:txBody>
                    <a:bodyPr/>
                    <a:lstStyle/>
                    <a:p>
                      <a:pPr algn="l">
                        <a:lnSpc>
                          <a:spcPts val="3359"/>
                        </a:lnSpc>
                        <a:defRPr/>
                      </a:pPr>
                      <a:r>
                        <a:rPr lang="en-US" sz="2399">
                          <a:solidFill>
                            <a:srgbClr val="FFFFFF"/>
                          </a:solidFill>
                          <a:latin typeface="Arial Unicode"/>
                          <a:ea typeface="Arial Unicode"/>
                          <a:cs typeface="Arial Unicode"/>
                          <a:sym typeface="Arial Unicode"/>
                        </a:rPr>
                        <a:t>黃智遠</a:t>
                      </a:r>
                      <a:endParaRPr lang="en-US" sz="1100"/>
                    </a:p>
                  </a:txBody>
                  <a:tcPr marL="190500" marR="190500" marT="190500" marB="19050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28575" cap="flat" cmpd="sng" algn="ctr">
                      <a:solidFill>
                        <a:srgbClr val="D9D9D9"/>
                      </a:solidFill>
                      <a:prstDash val="solid"/>
                      <a:round/>
                      <a:headEnd type="none" w="med" len="med"/>
                      <a:tailEnd type="none" w="med" len="med"/>
                    </a:lnT>
                    <a:lnB w="28575" cap="flat" cmpd="sng" algn="ctr">
                      <a:solidFill>
                        <a:srgbClr val="D9D9D9"/>
                      </a:solidFill>
                      <a:prstDash val="solid"/>
                      <a:round/>
                      <a:headEnd type="none" w="med" len="med"/>
                      <a:tailEnd type="none" w="med" len="med"/>
                    </a:lnB>
                  </a:tcPr>
                </a:tc>
                <a:extLst>
                  <a:ext uri="{0D108BD9-81ED-4DB2-BD59-A6C34878D82A}">
                    <a16:rowId xmlns:a16="http://schemas.microsoft.com/office/drawing/2014/main" val="10004"/>
                  </a:ext>
                </a:extLst>
              </a:tr>
              <a:tr h="1043194">
                <a:tc>
                  <a:txBody>
                    <a:bodyPr/>
                    <a:lstStyle/>
                    <a:p>
                      <a:pPr algn="l">
                        <a:lnSpc>
                          <a:spcPts val="3359"/>
                        </a:lnSpc>
                        <a:defRPr/>
                      </a:pPr>
                      <a:r>
                        <a:rPr lang="en-US" sz="2399">
                          <a:solidFill>
                            <a:srgbClr val="FFFFFF"/>
                          </a:solidFill>
                          <a:latin typeface="Arial Unicode"/>
                          <a:ea typeface="Arial Unicode"/>
                          <a:cs typeface="Arial Unicode"/>
                          <a:sym typeface="Arial Unicode"/>
                        </a:rPr>
                        <a:t>資料分析</a:t>
                      </a:r>
                      <a:endParaRPr lang="en-US" sz="1100"/>
                    </a:p>
                  </a:txBody>
                  <a:tcPr marL="190500" marR="190500" marT="190500" marB="19050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28575" cap="flat" cmpd="sng" algn="ctr">
                      <a:solidFill>
                        <a:srgbClr val="D9D9D9"/>
                      </a:solidFill>
                      <a:prstDash val="solid"/>
                      <a:round/>
                      <a:headEnd type="none" w="med" len="med"/>
                      <a:tailEnd type="none" w="med" len="med"/>
                    </a:lnT>
                    <a:lnB w="28575" cap="flat" cmpd="sng" algn="ctr">
                      <a:solidFill>
                        <a:srgbClr val="D9D9D9"/>
                      </a:solidFill>
                      <a:prstDash val="solid"/>
                      <a:round/>
                      <a:headEnd type="none" w="med" len="med"/>
                      <a:tailEnd type="none" w="med" len="med"/>
                    </a:lnB>
                  </a:tcPr>
                </a:tc>
                <a:tc>
                  <a:txBody>
                    <a:bodyPr/>
                    <a:lstStyle/>
                    <a:p>
                      <a:pPr algn="l">
                        <a:lnSpc>
                          <a:spcPts val="3359"/>
                        </a:lnSpc>
                        <a:defRPr/>
                      </a:pPr>
                      <a:r>
                        <a:rPr lang="en-US" sz="2399">
                          <a:solidFill>
                            <a:srgbClr val="FFFFFF"/>
                          </a:solidFill>
                          <a:latin typeface="Arial Unicode"/>
                          <a:ea typeface="Arial Unicode"/>
                          <a:cs typeface="Arial Unicode"/>
                          <a:sym typeface="Arial Unicode"/>
                        </a:rPr>
                        <a:t>廖國志</a:t>
                      </a:r>
                      <a:endParaRPr lang="en-US" sz="1100"/>
                    </a:p>
                  </a:txBody>
                  <a:tcPr marL="190500" marR="190500" marT="190500" marB="19050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28575" cap="flat" cmpd="sng" algn="ctr">
                      <a:solidFill>
                        <a:srgbClr val="D9D9D9"/>
                      </a:solidFill>
                      <a:prstDash val="solid"/>
                      <a:round/>
                      <a:headEnd type="none" w="med" len="med"/>
                      <a:tailEnd type="none" w="med" len="med"/>
                    </a:lnT>
                    <a:lnB w="28575" cap="flat" cmpd="sng" algn="ctr">
                      <a:solidFill>
                        <a:srgbClr val="D9D9D9"/>
                      </a:solidFill>
                      <a:prstDash val="solid"/>
                      <a:round/>
                      <a:headEnd type="none" w="med" len="med"/>
                      <a:tailEnd type="none" w="med" len="med"/>
                    </a:lnB>
                  </a:tcPr>
                </a:tc>
                <a:extLst>
                  <a:ext uri="{0D108BD9-81ED-4DB2-BD59-A6C34878D82A}">
                    <a16:rowId xmlns:a16="http://schemas.microsoft.com/office/drawing/2014/main" val="10005"/>
                  </a:ext>
                </a:extLst>
              </a:tr>
              <a:tr h="1043194">
                <a:tc>
                  <a:txBody>
                    <a:bodyPr/>
                    <a:lstStyle/>
                    <a:p>
                      <a:pPr algn="l">
                        <a:lnSpc>
                          <a:spcPts val="3359"/>
                        </a:lnSpc>
                        <a:defRPr/>
                      </a:pPr>
                      <a:r>
                        <a:rPr lang="en-US" sz="2399">
                          <a:solidFill>
                            <a:srgbClr val="FFFFFF"/>
                          </a:solidFill>
                          <a:latin typeface="Arial Unicode"/>
                          <a:ea typeface="Arial Unicode"/>
                          <a:cs typeface="Arial Unicode"/>
                          <a:sym typeface="Arial Unicode"/>
                        </a:rPr>
                        <a:t>特徵工程</a:t>
                      </a:r>
                      <a:endParaRPr lang="en-US" sz="1100"/>
                    </a:p>
                  </a:txBody>
                  <a:tcPr marL="190500" marR="190500" marT="190500" marB="19050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28575" cap="flat" cmpd="sng" algn="ctr">
                      <a:solidFill>
                        <a:srgbClr val="D9D9D9"/>
                      </a:solidFill>
                      <a:prstDash val="solid"/>
                      <a:round/>
                      <a:headEnd type="none" w="med" len="med"/>
                      <a:tailEnd type="none" w="med" len="med"/>
                    </a:lnT>
                    <a:lnB w="28575" cap="flat" cmpd="sng" algn="ctr">
                      <a:solidFill>
                        <a:srgbClr val="D9D9D9"/>
                      </a:solidFill>
                      <a:prstDash val="solid"/>
                      <a:round/>
                      <a:headEnd type="none" w="med" len="med"/>
                      <a:tailEnd type="none" w="med" len="med"/>
                    </a:lnB>
                  </a:tcPr>
                </a:tc>
                <a:tc>
                  <a:txBody>
                    <a:bodyPr/>
                    <a:lstStyle/>
                    <a:p>
                      <a:pPr algn="l">
                        <a:lnSpc>
                          <a:spcPts val="3359"/>
                        </a:lnSpc>
                        <a:defRPr/>
                      </a:pPr>
                      <a:r>
                        <a:rPr lang="en-US" sz="2399">
                          <a:solidFill>
                            <a:srgbClr val="FFFFFF"/>
                          </a:solidFill>
                          <a:latin typeface="Arial Unicode"/>
                          <a:ea typeface="Arial Unicode"/>
                          <a:cs typeface="Arial Unicode"/>
                          <a:sym typeface="Arial Unicode"/>
                        </a:rPr>
                        <a:t>陸捷</a:t>
                      </a:r>
                      <a:endParaRPr lang="en-US" sz="1100"/>
                    </a:p>
                  </a:txBody>
                  <a:tcPr marL="190500" marR="190500" marT="190500" marB="19050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28575" cap="flat" cmpd="sng" algn="ctr">
                      <a:solidFill>
                        <a:srgbClr val="D9D9D9"/>
                      </a:solidFill>
                      <a:prstDash val="solid"/>
                      <a:round/>
                      <a:headEnd type="none" w="med" len="med"/>
                      <a:tailEnd type="none" w="med" len="med"/>
                    </a:lnT>
                    <a:lnB w="28575" cap="flat" cmpd="sng" algn="ctr">
                      <a:solidFill>
                        <a:srgbClr val="D9D9D9"/>
                      </a:solidFill>
                      <a:prstDash val="solid"/>
                      <a:round/>
                      <a:headEnd type="none" w="med" len="med"/>
                      <a:tailEnd type="none" w="med" len="med"/>
                    </a:lnB>
                  </a:tcPr>
                </a:tc>
                <a:extLst>
                  <a:ext uri="{0D108BD9-81ED-4DB2-BD59-A6C34878D82A}">
                    <a16:rowId xmlns:a16="http://schemas.microsoft.com/office/drawing/2014/main" val="10006"/>
                  </a:ext>
                </a:extLst>
              </a:tr>
              <a:tr h="1043194">
                <a:tc>
                  <a:txBody>
                    <a:bodyPr/>
                    <a:lstStyle/>
                    <a:p>
                      <a:pPr algn="l">
                        <a:lnSpc>
                          <a:spcPts val="3359"/>
                        </a:lnSpc>
                        <a:defRPr/>
                      </a:pPr>
                      <a:r>
                        <a:rPr lang="en-US" sz="2399">
                          <a:solidFill>
                            <a:srgbClr val="FFFFFF"/>
                          </a:solidFill>
                          <a:latin typeface="Arial Unicode"/>
                          <a:ea typeface="Arial Unicode"/>
                          <a:cs typeface="Arial Unicode"/>
                          <a:sym typeface="Arial Unicode"/>
                        </a:rPr>
                        <a:t>模型建置</a:t>
                      </a:r>
                      <a:endParaRPr lang="en-US" sz="1100"/>
                    </a:p>
                  </a:txBody>
                  <a:tcPr marL="190500" marR="190500" marT="190500" marB="19050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28575" cap="flat" cmpd="sng" algn="ctr">
                      <a:solidFill>
                        <a:srgbClr val="D9D9D9"/>
                      </a:solidFill>
                      <a:prstDash val="solid"/>
                      <a:round/>
                      <a:headEnd type="none" w="med" len="med"/>
                      <a:tailEnd type="none" w="med" len="med"/>
                    </a:lnT>
                    <a:lnB w="28575" cap="flat" cmpd="sng" algn="ctr">
                      <a:solidFill>
                        <a:srgbClr val="D9D9D9"/>
                      </a:solidFill>
                      <a:prstDash val="solid"/>
                      <a:round/>
                      <a:headEnd type="none" w="med" len="med"/>
                      <a:tailEnd type="none" w="med" len="med"/>
                    </a:lnB>
                  </a:tcPr>
                </a:tc>
                <a:tc>
                  <a:txBody>
                    <a:bodyPr/>
                    <a:lstStyle/>
                    <a:p>
                      <a:pPr algn="l">
                        <a:lnSpc>
                          <a:spcPts val="3359"/>
                        </a:lnSpc>
                        <a:defRPr/>
                      </a:pPr>
                      <a:r>
                        <a:rPr lang="en-US" sz="2399">
                          <a:solidFill>
                            <a:srgbClr val="FFFFFF"/>
                          </a:solidFill>
                          <a:latin typeface="Arial Unicode"/>
                          <a:ea typeface="Arial Unicode"/>
                          <a:cs typeface="Arial Unicode"/>
                          <a:sym typeface="Arial Unicode"/>
                        </a:rPr>
                        <a:t>謝旻臻、黃智遠</a:t>
                      </a:r>
                      <a:endParaRPr lang="en-US" sz="1100"/>
                    </a:p>
                  </a:txBody>
                  <a:tcPr marL="190500" marR="190500" marT="190500" marB="19050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28575" cap="flat" cmpd="sng" algn="ctr">
                      <a:solidFill>
                        <a:srgbClr val="D9D9D9"/>
                      </a:solidFill>
                      <a:prstDash val="solid"/>
                      <a:round/>
                      <a:headEnd type="none" w="med" len="med"/>
                      <a:tailEnd type="none" w="med" len="med"/>
                    </a:lnT>
                    <a:lnB w="28575" cap="flat" cmpd="sng" algn="ctr">
                      <a:solidFill>
                        <a:srgbClr val="D9D9D9"/>
                      </a:solidFill>
                      <a:prstDash val="solid"/>
                      <a:round/>
                      <a:headEnd type="none" w="med" len="med"/>
                      <a:tailEnd type="none" w="med" len="med"/>
                    </a:lnB>
                  </a:tcPr>
                </a:tc>
                <a:extLst>
                  <a:ext uri="{0D108BD9-81ED-4DB2-BD59-A6C34878D82A}">
                    <a16:rowId xmlns:a16="http://schemas.microsoft.com/office/drawing/2014/main" val="10007"/>
                  </a:ext>
                </a:extLst>
              </a:tr>
              <a:tr h="925353">
                <a:tc>
                  <a:txBody>
                    <a:bodyPr/>
                    <a:lstStyle/>
                    <a:p>
                      <a:pPr algn="l">
                        <a:lnSpc>
                          <a:spcPts val="3359"/>
                        </a:lnSpc>
                        <a:defRPr/>
                      </a:pPr>
                      <a:r>
                        <a:rPr lang="en-US" sz="2399" dirty="0" err="1">
                          <a:solidFill>
                            <a:srgbClr val="FFFFFF"/>
                          </a:solidFill>
                          <a:latin typeface="Arial Unicode"/>
                          <a:ea typeface="Arial Unicode"/>
                          <a:cs typeface="Arial Unicode"/>
                          <a:sym typeface="Arial Unicode"/>
                        </a:rPr>
                        <a:t>總結及未來展望</a:t>
                      </a:r>
                      <a:endParaRPr lang="en-US" sz="1100" dirty="0"/>
                    </a:p>
                  </a:txBody>
                  <a:tcPr marL="190500" marR="190500" marT="190500" marB="19050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28575" cap="flat" cmpd="sng" algn="ctr">
                      <a:solidFill>
                        <a:srgbClr val="D9D9D9"/>
                      </a:solidFill>
                      <a:prstDash val="solid"/>
                      <a:round/>
                      <a:headEnd type="none" w="med" len="med"/>
                      <a:tailEnd type="none" w="med" len="med"/>
                    </a:lnT>
                    <a:lnB w="0" cap="flat" cmpd="sng" algn="ctr">
                      <a:solidFill>
                        <a:srgbClr val="CCCCCC"/>
                      </a:solidFill>
                      <a:prstDash val="solid"/>
                      <a:round/>
                      <a:headEnd type="none" w="med" len="med"/>
                      <a:tailEnd type="none" w="med" len="med"/>
                    </a:lnB>
                  </a:tcPr>
                </a:tc>
                <a:tc>
                  <a:txBody>
                    <a:bodyPr/>
                    <a:lstStyle/>
                    <a:p>
                      <a:pPr algn="l">
                        <a:lnSpc>
                          <a:spcPts val="3359"/>
                        </a:lnSpc>
                        <a:defRPr/>
                      </a:pPr>
                      <a:r>
                        <a:rPr lang="en-US" sz="2399" dirty="0" err="1">
                          <a:solidFill>
                            <a:srgbClr val="FFFFFF"/>
                          </a:solidFill>
                          <a:latin typeface="Arial Unicode"/>
                          <a:ea typeface="Arial Unicode"/>
                          <a:cs typeface="Arial Unicode"/>
                          <a:sym typeface="Arial Unicode"/>
                        </a:rPr>
                        <a:t>陸捷</a:t>
                      </a:r>
                      <a:endParaRPr lang="en-US" sz="1100" dirty="0"/>
                    </a:p>
                  </a:txBody>
                  <a:tcPr marL="190500" marR="190500" marT="190500" marB="19050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28575" cap="flat" cmpd="sng" algn="ctr">
                      <a:solidFill>
                        <a:srgbClr val="D9D9D9"/>
                      </a:solidFill>
                      <a:prstDash val="solid"/>
                      <a:round/>
                      <a:headEnd type="none" w="med" len="med"/>
                      <a:tailEnd type="none" w="med" len="med"/>
                    </a:lnT>
                    <a:lnB w="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3" name="Freeform 3"/>
          <p:cNvSpPr/>
          <p:nvPr/>
        </p:nvSpPr>
        <p:spPr>
          <a:xfrm>
            <a:off x="1028700" y="3215066"/>
            <a:ext cx="5863082" cy="5863082"/>
          </a:xfrm>
          <a:custGeom>
            <a:avLst/>
            <a:gdLst/>
            <a:ahLst/>
            <a:cxnLst/>
            <a:rect l="l" t="t" r="r" b="b"/>
            <a:pathLst>
              <a:path w="5863082" h="5863082">
                <a:moveTo>
                  <a:pt x="0" y="0"/>
                </a:moveTo>
                <a:lnTo>
                  <a:pt x="5863082" y="0"/>
                </a:lnTo>
                <a:lnTo>
                  <a:pt x="5863082" y="5863082"/>
                </a:lnTo>
                <a:lnTo>
                  <a:pt x="0" y="5863082"/>
                </a:lnTo>
                <a:lnTo>
                  <a:pt x="0" y="0"/>
                </a:lnTo>
                <a:close/>
              </a:path>
            </a:pathLst>
          </a:custGeom>
          <a:blipFill>
            <a:blip r:embed="rId3"/>
            <a:stretch>
              <a:fillRect/>
            </a:stretch>
          </a:blipFill>
        </p:spPr>
        <p:txBody>
          <a:bodyPr/>
          <a:lstStyle/>
          <a:p>
            <a:endParaRPr lang="zh-TW" altLang="en-US"/>
          </a:p>
        </p:txBody>
      </p:sp>
      <p:sp>
        <p:nvSpPr>
          <p:cNvPr id="4" name="TextBox 4"/>
          <p:cNvSpPr txBox="1"/>
          <p:nvPr/>
        </p:nvSpPr>
        <p:spPr>
          <a:xfrm>
            <a:off x="1399056" y="1356357"/>
            <a:ext cx="6227941" cy="1858709"/>
          </a:xfrm>
          <a:prstGeom prst="rect">
            <a:avLst/>
          </a:prstGeom>
        </p:spPr>
        <p:txBody>
          <a:bodyPr lIns="0" tIns="0" rIns="0" bIns="0" rtlCol="0" anchor="t">
            <a:spAutoFit/>
          </a:bodyPr>
          <a:lstStyle/>
          <a:p>
            <a:pPr algn="l">
              <a:lnSpc>
                <a:spcPts val="7324"/>
              </a:lnSpc>
            </a:pPr>
            <a:r>
              <a:rPr lang="en-US" sz="6425" b="1" spc="64">
                <a:solidFill>
                  <a:srgbClr val="FFFFFF"/>
                </a:solidFill>
                <a:latin typeface="Arial Unicode Bold"/>
                <a:ea typeface="Arial Unicode Bold"/>
                <a:cs typeface="Arial Unicode Bold"/>
                <a:sym typeface="Arial Unicode Bold"/>
              </a:rPr>
              <a:t>大綱</a:t>
            </a:r>
          </a:p>
          <a:p>
            <a:pPr marL="0" lvl="0" indent="0" algn="l">
              <a:lnSpc>
                <a:spcPts val="7324"/>
              </a:lnSpc>
            </a:pPr>
            <a:endParaRPr lang="en-US" sz="6425" b="1" spc="64">
              <a:solidFill>
                <a:srgbClr val="FFFFFF"/>
              </a:solidFill>
              <a:latin typeface="Arial Unicode Bold"/>
              <a:ea typeface="Arial Unicode Bold"/>
              <a:cs typeface="Arial Unicode Bold"/>
              <a:sym typeface="Arial Unicode Bold"/>
            </a:endParaRPr>
          </a:p>
        </p:txBody>
      </p:sp>
      <p:pic>
        <p:nvPicPr>
          <p:cNvPr id="14" name="圖片 13">
            <a:extLst>
              <a:ext uri="{FF2B5EF4-FFF2-40B4-BE49-F238E27FC236}">
                <a16:creationId xmlns:a16="http://schemas.microsoft.com/office/drawing/2014/main" id="{4F360BDF-7FED-4304-A7FF-ED323EB199EA}"/>
              </a:ext>
            </a:extLst>
          </p:cNvPr>
          <p:cNvPicPr>
            <a:picLocks noChangeAspect="1"/>
          </p:cNvPicPr>
          <p:nvPr/>
        </p:nvPicPr>
        <p:blipFill>
          <a:blip r:embed="rId4"/>
          <a:stretch>
            <a:fillRect/>
          </a:stretch>
        </p:blipFill>
        <p:spPr>
          <a:xfrm>
            <a:off x="7162800" y="9563100"/>
            <a:ext cx="3962400" cy="418512"/>
          </a:xfrm>
          <a:prstGeom prst="rect">
            <a:avLst/>
          </a:prstGeom>
        </p:spPr>
      </p:pic>
      <p:pic>
        <p:nvPicPr>
          <p:cNvPr id="6" name="圖片 5">
            <a:extLst>
              <a:ext uri="{FF2B5EF4-FFF2-40B4-BE49-F238E27FC236}">
                <a16:creationId xmlns:a16="http://schemas.microsoft.com/office/drawing/2014/main" id="{6425F9DD-2D94-4FB5-AD01-A86F73E62584}"/>
              </a:ext>
            </a:extLst>
          </p:cNvPr>
          <p:cNvPicPr>
            <a:picLocks noChangeAspect="1"/>
          </p:cNvPicPr>
          <p:nvPr/>
        </p:nvPicPr>
        <p:blipFill>
          <a:blip r:embed="rId4"/>
          <a:stretch>
            <a:fillRect/>
          </a:stretch>
        </p:blipFill>
        <p:spPr>
          <a:xfrm>
            <a:off x="76200" y="9367854"/>
            <a:ext cx="4114800" cy="807906"/>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5"/>
          <p:cNvGrpSpPr/>
          <p:nvPr/>
        </p:nvGrpSpPr>
        <p:grpSpPr>
          <a:xfrm>
            <a:off x="14164837" y="9589260"/>
            <a:ext cx="3094463" cy="366780"/>
            <a:chOff x="0" y="0"/>
            <a:chExt cx="4125951" cy="489041"/>
          </a:xfrm>
        </p:grpSpPr>
        <p:sp>
          <p:nvSpPr>
            <p:cNvPr id="6" name="TextBox 6"/>
            <p:cNvSpPr txBox="1"/>
            <p:nvPr/>
          </p:nvSpPr>
          <p:spPr>
            <a:xfrm>
              <a:off x="562691" y="76117"/>
              <a:ext cx="3563260" cy="376173"/>
            </a:xfrm>
            <a:prstGeom prst="rect">
              <a:avLst/>
            </a:prstGeom>
          </p:spPr>
          <p:txBody>
            <a:bodyPr lIns="0" tIns="0" rIns="0" bIns="0" rtlCol="0" anchor="t">
              <a:spAutoFit/>
            </a:bodyPr>
            <a:lstStyle/>
            <a:p>
              <a:pPr marL="0" lvl="0" indent="0" algn="l">
                <a:lnSpc>
                  <a:spcPts val="2165"/>
                </a:lnSpc>
              </a:pPr>
              <a:r>
                <a:rPr lang="en-US" sz="2000" b="1" spc="37" dirty="0" err="1">
                  <a:solidFill>
                    <a:srgbClr val="FFFFFF"/>
                  </a:solidFill>
                  <a:latin typeface="微軟正黑體 Light" panose="020B0304030504040204" pitchFamily="34" charset="-120"/>
                  <a:ea typeface="微軟正黑體 Light" panose="020B0304030504040204" pitchFamily="34" charset="-120"/>
                  <a:cs typeface="Arial Unicode Bold"/>
                  <a:sym typeface="Arial Unicode Bold"/>
                </a:rPr>
                <a:t>網路爬蟲</a:t>
              </a:r>
              <a:endParaRPr lang="en-US" sz="2000" b="1" spc="37" dirty="0">
                <a:solidFill>
                  <a:srgbClr val="FFFFFF"/>
                </a:solidFill>
                <a:latin typeface="微軟正黑體 Light" panose="020B0304030504040204" pitchFamily="34" charset="-120"/>
                <a:ea typeface="微軟正黑體 Light" panose="020B0304030504040204" pitchFamily="34" charset="-120"/>
                <a:cs typeface="Arial Unicode Bold"/>
                <a:sym typeface="Arial Unicode Bold"/>
              </a:endParaRPr>
            </a:p>
          </p:txBody>
        </p:sp>
        <p:sp>
          <p:nvSpPr>
            <p:cNvPr id="7" name="Freeform 7"/>
            <p:cNvSpPr/>
            <p:nvPr/>
          </p:nvSpPr>
          <p:spPr>
            <a:xfrm rot="5400000">
              <a:off x="-39568" y="39568"/>
              <a:ext cx="489041" cy="409905"/>
            </a:xfrm>
            <a:custGeom>
              <a:avLst/>
              <a:gdLst/>
              <a:ahLst/>
              <a:cxnLst/>
              <a:rect l="l" t="t" r="r" b="b"/>
              <a:pathLst>
                <a:path w="489041" h="409905">
                  <a:moveTo>
                    <a:pt x="0" y="0"/>
                  </a:moveTo>
                  <a:lnTo>
                    <a:pt x="489041" y="0"/>
                  </a:lnTo>
                  <a:lnTo>
                    <a:pt x="489041" y="409905"/>
                  </a:lnTo>
                  <a:lnTo>
                    <a:pt x="0" y="40990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zh-TW" altLang="en-US"/>
            </a:p>
          </p:txBody>
        </p:sp>
      </p:grpSp>
      <p:sp>
        <p:nvSpPr>
          <p:cNvPr id="8" name="Freeform 8"/>
          <p:cNvSpPr/>
          <p:nvPr/>
        </p:nvSpPr>
        <p:spPr>
          <a:xfrm>
            <a:off x="2403014" y="2918044"/>
            <a:ext cx="1819925" cy="1830265"/>
          </a:xfrm>
          <a:custGeom>
            <a:avLst/>
            <a:gdLst/>
            <a:ahLst/>
            <a:cxnLst/>
            <a:rect l="l" t="t" r="r" b="b"/>
            <a:pathLst>
              <a:path w="1819925" h="1830265">
                <a:moveTo>
                  <a:pt x="0" y="0"/>
                </a:moveTo>
                <a:lnTo>
                  <a:pt x="1819925" y="0"/>
                </a:lnTo>
                <a:lnTo>
                  <a:pt x="1819925" y="1830266"/>
                </a:lnTo>
                <a:lnTo>
                  <a:pt x="0" y="1830266"/>
                </a:lnTo>
                <a:lnTo>
                  <a:pt x="0" y="0"/>
                </a:lnTo>
                <a:close/>
              </a:path>
            </a:pathLst>
          </a:custGeom>
          <a:blipFill>
            <a:blip r:embed="rId5"/>
            <a:stretch>
              <a:fillRect/>
            </a:stretch>
          </a:blipFill>
        </p:spPr>
        <p:txBody>
          <a:bodyPr/>
          <a:lstStyle/>
          <a:p>
            <a:endParaRPr lang="zh-TW" altLang="en-US"/>
          </a:p>
        </p:txBody>
      </p:sp>
      <p:sp>
        <p:nvSpPr>
          <p:cNvPr id="9" name="Freeform 9"/>
          <p:cNvSpPr/>
          <p:nvPr/>
        </p:nvSpPr>
        <p:spPr>
          <a:xfrm>
            <a:off x="6679457" y="5006026"/>
            <a:ext cx="1378404" cy="1364757"/>
          </a:xfrm>
          <a:custGeom>
            <a:avLst/>
            <a:gdLst/>
            <a:ahLst/>
            <a:cxnLst/>
            <a:rect l="l" t="t" r="r" b="b"/>
            <a:pathLst>
              <a:path w="1378404" h="1364757">
                <a:moveTo>
                  <a:pt x="0" y="0"/>
                </a:moveTo>
                <a:lnTo>
                  <a:pt x="1378405" y="0"/>
                </a:lnTo>
                <a:lnTo>
                  <a:pt x="1378405" y="1364756"/>
                </a:lnTo>
                <a:lnTo>
                  <a:pt x="0" y="1364756"/>
                </a:lnTo>
                <a:lnTo>
                  <a:pt x="0" y="0"/>
                </a:lnTo>
                <a:close/>
              </a:path>
            </a:pathLst>
          </a:custGeom>
          <a:blipFill>
            <a:blip r:embed="rId6"/>
            <a:stretch>
              <a:fillRect/>
            </a:stretch>
          </a:blipFill>
        </p:spPr>
        <p:txBody>
          <a:bodyPr/>
          <a:lstStyle/>
          <a:p>
            <a:endParaRPr lang="zh-TW" altLang="en-US"/>
          </a:p>
        </p:txBody>
      </p:sp>
      <p:sp>
        <p:nvSpPr>
          <p:cNvPr id="10" name="Freeform 10"/>
          <p:cNvSpPr/>
          <p:nvPr/>
        </p:nvSpPr>
        <p:spPr>
          <a:xfrm>
            <a:off x="6825140" y="6842456"/>
            <a:ext cx="1142600" cy="1311506"/>
          </a:xfrm>
          <a:custGeom>
            <a:avLst/>
            <a:gdLst/>
            <a:ahLst/>
            <a:cxnLst/>
            <a:rect l="l" t="t" r="r" b="b"/>
            <a:pathLst>
              <a:path w="1142600" h="1311506">
                <a:moveTo>
                  <a:pt x="0" y="0"/>
                </a:moveTo>
                <a:lnTo>
                  <a:pt x="1142600" y="0"/>
                </a:lnTo>
                <a:lnTo>
                  <a:pt x="1142600" y="1311506"/>
                </a:lnTo>
                <a:lnTo>
                  <a:pt x="0" y="1311506"/>
                </a:lnTo>
                <a:lnTo>
                  <a:pt x="0" y="0"/>
                </a:lnTo>
                <a:close/>
              </a:path>
            </a:pathLst>
          </a:custGeom>
          <a:blipFill>
            <a:blip r:embed="rId7"/>
            <a:stretch>
              <a:fillRect/>
            </a:stretch>
          </a:blipFill>
        </p:spPr>
        <p:txBody>
          <a:bodyPr/>
          <a:lstStyle/>
          <a:p>
            <a:endParaRPr lang="zh-TW" altLang="en-US"/>
          </a:p>
        </p:txBody>
      </p:sp>
      <p:sp>
        <p:nvSpPr>
          <p:cNvPr id="11" name="Freeform 11"/>
          <p:cNvSpPr/>
          <p:nvPr/>
        </p:nvSpPr>
        <p:spPr>
          <a:xfrm>
            <a:off x="4723202" y="6908715"/>
            <a:ext cx="1399750" cy="1253002"/>
          </a:xfrm>
          <a:custGeom>
            <a:avLst/>
            <a:gdLst/>
            <a:ahLst/>
            <a:cxnLst/>
            <a:rect l="l" t="t" r="r" b="b"/>
            <a:pathLst>
              <a:path w="1399750" h="1253002">
                <a:moveTo>
                  <a:pt x="0" y="0"/>
                </a:moveTo>
                <a:lnTo>
                  <a:pt x="1399750" y="0"/>
                </a:lnTo>
                <a:lnTo>
                  <a:pt x="1399750" y="1253002"/>
                </a:lnTo>
                <a:lnTo>
                  <a:pt x="0" y="1253002"/>
                </a:lnTo>
                <a:lnTo>
                  <a:pt x="0" y="0"/>
                </a:lnTo>
                <a:close/>
              </a:path>
            </a:pathLst>
          </a:custGeom>
          <a:blipFill>
            <a:blip r:embed="rId8"/>
            <a:stretch>
              <a:fillRect/>
            </a:stretch>
          </a:blipFill>
        </p:spPr>
        <p:txBody>
          <a:bodyPr/>
          <a:lstStyle/>
          <a:p>
            <a:endParaRPr lang="zh-TW" altLang="en-US"/>
          </a:p>
        </p:txBody>
      </p:sp>
      <p:sp>
        <p:nvSpPr>
          <p:cNvPr id="12" name="Freeform 12"/>
          <p:cNvSpPr/>
          <p:nvPr/>
        </p:nvSpPr>
        <p:spPr>
          <a:xfrm>
            <a:off x="4699313" y="5057549"/>
            <a:ext cx="1399750" cy="1364757"/>
          </a:xfrm>
          <a:custGeom>
            <a:avLst/>
            <a:gdLst/>
            <a:ahLst/>
            <a:cxnLst/>
            <a:rect l="l" t="t" r="r" b="b"/>
            <a:pathLst>
              <a:path w="1399750" h="1364757">
                <a:moveTo>
                  <a:pt x="0" y="0"/>
                </a:moveTo>
                <a:lnTo>
                  <a:pt x="1399750" y="0"/>
                </a:lnTo>
                <a:lnTo>
                  <a:pt x="1399750" y="1364757"/>
                </a:lnTo>
                <a:lnTo>
                  <a:pt x="0" y="1364757"/>
                </a:lnTo>
                <a:lnTo>
                  <a:pt x="0" y="0"/>
                </a:lnTo>
                <a:close/>
              </a:path>
            </a:pathLst>
          </a:custGeom>
          <a:blipFill>
            <a:blip r:embed="rId9"/>
            <a:stretch>
              <a:fillRect/>
            </a:stretch>
          </a:blipFill>
        </p:spPr>
        <p:txBody>
          <a:bodyPr/>
          <a:lstStyle/>
          <a:p>
            <a:endParaRPr lang="zh-TW" altLang="en-US"/>
          </a:p>
        </p:txBody>
      </p:sp>
      <p:sp>
        <p:nvSpPr>
          <p:cNvPr id="13" name="Freeform 13"/>
          <p:cNvSpPr/>
          <p:nvPr/>
        </p:nvSpPr>
        <p:spPr>
          <a:xfrm>
            <a:off x="6735019" y="3111767"/>
            <a:ext cx="1322842" cy="1419049"/>
          </a:xfrm>
          <a:custGeom>
            <a:avLst/>
            <a:gdLst/>
            <a:ahLst/>
            <a:cxnLst/>
            <a:rect l="l" t="t" r="r" b="b"/>
            <a:pathLst>
              <a:path w="1322842" h="1419049">
                <a:moveTo>
                  <a:pt x="0" y="0"/>
                </a:moveTo>
                <a:lnTo>
                  <a:pt x="1322843" y="0"/>
                </a:lnTo>
                <a:lnTo>
                  <a:pt x="1322843" y="1419049"/>
                </a:lnTo>
                <a:lnTo>
                  <a:pt x="0" y="1419049"/>
                </a:lnTo>
                <a:lnTo>
                  <a:pt x="0" y="0"/>
                </a:lnTo>
                <a:close/>
              </a:path>
            </a:pathLst>
          </a:custGeom>
          <a:blipFill>
            <a:blip r:embed="rId10"/>
            <a:stretch>
              <a:fillRect/>
            </a:stretch>
          </a:blipFill>
        </p:spPr>
        <p:txBody>
          <a:bodyPr/>
          <a:lstStyle/>
          <a:p>
            <a:endParaRPr lang="zh-TW" altLang="en-US"/>
          </a:p>
        </p:txBody>
      </p:sp>
      <p:sp>
        <p:nvSpPr>
          <p:cNvPr id="14" name="Freeform 14"/>
          <p:cNvSpPr/>
          <p:nvPr/>
        </p:nvSpPr>
        <p:spPr>
          <a:xfrm>
            <a:off x="4610527" y="3111767"/>
            <a:ext cx="1577321" cy="1442821"/>
          </a:xfrm>
          <a:custGeom>
            <a:avLst/>
            <a:gdLst/>
            <a:ahLst/>
            <a:cxnLst/>
            <a:rect l="l" t="t" r="r" b="b"/>
            <a:pathLst>
              <a:path w="1577321" h="1442821">
                <a:moveTo>
                  <a:pt x="0" y="0"/>
                </a:moveTo>
                <a:lnTo>
                  <a:pt x="1577321" y="0"/>
                </a:lnTo>
                <a:lnTo>
                  <a:pt x="1577321" y="1442820"/>
                </a:lnTo>
                <a:lnTo>
                  <a:pt x="0" y="1442820"/>
                </a:lnTo>
                <a:lnTo>
                  <a:pt x="0" y="0"/>
                </a:lnTo>
                <a:close/>
              </a:path>
            </a:pathLst>
          </a:custGeom>
          <a:blipFill>
            <a:blip r:embed="rId11"/>
            <a:stretch>
              <a:fillRect/>
            </a:stretch>
          </a:blipFill>
        </p:spPr>
        <p:txBody>
          <a:bodyPr/>
          <a:lstStyle/>
          <a:p>
            <a:endParaRPr lang="zh-TW" altLang="en-US"/>
          </a:p>
        </p:txBody>
      </p:sp>
      <p:sp>
        <p:nvSpPr>
          <p:cNvPr id="15" name="Freeform 15"/>
          <p:cNvSpPr/>
          <p:nvPr/>
        </p:nvSpPr>
        <p:spPr>
          <a:xfrm>
            <a:off x="2514819" y="6718496"/>
            <a:ext cx="1596316" cy="1633440"/>
          </a:xfrm>
          <a:custGeom>
            <a:avLst/>
            <a:gdLst/>
            <a:ahLst/>
            <a:cxnLst/>
            <a:rect l="l" t="t" r="r" b="b"/>
            <a:pathLst>
              <a:path w="1596316" h="1633440">
                <a:moveTo>
                  <a:pt x="0" y="0"/>
                </a:moveTo>
                <a:lnTo>
                  <a:pt x="1596316" y="0"/>
                </a:lnTo>
                <a:lnTo>
                  <a:pt x="1596316" y="1633440"/>
                </a:lnTo>
                <a:lnTo>
                  <a:pt x="0" y="1633440"/>
                </a:lnTo>
                <a:lnTo>
                  <a:pt x="0" y="0"/>
                </a:lnTo>
                <a:close/>
              </a:path>
            </a:pathLst>
          </a:custGeom>
          <a:blipFill>
            <a:blip r:embed="rId12"/>
            <a:stretch>
              <a:fillRect/>
            </a:stretch>
          </a:blipFill>
        </p:spPr>
        <p:txBody>
          <a:bodyPr/>
          <a:lstStyle/>
          <a:p>
            <a:endParaRPr lang="zh-TW" altLang="en-US"/>
          </a:p>
        </p:txBody>
      </p:sp>
      <p:sp>
        <p:nvSpPr>
          <p:cNvPr id="16" name="Freeform 16"/>
          <p:cNvSpPr/>
          <p:nvPr/>
        </p:nvSpPr>
        <p:spPr>
          <a:xfrm>
            <a:off x="2514819" y="5006026"/>
            <a:ext cx="1596316" cy="1416280"/>
          </a:xfrm>
          <a:custGeom>
            <a:avLst/>
            <a:gdLst/>
            <a:ahLst/>
            <a:cxnLst/>
            <a:rect l="l" t="t" r="r" b="b"/>
            <a:pathLst>
              <a:path w="1596316" h="1416280">
                <a:moveTo>
                  <a:pt x="0" y="0"/>
                </a:moveTo>
                <a:lnTo>
                  <a:pt x="1596316" y="0"/>
                </a:lnTo>
                <a:lnTo>
                  <a:pt x="1596316" y="1416280"/>
                </a:lnTo>
                <a:lnTo>
                  <a:pt x="0" y="1416280"/>
                </a:lnTo>
                <a:lnTo>
                  <a:pt x="0" y="0"/>
                </a:lnTo>
                <a:close/>
              </a:path>
            </a:pathLst>
          </a:custGeom>
          <a:blipFill>
            <a:blip r:embed="rId13"/>
            <a:stretch>
              <a:fillRect/>
            </a:stretch>
          </a:blipFill>
        </p:spPr>
        <p:txBody>
          <a:bodyPr/>
          <a:lstStyle/>
          <a:p>
            <a:endParaRPr lang="zh-TW" altLang="en-US"/>
          </a:p>
        </p:txBody>
      </p:sp>
      <p:sp>
        <p:nvSpPr>
          <p:cNvPr id="17" name="TextBox 17"/>
          <p:cNvSpPr txBox="1"/>
          <p:nvPr/>
        </p:nvSpPr>
        <p:spPr>
          <a:xfrm>
            <a:off x="1028700" y="1057275"/>
            <a:ext cx="6340740" cy="954405"/>
          </a:xfrm>
          <a:prstGeom prst="rect">
            <a:avLst/>
          </a:prstGeom>
        </p:spPr>
        <p:txBody>
          <a:bodyPr lIns="0" tIns="0" rIns="0" bIns="0" rtlCol="0" anchor="t">
            <a:spAutoFit/>
          </a:bodyPr>
          <a:lstStyle/>
          <a:p>
            <a:pPr marL="0" lvl="0" indent="0" algn="l">
              <a:lnSpc>
                <a:spcPts val="7410"/>
              </a:lnSpc>
            </a:pPr>
            <a:r>
              <a:rPr lang="en-US" sz="6500" b="1" spc="65">
                <a:solidFill>
                  <a:srgbClr val="000000"/>
                </a:solidFill>
                <a:latin typeface="Arial Unicode Bold"/>
                <a:ea typeface="Arial Unicode Bold"/>
                <a:cs typeface="Arial Unicode Bold"/>
                <a:sym typeface="Arial Unicode Bold"/>
              </a:rPr>
              <a:t>網路爬蟲</a:t>
            </a:r>
          </a:p>
        </p:txBody>
      </p:sp>
      <p:sp>
        <p:nvSpPr>
          <p:cNvPr id="18" name="TextBox 18"/>
          <p:cNvSpPr txBox="1"/>
          <p:nvPr/>
        </p:nvSpPr>
        <p:spPr>
          <a:xfrm>
            <a:off x="9372600" y="3385466"/>
            <a:ext cx="7500125" cy="4605876"/>
          </a:xfrm>
          <a:prstGeom prst="rect">
            <a:avLst/>
          </a:prstGeom>
        </p:spPr>
        <p:txBody>
          <a:bodyPr wrap="square" lIns="0" tIns="0" rIns="0" bIns="0" rtlCol="0" anchor="t">
            <a:spAutoFit/>
          </a:bodyPr>
          <a:lstStyle/>
          <a:p>
            <a:pPr>
              <a:lnSpc>
                <a:spcPts val="7279"/>
              </a:lnSpc>
            </a:pPr>
            <a:r>
              <a:rPr lang="en-US" sz="5199" b="1" dirty="0">
                <a:solidFill>
                  <a:srgbClr val="000000"/>
                </a:solidFill>
                <a:latin typeface="Noto Sans T Chinese Bold"/>
                <a:ea typeface="Noto Sans T Chinese Bold"/>
                <a:cs typeface="Noto Sans T Chinese Bold"/>
                <a:sym typeface="Noto Sans T Chinese Bold"/>
              </a:rPr>
              <a:t>資料來源：</a:t>
            </a:r>
            <a:r>
              <a:rPr lang="en-US" sz="5199" b="1" dirty="0">
                <a:solidFill>
                  <a:srgbClr val="FF3131"/>
                </a:solidFill>
                <a:latin typeface="Noto Sans T Chinese Bold"/>
                <a:ea typeface="Noto Sans T Chinese Bold"/>
                <a:cs typeface="Noto Sans T Chinese Bold"/>
                <a:sym typeface="Noto Sans T Chinese Bold"/>
              </a:rPr>
              <a:t>9個網站</a:t>
            </a:r>
          </a:p>
          <a:p>
            <a:pPr>
              <a:lnSpc>
                <a:spcPts val="7279"/>
              </a:lnSpc>
            </a:pPr>
            <a:endParaRPr lang="en-US" sz="5199" b="1" dirty="0">
              <a:solidFill>
                <a:srgbClr val="FF3131"/>
              </a:solidFill>
              <a:latin typeface="Noto Sans T Chinese Bold"/>
              <a:ea typeface="Noto Sans T Chinese Bold"/>
              <a:cs typeface="Noto Sans T Chinese Bold"/>
              <a:sym typeface="Noto Sans T Chinese Bold"/>
            </a:endParaRPr>
          </a:p>
          <a:p>
            <a:pPr>
              <a:lnSpc>
                <a:spcPts val="7279"/>
              </a:lnSpc>
            </a:pPr>
            <a:r>
              <a:rPr lang="zh-TW" altLang="en-US" sz="5199" b="1" dirty="0">
                <a:solidFill>
                  <a:srgbClr val="000000"/>
                </a:solidFill>
                <a:latin typeface="Noto Sans T Chinese Bold"/>
                <a:ea typeface="Noto Sans T Chinese Bold"/>
                <a:cs typeface="Noto Sans T Chinese Bold"/>
                <a:sym typeface="Noto Sans T Chinese Bold"/>
              </a:rPr>
              <a:t>時間維度：</a:t>
            </a:r>
            <a:r>
              <a:rPr lang="en-US" altLang="zh-TW" sz="5199" b="1" dirty="0">
                <a:solidFill>
                  <a:srgbClr val="FF3131"/>
                </a:solidFill>
                <a:latin typeface="Noto Sans T Chinese Bold"/>
                <a:ea typeface="Noto Sans T Chinese Bold"/>
                <a:sym typeface="Noto Sans T Chinese Bold"/>
              </a:rPr>
              <a:t>2021~2025</a:t>
            </a:r>
          </a:p>
          <a:p>
            <a:pPr>
              <a:lnSpc>
                <a:spcPts val="7279"/>
              </a:lnSpc>
            </a:pPr>
            <a:endParaRPr lang="en-US" altLang="zh-TW" sz="5199" b="1" dirty="0">
              <a:solidFill>
                <a:srgbClr val="FF3131"/>
              </a:solidFill>
              <a:latin typeface="Noto Sans T Chinese Bold"/>
              <a:ea typeface="Noto Sans T Chinese Bold"/>
              <a:sym typeface="Noto Sans T Chinese Bold"/>
            </a:endParaRPr>
          </a:p>
          <a:p>
            <a:pPr>
              <a:lnSpc>
                <a:spcPts val="7279"/>
              </a:lnSpc>
            </a:pPr>
            <a:r>
              <a:rPr lang="en-US" altLang="zh-TW" sz="5199" b="1" dirty="0">
                <a:solidFill>
                  <a:srgbClr val="000000"/>
                </a:solidFill>
                <a:latin typeface="Noto Sans T Chinese Bold"/>
                <a:ea typeface="Noto Sans T Chinese Bold"/>
                <a:cs typeface="Noto Sans T Chinese Bold"/>
                <a:sym typeface="Noto Sans T Chinese Bold"/>
              </a:rPr>
              <a:t>資料筆數：</a:t>
            </a:r>
            <a:r>
              <a:rPr lang="en-US" altLang="zh-TW" sz="5199" b="1" dirty="0">
                <a:solidFill>
                  <a:srgbClr val="FF3131"/>
                </a:solidFill>
                <a:latin typeface="Noto Sans T Chinese Bold"/>
                <a:ea typeface="Noto Sans T Chinese Bold"/>
                <a:cs typeface="Noto Sans T Chinese Bold"/>
                <a:sym typeface="Noto Sans T Chinese Bold"/>
              </a:rPr>
              <a:t>50萬筆以上</a:t>
            </a:r>
          </a:p>
        </p:txBody>
      </p:sp>
      <p:grpSp>
        <p:nvGrpSpPr>
          <p:cNvPr id="21" name="Group 21"/>
          <p:cNvGrpSpPr/>
          <p:nvPr/>
        </p:nvGrpSpPr>
        <p:grpSpPr>
          <a:xfrm>
            <a:off x="17295495" y="0"/>
            <a:ext cx="992505" cy="1304461"/>
            <a:chOff x="0" y="0"/>
            <a:chExt cx="1323340" cy="1739282"/>
          </a:xfrm>
        </p:grpSpPr>
        <p:grpSp>
          <p:nvGrpSpPr>
            <p:cNvPr id="22" name="Group 22"/>
            <p:cNvGrpSpPr>
              <a:grpSpLocks noChangeAspect="1"/>
            </p:cNvGrpSpPr>
            <p:nvPr/>
          </p:nvGrpSpPr>
          <p:grpSpPr>
            <a:xfrm>
              <a:off x="0" y="0"/>
              <a:ext cx="1323340" cy="1323340"/>
              <a:chOff x="0" y="0"/>
              <a:chExt cx="13884457" cy="13884457"/>
            </a:xfrm>
          </p:grpSpPr>
          <p:sp>
            <p:nvSpPr>
              <p:cNvPr id="23" name="Freeform 23"/>
              <p:cNvSpPr/>
              <p:nvPr/>
            </p:nvSpPr>
            <p:spPr>
              <a:xfrm>
                <a:off x="-342874" y="-11125"/>
                <a:ext cx="14570202" cy="13906705"/>
              </a:xfrm>
              <a:custGeom>
                <a:avLst/>
                <a:gdLst/>
                <a:ahLst/>
                <a:cxnLst/>
                <a:rect l="l" t="t" r="r" b="b"/>
                <a:pathLst>
                  <a:path w="14570202" h="13906705">
                    <a:moveTo>
                      <a:pt x="7285101" y="11125"/>
                    </a:moveTo>
                    <a:cubicBezTo>
                      <a:pt x="4797487" y="0"/>
                      <a:pt x="2494061" y="1320743"/>
                      <a:pt x="1247030" y="3473245"/>
                    </a:cubicBezTo>
                    <a:cubicBezTo>
                      <a:pt x="0" y="5625748"/>
                      <a:pt x="0" y="8280957"/>
                      <a:pt x="1247030" y="10433459"/>
                    </a:cubicBezTo>
                    <a:cubicBezTo>
                      <a:pt x="2494061" y="12585962"/>
                      <a:pt x="4797487" y="13906705"/>
                      <a:pt x="7285101" y="13895580"/>
                    </a:cubicBezTo>
                    <a:cubicBezTo>
                      <a:pt x="9772716" y="13906705"/>
                      <a:pt x="12076142" y="12585962"/>
                      <a:pt x="13323172" y="10433459"/>
                    </a:cubicBezTo>
                    <a:cubicBezTo>
                      <a:pt x="14570202" y="8280957"/>
                      <a:pt x="14570202" y="5625748"/>
                      <a:pt x="13323172" y="3473245"/>
                    </a:cubicBezTo>
                    <a:cubicBezTo>
                      <a:pt x="12076142" y="1320743"/>
                      <a:pt x="9772716" y="0"/>
                      <a:pt x="7285101" y="11125"/>
                    </a:cubicBezTo>
                    <a:close/>
                  </a:path>
                </a:pathLst>
              </a:custGeom>
              <a:solidFill>
                <a:srgbClr val="999999"/>
              </a:solidFill>
            </p:spPr>
            <p:txBody>
              <a:bodyPr/>
              <a:lstStyle/>
              <a:p>
                <a:endParaRPr lang="zh-TW" altLang="en-US"/>
              </a:p>
            </p:txBody>
          </p:sp>
          <p:sp>
            <p:nvSpPr>
              <p:cNvPr id="24" name="Freeform 24"/>
              <p:cNvSpPr/>
              <p:nvPr/>
            </p:nvSpPr>
            <p:spPr>
              <a:xfrm>
                <a:off x="-254486" y="73238"/>
                <a:ext cx="14393428" cy="13737980"/>
              </a:xfrm>
              <a:custGeom>
                <a:avLst/>
                <a:gdLst/>
                <a:ahLst/>
                <a:cxnLst/>
                <a:rect l="l" t="t" r="r" b="b"/>
                <a:pathLst>
                  <a:path w="14393428" h="13737980">
                    <a:moveTo>
                      <a:pt x="7196713" y="10990"/>
                    </a:moveTo>
                    <a:cubicBezTo>
                      <a:pt x="4739280" y="0"/>
                      <a:pt x="2463801" y="1304718"/>
                      <a:pt x="1231900" y="3431105"/>
                    </a:cubicBezTo>
                    <a:cubicBezTo>
                      <a:pt x="0" y="5557493"/>
                      <a:pt x="0" y="8180486"/>
                      <a:pt x="1231900" y="10306873"/>
                    </a:cubicBezTo>
                    <a:cubicBezTo>
                      <a:pt x="2463801" y="12433261"/>
                      <a:pt x="4739280" y="13737979"/>
                      <a:pt x="7196713" y="13726989"/>
                    </a:cubicBezTo>
                    <a:cubicBezTo>
                      <a:pt x="9654147" y="13737979"/>
                      <a:pt x="11929626" y="12433261"/>
                      <a:pt x="13161527" y="10306873"/>
                    </a:cubicBezTo>
                    <a:cubicBezTo>
                      <a:pt x="14393428" y="8180486"/>
                      <a:pt x="14393428" y="5557493"/>
                      <a:pt x="13161527" y="3431105"/>
                    </a:cubicBezTo>
                    <a:cubicBezTo>
                      <a:pt x="11929626" y="1304718"/>
                      <a:pt x="9654147" y="0"/>
                      <a:pt x="7196713" y="10990"/>
                    </a:cubicBezTo>
                    <a:close/>
                  </a:path>
                </a:pathLst>
              </a:custGeom>
              <a:blipFill>
                <a:blip r:embed="rId14"/>
                <a:stretch>
                  <a:fillRect l="223" r="223" b="-28616"/>
                </a:stretch>
              </a:blipFill>
            </p:spPr>
            <p:txBody>
              <a:bodyPr/>
              <a:lstStyle/>
              <a:p>
                <a:endParaRPr lang="zh-TW" altLang="en-US"/>
              </a:p>
            </p:txBody>
          </p:sp>
        </p:grpSp>
        <p:sp>
          <p:nvSpPr>
            <p:cNvPr id="25" name="TextBox 25"/>
            <p:cNvSpPr txBox="1"/>
            <p:nvPr/>
          </p:nvSpPr>
          <p:spPr>
            <a:xfrm>
              <a:off x="190357" y="1333918"/>
              <a:ext cx="942626" cy="405364"/>
            </a:xfrm>
            <a:prstGeom prst="rect">
              <a:avLst/>
            </a:prstGeom>
          </p:spPr>
          <p:txBody>
            <a:bodyPr lIns="0" tIns="0" rIns="0" bIns="0" rtlCol="0" anchor="t">
              <a:spAutoFit/>
            </a:bodyPr>
            <a:lstStyle/>
            <a:p>
              <a:pPr algn="ctr">
                <a:lnSpc>
                  <a:spcPts val="2598"/>
                </a:lnSpc>
              </a:pPr>
              <a:r>
                <a:rPr lang="en-US" sz="1855" b="1">
                  <a:solidFill>
                    <a:srgbClr val="000000"/>
                  </a:solidFill>
                  <a:latin typeface="Noto Sans T Chinese Bold"/>
                  <a:ea typeface="Noto Sans T Chinese Bold"/>
                  <a:cs typeface="Noto Sans T Chinese Bold"/>
                  <a:sym typeface="Noto Sans T Chinese Bold"/>
                </a:rPr>
                <a:t>林欣潔</a:t>
              </a:r>
            </a:p>
          </p:txBody>
        </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5"/>
          <p:cNvGrpSpPr/>
          <p:nvPr/>
        </p:nvGrpSpPr>
        <p:grpSpPr>
          <a:xfrm>
            <a:off x="14164837" y="9589260"/>
            <a:ext cx="3094463" cy="366780"/>
            <a:chOff x="0" y="0"/>
            <a:chExt cx="4125951" cy="489041"/>
          </a:xfrm>
        </p:grpSpPr>
        <p:sp>
          <p:nvSpPr>
            <p:cNvPr id="6" name="TextBox 6"/>
            <p:cNvSpPr txBox="1"/>
            <p:nvPr/>
          </p:nvSpPr>
          <p:spPr>
            <a:xfrm>
              <a:off x="562691" y="76117"/>
              <a:ext cx="3563260" cy="376173"/>
            </a:xfrm>
            <a:prstGeom prst="rect">
              <a:avLst/>
            </a:prstGeom>
          </p:spPr>
          <p:txBody>
            <a:bodyPr lIns="0" tIns="0" rIns="0" bIns="0" rtlCol="0" anchor="t">
              <a:spAutoFit/>
            </a:bodyPr>
            <a:lstStyle/>
            <a:p>
              <a:pPr marL="0" lvl="0" indent="0" algn="l">
                <a:lnSpc>
                  <a:spcPts val="2165"/>
                </a:lnSpc>
              </a:pPr>
              <a:r>
                <a:rPr lang="en-US" sz="2000" b="1" spc="37" dirty="0" err="1">
                  <a:solidFill>
                    <a:srgbClr val="FFFFFF"/>
                  </a:solidFill>
                  <a:latin typeface="微軟正黑體 Light" panose="020B0304030504040204" pitchFamily="34" charset="-120"/>
                  <a:ea typeface="微軟正黑體 Light" panose="020B0304030504040204" pitchFamily="34" charset="-120"/>
                  <a:cs typeface="Arial Unicode Bold"/>
                  <a:sym typeface="Arial Unicode Bold"/>
                </a:rPr>
                <a:t>網路爬蟲</a:t>
              </a:r>
              <a:endParaRPr lang="en-US" sz="2000" b="1" spc="37" dirty="0">
                <a:solidFill>
                  <a:srgbClr val="FFFFFF"/>
                </a:solidFill>
                <a:latin typeface="微軟正黑體 Light" panose="020B0304030504040204" pitchFamily="34" charset="-120"/>
                <a:ea typeface="微軟正黑體 Light" panose="020B0304030504040204" pitchFamily="34" charset="-120"/>
                <a:cs typeface="Arial Unicode Bold"/>
                <a:sym typeface="Arial Unicode Bold"/>
              </a:endParaRPr>
            </a:p>
          </p:txBody>
        </p:sp>
        <p:sp>
          <p:nvSpPr>
            <p:cNvPr id="7" name="Freeform 7"/>
            <p:cNvSpPr/>
            <p:nvPr/>
          </p:nvSpPr>
          <p:spPr>
            <a:xfrm rot="5400000">
              <a:off x="-39568" y="39568"/>
              <a:ext cx="489041" cy="409905"/>
            </a:xfrm>
            <a:custGeom>
              <a:avLst/>
              <a:gdLst/>
              <a:ahLst/>
              <a:cxnLst/>
              <a:rect l="l" t="t" r="r" b="b"/>
              <a:pathLst>
                <a:path w="489041" h="409905">
                  <a:moveTo>
                    <a:pt x="0" y="0"/>
                  </a:moveTo>
                  <a:lnTo>
                    <a:pt x="489041" y="0"/>
                  </a:lnTo>
                  <a:lnTo>
                    <a:pt x="489041" y="409905"/>
                  </a:lnTo>
                  <a:lnTo>
                    <a:pt x="0" y="40990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zh-TW" altLang="en-US"/>
            </a:p>
          </p:txBody>
        </p:sp>
      </p:grpSp>
      <p:graphicFrame>
        <p:nvGraphicFramePr>
          <p:cNvPr id="8" name="Table 8"/>
          <p:cNvGraphicFramePr>
            <a:graphicFrameLocks noGrp="1"/>
          </p:cNvGraphicFramePr>
          <p:nvPr>
            <p:extLst>
              <p:ext uri="{D42A27DB-BD31-4B8C-83A1-F6EECF244321}">
                <p14:modId xmlns:p14="http://schemas.microsoft.com/office/powerpoint/2010/main" val="1114617690"/>
              </p:ext>
            </p:extLst>
          </p:nvPr>
        </p:nvGraphicFramePr>
        <p:xfrm>
          <a:off x="3476885" y="2663163"/>
          <a:ext cx="11334225" cy="5858151"/>
        </p:xfrm>
        <a:graphic>
          <a:graphicData uri="http://schemas.openxmlformats.org/drawingml/2006/table">
            <a:tbl>
              <a:tblPr/>
              <a:tblGrid>
                <a:gridCol w="4295515">
                  <a:extLst>
                    <a:ext uri="{9D8B030D-6E8A-4147-A177-3AD203B41FA5}">
                      <a16:colId xmlns:a16="http://schemas.microsoft.com/office/drawing/2014/main" val="20000"/>
                    </a:ext>
                  </a:extLst>
                </a:gridCol>
                <a:gridCol w="7038710">
                  <a:extLst>
                    <a:ext uri="{9D8B030D-6E8A-4147-A177-3AD203B41FA5}">
                      <a16:colId xmlns:a16="http://schemas.microsoft.com/office/drawing/2014/main" val="20001"/>
                    </a:ext>
                  </a:extLst>
                </a:gridCol>
              </a:tblGrid>
              <a:tr h="1596591">
                <a:tc>
                  <a:txBody>
                    <a:bodyPr/>
                    <a:lstStyle/>
                    <a:p>
                      <a:pPr algn="ctr">
                        <a:lnSpc>
                          <a:spcPts val="4459"/>
                        </a:lnSpc>
                        <a:defRPr/>
                      </a:pPr>
                      <a:r>
                        <a:rPr lang="en-US" sz="3185" b="1">
                          <a:solidFill>
                            <a:srgbClr val="FFFFFF"/>
                          </a:solidFill>
                          <a:latin typeface="Arial Unicode Bold"/>
                          <a:ea typeface="Arial Unicode Bold"/>
                          <a:cs typeface="Arial Unicode Bold"/>
                          <a:sym typeface="Arial Unicode Bold"/>
                        </a:rPr>
                        <a:t>爬蟲方法</a:t>
                      </a:r>
                      <a:endParaRPr lang="en-US" sz="1100"/>
                    </a:p>
                  </a:txBody>
                  <a:tcPr marL="242712" marR="242712" marT="242712" marB="242712" anchor="ctr">
                    <a:lnL w="9277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46385" cap="flat" cmpd="sng" algn="ctr">
                      <a:solidFill>
                        <a:srgbClr val="000000"/>
                      </a:solidFill>
                      <a:prstDash val="solid"/>
                      <a:round/>
                      <a:headEnd type="none" w="med" len="med"/>
                      <a:tailEnd type="none" w="med" len="med"/>
                    </a:lnT>
                    <a:lnB w="108232" cap="flat" cmpd="sng" algn="ctr">
                      <a:solidFill>
                        <a:srgbClr val="000000"/>
                      </a:solidFill>
                      <a:prstDash val="solid"/>
                      <a:round/>
                      <a:headEnd type="none" w="med" len="med"/>
                      <a:tailEnd type="none" w="med" len="med"/>
                    </a:lnB>
                    <a:solidFill>
                      <a:srgbClr val="000000"/>
                    </a:solidFill>
                  </a:tcPr>
                </a:tc>
                <a:tc>
                  <a:txBody>
                    <a:bodyPr/>
                    <a:lstStyle/>
                    <a:p>
                      <a:pPr algn="ctr">
                        <a:lnSpc>
                          <a:spcPts val="4459"/>
                        </a:lnSpc>
                        <a:defRPr/>
                      </a:pPr>
                      <a:r>
                        <a:rPr lang="en-US" sz="3185" b="1" dirty="0" err="1">
                          <a:solidFill>
                            <a:srgbClr val="FFFFFF"/>
                          </a:solidFill>
                          <a:latin typeface="Arial Unicode Bold"/>
                          <a:ea typeface="Arial Unicode Bold"/>
                          <a:cs typeface="Arial Unicode Bold"/>
                          <a:sym typeface="Arial Unicode Bold"/>
                        </a:rPr>
                        <a:t>適用</a:t>
                      </a:r>
                      <a:endParaRPr lang="en-US" sz="1100" dirty="0"/>
                    </a:p>
                  </a:txBody>
                  <a:tcPr marL="242712" marR="242712" marT="242712" marB="242712" anchor="ctr">
                    <a:lnL w="0" cap="flat" cmpd="sng" algn="ctr">
                      <a:solidFill>
                        <a:srgbClr val="000000"/>
                      </a:solidFill>
                      <a:prstDash val="solid"/>
                      <a:round/>
                      <a:headEnd type="none" w="med" len="med"/>
                      <a:tailEnd type="none" w="med" len="med"/>
                    </a:lnL>
                    <a:lnR w="92770" cap="flat" cmpd="sng" algn="ctr">
                      <a:solidFill>
                        <a:srgbClr val="000000"/>
                      </a:solidFill>
                      <a:prstDash val="solid"/>
                      <a:round/>
                      <a:headEnd type="none" w="med" len="med"/>
                      <a:tailEnd type="none" w="med" len="med"/>
                    </a:lnR>
                    <a:lnT w="46385" cap="flat" cmpd="sng" algn="ctr">
                      <a:solidFill>
                        <a:srgbClr val="000000"/>
                      </a:solidFill>
                      <a:prstDash val="solid"/>
                      <a:round/>
                      <a:headEnd type="none" w="med" len="med"/>
                      <a:tailEnd type="none" w="med" len="med"/>
                    </a:lnT>
                    <a:lnB w="108232" cap="flat" cmpd="sng" algn="ctr">
                      <a:solidFill>
                        <a:srgbClr val="000000"/>
                      </a:solidFill>
                      <a:prstDash val="solid"/>
                      <a:round/>
                      <a:headEnd type="none" w="med" len="med"/>
                      <a:tailEnd type="none" w="med" len="med"/>
                    </a:lnB>
                    <a:solidFill>
                      <a:srgbClr val="000000"/>
                    </a:solidFill>
                  </a:tcPr>
                </a:tc>
                <a:extLst>
                  <a:ext uri="{0D108BD9-81ED-4DB2-BD59-A6C34878D82A}">
                    <a16:rowId xmlns:a16="http://schemas.microsoft.com/office/drawing/2014/main" val="10000"/>
                  </a:ext>
                </a:extLst>
              </a:tr>
              <a:tr h="1424650">
                <a:tc>
                  <a:txBody>
                    <a:bodyPr/>
                    <a:lstStyle/>
                    <a:p>
                      <a:pPr marL="0" algn="ctr" defTabSz="914400" rtl="0" eaLnBrk="1" latinLnBrk="0" hangingPunct="1">
                        <a:lnSpc>
                          <a:spcPts val="3567"/>
                        </a:lnSpc>
                        <a:defRPr/>
                      </a:pPr>
                      <a:r>
                        <a:rPr lang="en-US" sz="2548" kern="1200" dirty="0">
                          <a:solidFill>
                            <a:srgbClr val="000000"/>
                          </a:solidFill>
                          <a:latin typeface="Arial Unicode"/>
                          <a:ea typeface="Arial Unicode"/>
                          <a:cs typeface="Arial Unicode"/>
                          <a:sym typeface="Arial Unicode"/>
                        </a:rPr>
                        <a:t>Requests</a:t>
                      </a:r>
                      <a:endParaRPr lang="en-US" sz="2548" kern="1200" dirty="0">
                        <a:solidFill>
                          <a:srgbClr val="000000"/>
                        </a:solidFill>
                        <a:latin typeface="Arial Unicode"/>
                        <a:ea typeface="Arial Unicode"/>
                        <a:cs typeface="Arial Unicode"/>
                      </a:endParaRPr>
                    </a:p>
                  </a:txBody>
                  <a:tcPr marL="242712" marR="242712" marT="242712" marB="242712" anchor="ctr">
                    <a:lnL w="9277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108232" cap="flat" cmpd="sng" algn="ctr">
                      <a:solidFill>
                        <a:srgbClr val="000000"/>
                      </a:solidFill>
                      <a:prstDash val="solid"/>
                      <a:round/>
                      <a:headEnd type="none" w="med" len="med"/>
                      <a:tailEnd type="none" w="med" len="med"/>
                    </a:lnT>
                    <a:lnB w="46385" cap="flat" cmpd="sng" algn="ctr">
                      <a:solidFill>
                        <a:srgbClr val="000000"/>
                      </a:solidFill>
                      <a:prstDash val="solid"/>
                      <a:round/>
                      <a:headEnd type="none" w="med" len="med"/>
                      <a:tailEnd type="none" w="med" len="med"/>
                    </a:lnB>
                  </a:tcPr>
                </a:tc>
                <a:tc>
                  <a:txBody>
                    <a:bodyPr/>
                    <a:lstStyle/>
                    <a:p>
                      <a:pPr marL="0" algn="ctr" defTabSz="914400" rtl="0" eaLnBrk="1" latinLnBrk="0" hangingPunct="1">
                        <a:lnSpc>
                          <a:spcPts val="3567"/>
                        </a:lnSpc>
                        <a:defRPr/>
                      </a:pPr>
                      <a:r>
                        <a:rPr lang="en-US" sz="2548" kern="1200" dirty="0" err="1">
                          <a:solidFill>
                            <a:srgbClr val="000000"/>
                          </a:solidFill>
                          <a:latin typeface="Arial Unicode"/>
                          <a:ea typeface="Arial Unicode"/>
                          <a:cs typeface="Arial Unicode"/>
                          <a:sym typeface="Arial Unicode"/>
                        </a:rPr>
                        <a:t>靜態網頁、API</a:t>
                      </a:r>
                      <a:r>
                        <a:rPr lang="en-US" sz="2548" kern="1200" dirty="0">
                          <a:solidFill>
                            <a:srgbClr val="000000"/>
                          </a:solidFill>
                          <a:latin typeface="Arial Unicode"/>
                          <a:ea typeface="Arial Unicode"/>
                          <a:cs typeface="Arial Unicode"/>
                          <a:sym typeface="Arial Unicode"/>
                        </a:rPr>
                        <a:t> </a:t>
                      </a:r>
                      <a:r>
                        <a:rPr lang="en-US" sz="2548" kern="1200" dirty="0" err="1">
                          <a:solidFill>
                            <a:srgbClr val="000000"/>
                          </a:solidFill>
                          <a:latin typeface="Arial Unicode"/>
                          <a:ea typeface="Arial Unicode"/>
                          <a:cs typeface="Arial Unicode"/>
                          <a:sym typeface="Arial Unicode"/>
                        </a:rPr>
                        <a:t>請求</a:t>
                      </a:r>
                      <a:endParaRPr lang="en-US" sz="2548" kern="1200" dirty="0">
                        <a:solidFill>
                          <a:srgbClr val="000000"/>
                        </a:solidFill>
                        <a:latin typeface="Arial Unicode"/>
                        <a:ea typeface="Arial Unicode"/>
                        <a:cs typeface="Arial Unicode"/>
                      </a:endParaRPr>
                    </a:p>
                  </a:txBody>
                  <a:tcPr marL="242712" marR="242712" marT="242712" marB="242712" anchor="ctr">
                    <a:lnL w="0" cap="flat" cmpd="sng" algn="ctr">
                      <a:solidFill>
                        <a:srgbClr val="000000"/>
                      </a:solidFill>
                      <a:prstDash val="solid"/>
                      <a:round/>
                      <a:headEnd type="none" w="med" len="med"/>
                      <a:tailEnd type="none" w="med" len="med"/>
                    </a:lnL>
                    <a:lnR w="92770" cap="flat" cmpd="sng" algn="ctr">
                      <a:solidFill>
                        <a:srgbClr val="000000"/>
                      </a:solidFill>
                      <a:prstDash val="solid"/>
                      <a:round/>
                      <a:headEnd type="none" w="med" len="med"/>
                      <a:tailEnd type="none" w="med" len="med"/>
                    </a:lnR>
                    <a:lnT w="108232" cap="flat" cmpd="sng" algn="ctr">
                      <a:solidFill>
                        <a:srgbClr val="000000"/>
                      </a:solidFill>
                      <a:prstDash val="solid"/>
                      <a:round/>
                      <a:headEnd type="none" w="med" len="med"/>
                      <a:tailEnd type="none" w="med" len="med"/>
                    </a:lnT>
                    <a:lnB w="4638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412260">
                <a:tc>
                  <a:txBody>
                    <a:bodyPr/>
                    <a:lstStyle/>
                    <a:p>
                      <a:pPr algn="ctr">
                        <a:lnSpc>
                          <a:spcPts val="3567"/>
                        </a:lnSpc>
                        <a:defRPr/>
                      </a:pPr>
                      <a:r>
                        <a:rPr lang="en-US" sz="2548" dirty="0">
                          <a:solidFill>
                            <a:srgbClr val="000000"/>
                          </a:solidFill>
                          <a:latin typeface="Arial Unicode"/>
                          <a:ea typeface="Arial Unicode"/>
                          <a:cs typeface="Arial Unicode"/>
                          <a:sym typeface="Arial Unicode"/>
                        </a:rPr>
                        <a:t>Selenium</a:t>
                      </a:r>
                      <a:endParaRPr lang="en-US" sz="1100" dirty="0"/>
                    </a:p>
                  </a:txBody>
                  <a:tcPr marL="242712" marR="242712" marT="242712" marB="242712" anchor="ctr">
                    <a:lnL w="9277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46385" cap="flat" cmpd="sng" algn="ctr">
                      <a:solidFill>
                        <a:srgbClr val="000000"/>
                      </a:solidFill>
                      <a:prstDash val="solid"/>
                      <a:round/>
                      <a:headEnd type="none" w="med" len="med"/>
                      <a:tailEnd type="none" w="med" len="med"/>
                    </a:lnT>
                    <a:lnB w="46385" cap="flat" cmpd="sng" algn="ctr">
                      <a:solidFill>
                        <a:srgbClr val="000000"/>
                      </a:solidFill>
                      <a:prstDash val="solid"/>
                      <a:round/>
                      <a:headEnd type="none" w="med" len="med"/>
                      <a:tailEnd type="none" w="med" len="med"/>
                    </a:lnB>
                  </a:tcPr>
                </a:tc>
                <a:tc>
                  <a:txBody>
                    <a:bodyPr/>
                    <a:lstStyle/>
                    <a:p>
                      <a:pPr algn="ctr">
                        <a:lnSpc>
                          <a:spcPts val="3567"/>
                        </a:lnSpc>
                        <a:defRPr/>
                      </a:pPr>
                      <a:r>
                        <a:rPr lang="en-US" sz="2548">
                          <a:solidFill>
                            <a:srgbClr val="000000"/>
                          </a:solidFill>
                          <a:latin typeface="Arial Unicode"/>
                          <a:ea typeface="Arial Unicode"/>
                          <a:cs typeface="Arial Unicode"/>
                          <a:sym typeface="Arial Unicode"/>
                        </a:rPr>
                        <a:t>動態頁面、JavaScript 渲染、模擬使用者操作</a:t>
                      </a:r>
                      <a:endParaRPr lang="en-US" sz="1100"/>
                    </a:p>
                  </a:txBody>
                  <a:tcPr marL="242712" marR="242712" marT="242712" marB="242712" anchor="ctr">
                    <a:lnL w="0" cap="flat" cmpd="sng" algn="ctr">
                      <a:solidFill>
                        <a:srgbClr val="000000"/>
                      </a:solidFill>
                      <a:prstDash val="solid"/>
                      <a:round/>
                      <a:headEnd type="none" w="med" len="med"/>
                      <a:tailEnd type="none" w="med" len="med"/>
                    </a:lnL>
                    <a:lnR w="92770" cap="flat" cmpd="sng" algn="ctr">
                      <a:solidFill>
                        <a:srgbClr val="000000"/>
                      </a:solidFill>
                      <a:prstDash val="solid"/>
                      <a:round/>
                      <a:headEnd type="none" w="med" len="med"/>
                      <a:tailEnd type="none" w="med" len="med"/>
                    </a:lnR>
                    <a:lnT w="46385" cap="flat" cmpd="sng" algn="ctr">
                      <a:solidFill>
                        <a:srgbClr val="000000"/>
                      </a:solidFill>
                      <a:prstDash val="solid"/>
                      <a:round/>
                      <a:headEnd type="none" w="med" len="med"/>
                      <a:tailEnd type="none" w="med" len="med"/>
                    </a:lnT>
                    <a:lnB w="4638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424650">
                <a:tc>
                  <a:txBody>
                    <a:bodyPr/>
                    <a:lstStyle/>
                    <a:p>
                      <a:pPr algn="ctr">
                        <a:lnSpc>
                          <a:spcPts val="3567"/>
                        </a:lnSpc>
                        <a:defRPr/>
                      </a:pPr>
                      <a:r>
                        <a:rPr lang="en-US" sz="2548">
                          <a:solidFill>
                            <a:srgbClr val="000000"/>
                          </a:solidFill>
                          <a:latin typeface="Arial Unicode"/>
                          <a:ea typeface="Arial Unicode"/>
                          <a:cs typeface="Arial Unicode"/>
                          <a:sym typeface="Arial Unicode"/>
                        </a:rPr>
                        <a:t>BeautifulSoup</a:t>
                      </a:r>
                      <a:endParaRPr lang="en-US" sz="1100"/>
                    </a:p>
                  </a:txBody>
                  <a:tcPr marL="242712" marR="242712" marT="242712" marB="242712" anchor="ctr">
                    <a:lnL w="9277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46385" cap="flat" cmpd="sng" algn="ctr">
                      <a:solidFill>
                        <a:srgbClr val="000000"/>
                      </a:solidFill>
                      <a:prstDash val="solid"/>
                      <a:round/>
                      <a:headEnd type="none" w="med" len="med"/>
                      <a:tailEnd type="none" w="med" len="med"/>
                    </a:lnT>
                    <a:lnB w="92770" cap="flat" cmpd="sng" algn="ctr">
                      <a:solidFill>
                        <a:srgbClr val="000000"/>
                      </a:solidFill>
                      <a:prstDash val="solid"/>
                      <a:round/>
                      <a:headEnd type="none" w="med" len="med"/>
                      <a:tailEnd type="none" w="med" len="med"/>
                    </a:lnB>
                  </a:tcPr>
                </a:tc>
                <a:tc>
                  <a:txBody>
                    <a:bodyPr/>
                    <a:lstStyle/>
                    <a:p>
                      <a:pPr algn="ctr">
                        <a:lnSpc>
                          <a:spcPts val="3567"/>
                        </a:lnSpc>
                        <a:defRPr/>
                      </a:pPr>
                      <a:r>
                        <a:rPr lang="en-US" sz="2548" dirty="0" err="1">
                          <a:solidFill>
                            <a:srgbClr val="000000"/>
                          </a:solidFill>
                          <a:latin typeface="Arial Unicode"/>
                          <a:ea typeface="Arial Unicode"/>
                          <a:cs typeface="Arial Unicode"/>
                          <a:sym typeface="Arial Unicode"/>
                        </a:rPr>
                        <a:t>解析獲取的</a:t>
                      </a:r>
                      <a:r>
                        <a:rPr lang="en-US" sz="2548" dirty="0">
                          <a:solidFill>
                            <a:srgbClr val="000000"/>
                          </a:solidFill>
                          <a:latin typeface="Arial Unicode"/>
                          <a:ea typeface="Arial Unicode"/>
                          <a:cs typeface="Arial Unicode"/>
                          <a:sym typeface="Arial Unicode"/>
                        </a:rPr>
                        <a:t> HTML</a:t>
                      </a:r>
                      <a:endParaRPr lang="en-US" sz="1100" dirty="0"/>
                    </a:p>
                  </a:txBody>
                  <a:tcPr marL="242712" marR="242712" marT="242712" marB="242712" anchor="ctr">
                    <a:lnL w="0" cap="flat" cmpd="sng" algn="ctr">
                      <a:solidFill>
                        <a:srgbClr val="000000"/>
                      </a:solidFill>
                      <a:prstDash val="solid"/>
                      <a:round/>
                      <a:headEnd type="none" w="med" len="med"/>
                      <a:tailEnd type="none" w="med" len="med"/>
                    </a:lnL>
                    <a:lnR w="92770" cap="flat" cmpd="sng" algn="ctr">
                      <a:solidFill>
                        <a:srgbClr val="000000"/>
                      </a:solidFill>
                      <a:prstDash val="solid"/>
                      <a:round/>
                      <a:headEnd type="none" w="med" len="med"/>
                      <a:tailEnd type="none" w="med" len="med"/>
                    </a:lnR>
                    <a:lnT w="46385" cap="flat" cmpd="sng" algn="ctr">
                      <a:solidFill>
                        <a:srgbClr val="000000"/>
                      </a:solidFill>
                      <a:prstDash val="solid"/>
                      <a:round/>
                      <a:headEnd type="none" w="med" len="med"/>
                      <a:tailEnd type="none" w="med" len="med"/>
                    </a:lnT>
                    <a:lnB w="9277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9" name="Freeform 9"/>
          <p:cNvSpPr/>
          <p:nvPr/>
        </p:nvSpPr>
        <p:spPr>
          <a:xfrm>
            <a:off x="14164836" y="483391"/>
            <a:ext cx="1535671" cy="1835463"/>
          </a:xfrm>
          <a:custGeom>
            <a:avLst/>
            <a:gdLst/>
            <a:ahLst/>
            <a:cxnLst/>
            <a:rect l="l" t="t" r="r" b="b"/>
            <a:pathLst>
              <a:path w="1535671" h="1835463">
                <a:moveTo>
                  <a:pt x="0" y="0"/>
                </a:moveTo>
                <a:lnTo>
                  <a:pt x="1535671" y="0"/>
                </a:lnTo>
                <a:lnTo>
                  <a:pt x="1535671" y="1835463"/>
                </a:lnTo>
                <a:lnTo>
                  <a:pt x="0" y="1835463"/>
                </a:lnTo>
                <a:lnTo>
                  <a:pt x="0" y="0"/>
                </a:lnTo>
                <a:close/>
              </a:path>
            </a:pathLst>
          </a:custGeom>
          <a:blipFill>
            <a:blip r:embed="rId5"/>
            <a:stretch>
              <a:fillRect/>
            </a:stretch>
          </a:blipFill>
        </p:spPr>
        <p:txBody>
          <a:bodyPr/>
          <a:lstStyle/>
          <a:p>
            <a:endParaRPr lang="zh-TW" altLang="en-US"/>
          </a:p>
        </p:txBody>
      </p:sp>
      <p:sp>
        <p:nvSpPr>
          <p:cNvPr id="10" name="TextBox 10"/>
          <p:cNvSpPr txBox="1"/>
          <p:nvPr/>
        </p:nvSpPr>
        <p:spPr>
          <a:xfrm>
            <a:off x="1028700" y="1057275"/>
            <a:ext cx="6340740" cy="954405"/>
          </a:xfrm>
          <a:prstGeom prst="rect">
            <a:avLst/>
          </a:prstGeom>
        </p:spPr>
        <p:txBody>
          <a:bodyPr lIns="0" tIns="0" rIns="0" bIns="0" rtlCol="0" anchor="t">
            <a:spAutoFit/>
          </a:bodyPr>
          <a:lstStyle/>
          <a:p>
            <a:pPr marL="0" lvl="0" indent="0" algn="l">
              <a:lnSpc>
                <a:spcPts val="7410"/>
              </a:lnSpc>
            </a:pPr>
            <a:r>
              <a:rPr lang="en-US" sz="6500" b="1" spc="65">
                <a:solidFill>
                  <a:srgbClr val="000000"/>
                </a:solidFill>
                <a:latin typeface="Arial Unicode Bold"/>
                <a:ea typeface="Arial Unicode Bold"/>
                <a:cs typeface="Arial Unicode Bold"/>
                <a:sym typeface="Arial Unicode Bold"/>
              </a:rPr>
              <a:t>網路爬蟲</a:t>
            </a:r>
          </a:p>
        </p:txBody>
      </p:sp>
      <p:grpSp>
        <p:nvGrpSpPr>
          <p:cNvPr id="12" name="Group 12"/>
          <p:cNvGrpSpPr/>
          <p:nvPr/>
        </p:nvGrpSpPr>
        <p:grpSpPr>
          <a:xfrm>
            <a:off x="17295495" y="0"/>
            <a:ext cx="992505" cy="1304461"/>
            <a:chOff x="0" y="0"/>
            <a:chExt cx="1323340" cy="1739282"/>
          </a:xfrm>
        </p:grpSpPr>
        <p:grpSp>
          <p:nvGrpSpPr>
            <p:cNvPr id="13" name="Group 13"/>
            <p:cNvGrpSpPr>
              <a:grpSpLocks noChangeAspect="1"/>
            </p:cNvGrpSpPr>
            <p:nvPr/>
          </p:nvGrpSpPr>
          <p:grpSpPr>
            <a:xfrm>
              <a:off x="0" y="0"/>
              <a:ext cx="1323340" cy="1323340"/>
              <a:chOff x="0" y="0"/>
              <a:chExt cx="13884457" cy="13884457"/>
            </a:xfrm>
          </p:grpSpPr>
          <p:sp>
            <p:nvSpPr>
              <p:cNvPr id="14" name="Freeform 14"/>
              <p:cNvSpPr/>
              <p:nvPr/>
            </p:nvSpPr>
            <p:spPr>
              <a:xfrm>
                <a:off x="-342874" y="-11125"/>
                <a:ext cx="14570202" cy="13906705"/>
              </a:xfrm>
              <a:custGeom>
                <a:avLst/>
                <a:gdLst/>
                <a:ahLst/>
                <a:cxnLst/>
                <a:rect l="l" t="t" r="r" b="b"/>
                <a:pathLst>
                  <a:path w="14570202" h="13906705">
                    <a:moveTo>
                      <a:pt x="7285101" y="11125"/>
                    </a:moveTo>
                    <a:cubicBezTo>
                      <a:pt x="4797487" y="0"/>
                      <a:pt x="2494061" y="1320743"/>
                      <a:pt x="1247030" y="3473245"/>
                    </a:cubicBezTo>
                    <a:cubicBezTo>
                      <a:pt x="0" y="5625748"/>
                      <a:pt x="0" y="8280957"/>
                      <a:pt x="1247030" y="10433459"/>
                    </a:cubicBezTo>
                    <a:cubicBezTo>
                      <a:pt x="2494061" y="12585962"/>
                      <a:pt x="4797487" y="13906705"/>
                      <a:pt x="7285101" y="13895580"/>
                    </a:cubicBezTo>
                    <a:cubicBezTo>
                      <a:pt x="9772716" y="13906705"/>
                      <a:pt x="12076142" y="12585962"/>
                      <a:pt x="13323172" y="10433459"/>
                    </a:cubicBezTo>
                    <a:cubicBezTo>
                      <a:pt x="14570202" y="8280957"/>
                      <a:pt x="14570202" y="5625748"/>
                      <a:pt x="13323172" y="3473245"/>
                    </a:cubicBezTo>
                    <a:cubicBezTo>
                      <a:pt x="12076142" y="1320743"/>
                      <a:pt x="9772716" y="0"/>
                      <a:pt x="7285101" y="11125"/>
                    </a:cubicBezTo>
                    <a:close/>
                  </a:path>
                </a:pathLst>
              </a:custGeom>
              <a:solidFill>
                <a:srgbClr val="999999"/>
              </a:solidFill>
            </p:spPr>
            <p:txBody>
              <a:bodyPr/>
              <a:lstStyle/>
              <a:p>
                <a:endParaRPr lang="zh-TW" altLang="en-US"/>
              </a:p>
            </p:txBody>
          </p:sp>
          <p:sp>
            <p:nvSpPr>
              <p:cNvPr id="15" name="Freeform 15"/>
              <p:cNvSpPr/>
              <p:nvPr/>
            </p:nvSpPr>
            <p:spPr>
              <a:xfrm>
                <a:off x="-254486" y="73238"/>
                <a:ext cx="14393428" cy="13737980"/>
              </a:xfrm>
              <a:custGeom>
                <a:avLst/>
                <a:gdLst/>
                <a:ahLst/>
                <a:cxnLst/>
                <a:rect l="l" t="t" r="r" b="b"/>
                <a:pathLst>
                  <a:path w="14393428" h="13737980">
                    <a:moveTo>
                      <a:pt x="7196713" y="10990"/>
                    </a:moveTo>
                    <a:cubicBezTo>
                      <a:pt x="4739280" y="0"/>
                      <a:pt x="2463801" y="1304718"/>
                      <a:pt x="1231900" y="3431105"/>
                    </a:cubicBezTo>
                    <a:cubicBezTo>
                      <a:pt x="0" y="5557493"/>
                      <a:pt x="0" y="8180486"/>
                      <a:pt x="1231900" y="10306873"/>
                    </a:cubicBezTo>
                    <a:cubicBezTo>
                      <a:pt x="2463801" y="12433261"/>
                      <a:pt x="4739280" y="13737979"/>
                      <a:pt x="7196713" y="13726989"/>
                    </a:cubicBezTo>
                    <a:cubicBezTo>
                      <a:pt x="9654147" y="13737979"/>
                      <a:pt x="11929626" y="12433261"/>
                      <a:pt x="13161527" y="10306873"/>
                    </a:cubicBezTo>
                    <a:cubicBezTo>
                      <a:pt x="14393428" y="8180486"/>
                      <a:pt x="14393428" y="5557493"/>
                      <a:pt x="13161527" y="3431105"/>
                    </a:cubicBezTo>
                    <a:cubicBezTo>
                      <a:pt x="11929626" y="1304718"/>
                      <a:pt x="9654147" y="0"/>
                      <a:pt x="7196713" y="10990"/>
                    </a:cubicBezTo>
                    <a:close/>
                  </a:path>
                </a:pathLst>
              </a:custGeom>
              <a:blipFill>
                <a:blip r:embed="rId6"/>
                <a:stretch>
                  <a:fillRect l="223" r="223" b="-28616"/>
                </a:stretch>
              </a:blipFill>
            </p:spPr>
            <p:txBody>
              <a:bodyPr/>
              <a:lstStyle/>
              <a:p>
                <a:endParaRPr lang="zh-TW" altLang="en-US"/>
              </a:p>
            </p:txBody>
          </p:sp>
        </p:grpSp>
        <p:sp>
          <p:nvSpPr>
            <p:cNvPr id="16" name="TextBox 16"/>
            <p:cNvSpPr txBox="1"/>
            <p:nvPr/>
          </p:nvSpPr>
          <p:spPr>
            <a:xfrm>
              <a:off x="190357" y="1333918"/>
              <a:ext cx="942626" cy="405364"/>
            </a:xfrm>
            <a:prstGeom prst="rect">
              <a:avLst/>
            </a:prstGeom>
          </p:spPr>
          <p:txBody>
            <a:bodyPr lIns="0" tIns="0" rIns="0" bIns="0" rtlCol="0" anchor="t">
              <a:spAutoFit/>
            </a:bodyPr>
            <a:lstStyle/>
            <a:p>
              <a:pPr algn="ctr">
                <a:lnSpc>
                  <a:spcPts val="2598"/>
                </a:lnSpc>
              </a:pPr>
              <a:r>
                <a:rPr lang="en-US" sz="1855" b="1">
                  <a:solidFill>
                    <a:srgbClr val="000000"/>
                  </a:solidFill>
                  <a:latin typeface="Noto Sans T Chinese Bold"/>
                  <a:ea typeface="Noto Sans T Chinese Bold"/>
                  <a:cs typeface="Noto Sans T Chinese Bold"/>
                  <a:sym typeface="Noto Sans T Chinese Bold"/>
                </a:rPr>
                <a:t>林欣潔</a:t>
              </a:r>
            </a:p>
          </p:txBody>
        </p: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5"/>
          <p:cNvGrpSpPr/>
          <p:nvPr/>
        </p:nvGrpSpPr>
        <p:grpSpPr>
          <a:xfrm>
            <a:off x="14164837" y="9589260"/>
            <a:ext cx="3094463" cy="366780"/>
            <a:chOff x="0" y="0"/>
            <a:chExt cx="4125951" cy="489041"/>
          </a:xfrm>
        </p:grpSpPr>
        <p:sp>
          <p:nvSpPr>
            <p:cNvPr id="6" name="TextBox 6"/>
            <p:cNvSpPr txBox="1"/>
            <p:nvPr/>
          </p:nvSpPr>
          <p:spPr>
            <a:xfrm>
              <a:off x="562691" y="76117"/>
              <a:ext cx="3563260" cy="376173"/>
            </a:xfrm>
            <a:prstGeom prst="rect">
              <a:avLst/>
            </a:prstGeom>
          </p:spPr>
          <p:txBody>
            <a:bodyPr lIns="0" tIns="0" rIns="0" bIns="0" rtlCol="0" anchor="t">
              <a:spAutoFit/>
            </a:bodyPr>
            <a:lstStyle/>
            <a:p>
              <a:pPr marL="0" lvl="0" indent="0" algn="l">
                <a:lnSpc>
                  <a:spcPts val="2165"/>
                </a:lnSpc>
              </a:pPr>
              <a:r>
                <a:rPr lang="en-US" sz="2000" b="1" spc="37" dirty="0" err="1">
                  <a:solidFill>
                    <a:srgbClr val="FFFFFF"/>
                  </a:solidFill>
                  <a:latin typeface="微軟正黑體 Light" panose="020B0304030504040204" pitchFamily="34" charset="-120"/>
                  <a:ea typeface="微軟正黑體 Light" panose="020B0304030504040204" pitchFamily="34" charset="-120"/>
                  <a:cs typeface="Arial Unicode Bold"/>
                  <a:sym typeface="Arial Unicode Bold"/>
                </a:rPr>
                <a:t>網路爬蟲</a:t>
              </a:r>
              <a:endParaRPr lang="en-US" sz="2000" b="1" spc="37" dirty="0">
                <a:solidFill>
                  <a:srgbClr val="FFFFFF"/>
                </a:solidFill>
                <a:latin typeface="微軟正黑體 Light" panose="020B0304030504040204" pitchFamily="34" charset="-120"/>
                <a:ea typeface="微軟正黑體 Light" panose="020B0304030504040204" pitchFamily="34" charset="-120"/>
                <a:cs typeface="Arial Unicode Bold"/>
                <a:sym typeface="Arial Unicode Bold"/>
              </a:endParaRPr>
            </a:p>
          </p:txBody>
        </p:sp>
        <p:sp>
          <p:nvSpPr>
            <p:cNvPr id="7" name="Freeform 7"/>
            <p:cNvSpPr/>
            <p:nvPr/>
          </p:nvSpPr>
          <p:spPr>
            <a:xfrm rot="5400000">
              <a:off x="-39568" y="39568"/>
              <a:ext cx="489041" cy="409905"/>
            </a:xfrm>
            <a:custGeom>
              <a:avLst/>
              <a:gdLst/>
              <a:ahLst/>
              <a:cxnLst/>
              <a:rect l="l" t="t" r="r" b="b"/>
              <a:pathLst>
                <a:path w="489041" h="409905">
                  <a:moveTo>
                    <a:pt x="0" y="0"/>
                  </a:moveTo>
                  <a:lnTo>
                    <a:pt x="489041" y="0"/>
                  </a:lnTo>
                  <a:lnTo>
                    <a:pt x="489041" y="409905"/>
                  </a:lnTo>
                  <a:lnTo>
                    <a:pt x="0" y="40990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zh-TW" altLang="en-US"/>
            </a:p>
          </p:txBody>
        </p:sp>
      </p:grpSp>
      <p:sp>
        <p:nvSpPr>
          <p:cNvPr id="8" name="Freeform 8"/>
          <p:cNvSpPr/>
          <p:nvPr/>
        </p:nvSpPr>
        <p:spPr>
          <a:xfrm>
            <a:off x="11221747" y="2794390"/>
            <a:ext cx="5314772" cy="5618473"/>
          </a:xfrm>
          <a:custGeom>
            <a:avLst/>
            <a:gdLst/>
            <a:ahLst/>
            <a:cxnLst/>
            <a:rect l="l" t="t" r="r" b="b"/>
            <a:pathLst>
              <a:path w="5314772" h="5618473">
                <a:moveTo>
                  <a:pt x="0" y="0"/>
                </a:moveTo>
                <a:lnTo>
                  <a:pt x="5314771" y="0"/>
                </a:lnTo>
                <a:lnTo>
                  <a:pt x="5314771" y="5618472"/>
                </a:lnTo>
                <a:lnTo>
                  <a:pt x="0" y="5618472"/>
                </a:lnTo>
                <a:lnTo>
                  <a:pt x="0" y="0"/>
                </a:lnTo>
                <a:close/>
              </a:path>
            </a:pathLst>
          </a:custGeom>
          <a:blipFill>
            <a:blip r:embed="rId5"/>
            <a:stretch>
              <a:fillRect/>
            </a:stretch>
          </a:blipFill>
        </p:spPr>
        <p:txBody>
          <a:bodyPr/>
          <a:lstStyle/>
          <a:p>
            <a:endParaRPr lang="zh-TW" altLang="en-US"/>
          </a:p>
        </p:txBody>
      </p:sp>
      <p:sp>
        <p:nvSpPr>
          <p:cNvPr id="9" name="TextBox 9"/>
          <p:cNvSpPr txBox="1"/>
          <p:nvPr/>
        </p:nvSpPr>
        <p:spPr>
          <a:xfrm>
            <a:off x="1028700" y="1057275"/>
            <a:ext cx="10326499" cy="954438"/>
          </a:xfrm>
          <a:prstGeom prst="rect">
            <a:avLst/>
          </a:prstGeom>
        </p:spPr>
        <p:txBody>
          <a:bodyPr lIns="0" tIns="0" rIns="0" bIns="0" rtlCol="0" anchor="t">
            <a:spAutoFit/>
          </a:bodyPr>
          <a:lstStyle/>
          <a:p>
            <a:pPr marL="0" lvl="0" indent="0" algn="l">
              <a:lnSpc>
                <a:spcPts val="7410"/>
              </a:lnSpc>
            </a:pPr>
            <a:r>
              <a:rPr lang="en-US" sz="6500" b="1" spc="65">
                <a:solidFill>
                  <a:srgbClr val="000000"/>
                </a:solidFill>
                <a:latin typeface="Arial Unicode Bold"/>
                <a:ea typeface="Arial Unicode Bold"/>
                <a:cs typeface="Arial Unicode Bold"/>
                <a:sym typeface="Arial Unicode Bold"/>
              </a:rPr>
              <a:t>網路爬蟲 - 困難與解決方案</a:t>
            </a:r>
          </a:p>
        </p:txBody>
      </p:sp>
      <p:sp>
        <p:nvSpPr>
          <p:cNvPr id="10" name="TextBox 10"/>
          <p:cNvSpPr txBox="1"/>
          <p:nvPr/>
        </p:nvSpPr>
        <p:spPr>
          <a:xfrm>
            <a:off x="1028700" y="3035941"/>
            <a:ext cx="7128933" cy="432435"/>
          </a:xfrm>
          <a:prstGeom prst="rect">
            <a:avLst/>
          </a:prstGeom>
        </p:spPr>
        <p:txBody>
          <a:bodyPr lIns="0" tIns="0" rIns="0" bIns="0" rtlCol="0" anchor="t">
            <a:spAutoFit/>
          </a:bodyPr>
          <a:lstStyle/>
          <a:p>
            <a:pPr marL="0" lvl="0" indent="0" algn="l">
              <a:lnSpc>
                <a:spcPts val="3419"/>
              </a:lnSpc>
            </a:pPr>
            <a:r>
              <a:rPr lang="en-US" sz="2999" b="1">
                <a:solidFill>
                  <a:srgbClr val="000000"/>
                </a:solidFill>
                <a:latin typeface="Arial Unicode Bold"/>
                <a:ea typeface="Arial Unicode Bold"/>
                <a:cs typeface="Arial Unicode Bold"/>
                <a:sym typeface="Arial Unicode Bold"/>
              </a:rPr>
              <a:t>1. 隱藏 API 資料抓取（Eprice 案例）</a:t>
            </a:r>
          </a:p>
        </p:txBody>
      </p:sp>
      <p:sp>
        <p:nvSpPr>
          <p:cNvPr id="11" name="TextBox 11"/>
          <p:cNvSpPr txBox="1"/>
          <p:nvPr/>
        </p:nvSpPr>
        <p:spPr>
          <a:xfrm>
            <a:off x="1028700" y="3632045"/>
            <a:ext cx="7128933" cy="372171"/>
          </a:xfrm>
          <a:prstGeom prst="rect">
            <a:avLst/>
          </a:prstGeom>
        </p:spPr>
        <p:txBody>
          <a:bodyPr lIns="0" tIns="0" rIns="0" bIns="0" rtlCol="0" anchor="t">
            <a:spAutoFit/>
          </a:bodyPr>
          <a:lstStyle/>
          <a:p>
            <a:pPr marL="561339" lvl="1" indent="-280669" algn="l">
              <a:lnSpc>
                <a:spcPts val="2963"/>
              </a:lnSpc>
              <a:buFont typeface="Arial"/>
              <a:buChar char="•"/>
            </a:pPr>
            <a:r>
              <a:rPr lang="en-US" sz="2599" spc="25">
                <a:solidFill>
                  <a:srgbClr val="000000"/>
                </a:solidFill>
                <a:latin typeface="Arial Unicode"/>
                <a:ea typeface="Arial Unicode"/>
                <a:cs typeface="Arial Unicode"/>
                <a:sym typeface="Arial Unicode"/>
              </a:rPr>
              <a:t>使用 Postman 測試 API，分析參數規則</a:t>
            </a:r>
          </a:p>
        </p:txBody>
      </p:sp>
      <p:sp>
        <p:nvSpPr>
          <p:cNvPr id="12" name="TextBox 12"/>
          <p:cNvSpPr txBox="1"/>
          <p:nvPr/>
        </p:nvSpPr>
        <p:spPr>
          <a:xfrm>
            <a:off x="1028700" y="4665384"/>
            <a:ext cx="8509014" cy="432435"/>
          </a:xfrm>
          <a:prstGeom prst="rect">
            <a:avLst/>
          </a:prstGeom>
        </p:spPr>
        <p:txBody>
          <a:bodyPr lIns="0" tIns="0" rIns="0" bIns="0" rtlCol="0" anchor="t">
            <a:spAutoFit/>
          </a:bodyPr>
          <a:lstStyle/>
          <a:p>
            <a:pPr marL="0" lvl="0" indent="0" algn="l">
              <a:lnSpc>
                <a:spcPts val="3419"/>
              </a:lnSpc>
            </a:pPr>
            <a:r>
              <a:rPr lang="en-US" sz="2999" b="1">
                <a:solidFill>
                  <a:srgbClr val="000000"/>
                </a:solidFill>
                <a:latin typeface="Arial Unicode Bold"/>
                <a:ea typeface="Arial Unicode Bold"/>
                <a:cs typeface="Arial Unicode Bold"/>
                <a:sym typeface="Arial Unicode Bold"/>
              </a:rPr>
              <a:t>2. 資料量限制（Yahoo 拍賣 6000 筆上限）</a:t>
            </a:r>
          </a:p>
        </p:txBody>
      </p:sp>
      <p:sp>
        <p:nvSpPr>
          <p:cNvPr id="13" name="TextBox 13"/>
          <p:cNvSpPr txBox="1"/>
          <p:nvPr/>
        </p:nvSpPr>
        <p:spPr>
          <a:xfrm>
            <a:off x="1028700" y="5261488"/>
            <a:ext cx="8509014" cy="384721"/>
          </a:xfrm>
          <a:prstGeom prst="rect">
            <a:avLst/>
          </a:prstGeom>
        </p:spPr>
        <p:txBody>
          <a:bodyPr lIns="0" tIns="0" rIns="0" bIns="0" rtlCol="0" anchor="t">
            <a:spAutoFit/>
          </a:bodyPr>
          <a:lstStyle/>
          <a:p>
            <a:pPr marL="561339" lvl="1" indent="-280669" algn="l">
              <a:lnSpc>
                <a:spcPts val="2963"/>
              </a:lnSpc>
              <a:buFont typeface="Arial"/>
              <a:buChar char="•"/>
            </a:pPr>
            <a:r>
              <a:rPr lang="en-US" sz="2599" spc="25" dirty="0" err="1">
                <a:solidFill>
                  <a:srgbClr val="000000"/>
                </a:solidFill>
                <a:latin typeface="Arial Unicode"/>
                <a:ea typeface="Arial Unicode"/>
                <a:cs typeface="Arial Unicode"/>
                <a:sym typeface="Arial Unicode"/>
              </a:rPr>
              <a:t>使用免費</a:t>
            </a:r>
            <a:r>
              <a:rPr lang="en-US" sz="2599" spc="25" dirty="0">
                <a:solidFill>
                  <a:srgbClr val="000000"/>
                </a:solidFill>
                <a:latin typeface="Arial Unicode"/>
                <a:ea typeface="Arial Unicode"/>
                <a:cs typeface="Arial Unicode"/>
                <a:sym typeface="Arial Unicode"/>
              </a:rPr>
              <a:t> </a:t>
            </a:r>
            <a:r>
              <a:rPr lang="en-US" sz="2599" spc="25" dirty="0" err="1">
                <a:solidFill>
                  <a:srgbClr val="000000"/>
                </a:solidFill>
                <a:latin typeface="Arial Unicode"/>
                <a:ea typeface="Arial Unicode"/>
                <a:cs typeface="Arial Unicode"/>
                <a:sym typeface="Arial Unicode"/>
              </a:rPr>
              <a:t>Proxy與</a:t>
            </a:r>
            <a:r>
              <a:rPr lang="en-US" sz="2599" spc="25" dirty="0">
                <a:solidFill>
                  <a:srgbClr val="000000"/>
                </a:solidFill>
                <a:latin typeface="Arial Unicode"/>
                <a:ea typeface="Arial Unicode"/>
                <a:cs typeface="Arial Unicode"/>
                <a:sym typeface="Arial Unicode"/>
              </a:rPr>
              <a:t> </a:t>
            </a:r>
            <a:r>
              <a:rPr lang="en-US" sz="2599" spc="25" dirty="0" err="1">
                <a:solidFill>
                  <a:srgbClr val="000000"/>
                </a:solidFill>
                <a:latin typeface="Arial Unicode"/>
                <a:ea typeface="Arial Unicode"/>
                <a:cs typeface="Arial Unicode"/>
                <a:sym typeface="Arial Unicode"/>
              </a:rPr>
              <a:t>IP自動跳</a:t>
            </a:r>
            <a:r>
              <a:rPr lang="zh-TW" altLang="en-US" sz="2599" spc="25" dirty="0">
                <a:solidFill>
                  <a:srgbClr val="000000"/>
                </a:solidFill>
                <a:latin typeface="Arial Unicode"/>
                <a:ea typeface="Arial Unicode"/>
                <a:cs typeface="Arial Unicode"/>
                <a:sym typeface="Arial Unicode"/>
              </a:rPr>
              <a:t>轉</a:t>
            </a:r>
            <a:endParaRPr lang="en-US" sz="2599" spc="25" dirty="0">
              <a:solidFill>
                <a:srgbClr val="000000"/>
              </a:solidFill>
              <a:latin typeface="Arial Unicode"/>
              <a:ea typeface="Arial Unicode"/>
              <a:cs typeface="Arial Unicode"/>
              <a:sym typeface="Arial Unicode"/>
            </a:endParaRPr>
          </a:p>
        </p:txBody>
      </p:sp>
      <p:sp>
        <p:nvSpPr>
          <p:cNvPr id="14" name="TextBox 14"/>
          <p:cNvSpPr txBox="1"/>
          <p:nvPr/>
        </p:nvSpPr>
        <p:spPr>
          <a:xfrm>
            <a:off x="1028700" y="6294827"/>
            <a:ext cx="8388569" cy="432435"/>
          </a:xfrm>
          <a:prstGeom prst="rect">
            <a:avLst/>
          </a:prstGeom>
        </p:spPr>
        <p:txBody>
          <a:bodyPr lIns="0" tIns="0" rIns="0" bIns="0" rtlCol="0" anchor="t">
            <a:spAutoFit/>
          </a:bodyPr>
          <a:lstStyle/>
          <a:p>
            <a:pPr marL="0" lvl="0" indent="0" algn="l">
              <a:lnSpc>
                <a:spcPts val="3419"/>
              </a:lnSpc>
            </a:pPr>
            <a:r>
              <a:rPr lang="en-US" sz="2999" b="1">
                <a:solidFill>
                  <a:srgbClr val="000000"/>
                </a:solidFill>
                <a:latin typeface="Arial Unicode Bold"/>
                <a:ea typeface="Arial Unicode Bold"/>
                <a:cs typeface="Arial Unicode Bold"/>
                <a:sym typeface="Arial Unicode Bold"/>
              </a:rPr>
              <a:t>3. 動態驗證、防爬機制與 IP 封鎖（蝦皮案例）</a:t>
            </a:r>
          </a:p>
        </p:txBody>
      </p:sp>
      <p:sp>
        <p:nvSpPr>
          <p:cNvPr id="15" name="TextBox 15"/>
          <p:cNvSpPr txBox="1"/>
          <p:nvPr/>
        </p:nvSpPr>
        <p:spPr>
          <a:xfrm>
            <a:off x="1028700" y="6890931"/>
            <a:ext cx="8388569" cy="1923604"/>
          </a:xfrm>
          <a:prstGeom prst="rect">
            <a:avLst/>
          </a:prstGeom>
        </p:spPr>
        <p:txBody>
          <a:bodyPr lIns="0" tIns="0" rIns="0" bIns="0" rtlCol="0" anchor="t">
            <a:spAutoFit/>
          </a:bodyPr>
          <a:lstStyle/>
          <a:p>
            <a:pPr marL="561339" lvl="1" indent="-280669" algn="l">
              <a:lnSpc>
                <a:spcPts val="2963"/>
              </a:lnSpc>
              <a:buFont typeface="Arial"/>
              <a:buChar char="•"/>
            </a:pPr>
            <a:r>
              <a:rPr lang="en-US" sz="2599" spc="25" dirty="0" err="1">
                <a:solidFill>
                  <a:srgbClr val="000000"/>
                </a:solidFill>
                <a:latin typeface="Arial Unicode"/>
                <a:ea typeface="Arial Unicode"/>
                <a:cs typeface="Arial Unicode"/>
                <a:sym typeface="Arial Unicode"/>
              </a:rPr>
              <a:t>控制請求頻率</a:t>
            </a:r>
            <a:r>
              <a:rPr lang="en-US" sz="2599" spc="25" dirty="0">
                <a:solidFill>
                  <a:srgbClr val="000000"/>
                </a:solidFill>
                <a:latin typeface="Arial Unicode"/>
                <a:ea typeface="Arial Unicode"/>
                <a:cs typeface="Arial Unicode"/>
                <a:sym typeface="Arial Unicode"/>
              </a:rPr>
              <a:t> </a:t>
            </a:r>
          </a:p>
          <a:p>
            <a:pPr marL="561339" lvl="1" indent="-280669" algn="l">
              <a:lnSpc>
                <a:spcPts val="2963"/>
              </a:lnSpc>
              <a:buFont typeface="Arial"/>
              <a:buChar char="•"/>
            </a:pPr>
            <a:r>
              <a:rPr lang="en-US" sz="2599" spc="25" dirty="0" err="1">
                <a:solidFill>
                  <a:srgbClr val="000000"/>
                </a:solidFill>
                <a:latin typeface="Arial Unicode"/>
                <a:ea typeface="Arial Unicode"/>
                <a:cs typeface="Arial Unicode"/>
                <a:sym typeface="Arial Unicode"/>
              </a:rPr>
              <a:t>隱藏特徵用的</a:t>
            </a:r>
            <a:r>
              <a:rPr lang="en-US" sz="2599" spc="25" dirty="0">
                <a:solidFill>
                  <a:srgbClr val="000000"/>
                </a:solidFill>
                <a:latin typeface="Arial Unicode"/>
                <a:ea typeface="Arial Unicode"/>
                <a:cs typeface="Arial Unicode"/>
                <a:sym typeface="Arial Unicode"/>
              </a:rPr>
              <a:t> </a:t>
            </a:r>
            <a:r>
              <a:rPr lang="en-US" sz="2599" spc="25" dirty="0" err="1">
                <a:solidFill>
                  <a:srgbClr val="000000"/>
                </a:solidFill>
                <a:latin typeface="Arial Unicode"/>
                <a:ea typeface="Arial Unicode"/>
                <a:cs typeface="Arial Unicode"/>
                <a:sym typeface="Arial Unicode"/>
              </a:rPr>
              <a:t>Javascript</a:t>
            </a:r>
            <a:r>
              <a:rPr lang="en-US" sz="2599" spc="25" dirty="0">
                <a:solidFill>
                  <a:srgbClr val="000000"/>
                </a:solidFill>
                <a:latin typeface="Arial Unicode"/>
                <a:ea typeface="Arial Unicode"/>
                <a:cs typeface="Arial Unicode"/>
                <a:sym typeface="Arial Unicode"/>
              </a:rPr>
              <a:t> </a:t>
            </a:r>
            <a:r>
              <a:rPr lang="en-US" sz="2599" spc="25" dirty="0" err="1">
                <a:solidFill>
                  <a:srgbClr val="000000"/>
                </a:solidFill>
                <a:latin typeface="Arial Unicode"/>
                <a:ea typeface="Arial Unicode"/>
                <a:cs typeface="Arial Unicode"/>
                <a:sym typeface="Arial Unicode"/>
              </a:rPr>
              <a:t>程式</a:t>
            </a:r>
            <a:endParaRPr lang="en-US" sz="2599" spc="25" dirty="0">
              <a:solidFill>
                <a:srgbClr val="000000"/>
              </a:solidFill>
              <a:latin typeface="Arial Unicode"/>
              <a:ea typeface="Arial Unicode"/>
              <a:cs typeface="Arial Unicode"/>
              <a:sym typeface="Arial Unicode"/>
            </a:endParaRPr>
          </a:p>
          <a:p>
            <a:pPr marL="561339" lvl="1" indent="-280669" algn="l">
              <a:lnSpc>
                <a:spcPts val="2963"/>
              </a:lnSpc>
              <a:buFont typeface="Arial"/>
              <a:buChar char="•"/>
            </a:pPr>
            <a:r>
              <a:rPr lang="en-US" sz="2599" spc="25" dirty="0" err="1">
                <a:solidFill>
                  <a:srgbClr val="000000"/>
                </a:solidFill>
                <a:latin typeface="Arial Unicode"/>
                <a:ea typeface="Arial Unicode"/>
                <a:cs typeface="Arial Unicode"/>
                <a:sym typeface="Arial Unicode"/>
              </a:rPr>
              <a:t>修改cookie</a:t>
            </a:r>
            <a:endParaRPr lang="en-US" sz="2599" spc="25" dirty="0">
              <a:solidFill>
                <a:srgbClr val="000000"/>
              </a:solidFill>
              <a:latin typeface="Arial Unicode"/>
              <a:ea typeface="Arial Unicode"/>
              <a:cs typeface="Arial Unicode"/>
              <a:sym typeface="Arial Unicode"/>
            </a:endParaRPr>
          </a:p>
          <a:p>
            <a:pPr marL="561339" lvl="1" indent="-280669">
              <a:lnSpc>
                <a:spcPts val="2963"/>
              </a:lnSpc>
              <a:buFont typeface="Arial"/>
              <a:buChar char="•"/>
            </a:pPr>
            <a:r>
              <a:rPr lang="en-US" sz="2599" spc="25" dirty="0" err="1">
                <a:solidFill>
                  <a:srgbClr val="000000"/>
                </a:solidFill>
                <a:latin typeface="Arial Unicode"/>
                <a:ea typeface="Arial Unicode"/>
                <a:cs typeface="Arial Unicode"/>
                <a:sym typeface="Arial Unicode"/>
              </a:rPr>
              <a:t>IP自動</a:t>
            </a:r>
            <a:r>
              <a:rPr lang="en-US" altLang="zh-TW" sz="2599" spc="25" dirty="0" err="1">
                <a:solidFill>
                  <a:srgbClr val="000000"/>
                </a:solidFill>
                <a:latin typeface="Arial Unicode"/>
                <a:ea typeface="Arial Unicode"/>
                <a:cs typeface="Arial Unicode"/>
                <a:sym typeface="Arial Unicode"/>
              </a:rPr>
              <a:t>跳</a:t>
            </a:r>
            <a:r>
              <a:rPr lang="en-US" sz="2599" spc="25" dirty="0" err="1">
                <a:solidFill>
                  <a:srgbClr val="000000"/>
                </a:solidFill>
                <a:latin typeface="Arial Unicode"/>
                <a:ea typeface="Arial Unicode"/>
                <a:cs typeface="Arial Unicode"/>
                <a:sym typeface="Arial Unicode"/>
              </a:rPr>
              <a:t>轉</a:t>
            </a:r>
            <a:endParaRPr lang="en-US" sz="2599" spc="25" dirty="0">
              <a:solidFill>
                <a:srgbClr val="000000"/>
              </a:solidFill>
              <a:latin typeface="Arial Unicode"/>
              <a:ea typeface="Arial Unicode"/>
              <a:cs typeface="Arial Unicode"/>
              <a:sym typeface="Arial Unicode"/>
            </a:endParaRPr>
          </a:p>
          <a:p>
            <a:pPr algn="l">
              <a:lnSpc>
                <a:spcPts val="2963"/>
              </a:lnSpc>
            </a:pPr>
            <a:endParaRPr lang="en-US" sz="2599" spc="25" dirty="0">
              <a:solidFill>
                <a:srgbClr val="000000"/>
              </a:solidFill>
              <a:latin typeface="Arial Unicode"/>
              <a:ea typeface="Arial Unicode"/>
              <a:cs typeface="Arial Unicode"/>
              <a:sym typeface="Arial Unicode"/>
            </a:endParaRPr>
          </a:p>
        </p:txBody>
      </p:sp>
      <p:grpSp>
        <p:nvGrpSpPr>
          <p:cNvPr id="17" name="Group 17"/>
          <p:cNvGrpSpPr/>
          <p:nvPr/>
        </p:nvGrpSpPr>
        <p:grpSpPr>
          <a:xfrm>
            <a:off x="17295495" y="0"/>
            <a:ext cx="992505" cy="1304461"/>
            <a:chOff x="0" y="0"/>
            <a:chExt cx="1323340" cy="1739282"/>
          </a:xfrm>
        </p:grpSpPr>
        <p:grpSp>
          <p:nvGrpSpPr>
            <p:cNvPr id="18" name="Group 18"/>
            <p:cNvGrpSpPr>
              <a:grpSpLocks noChangeAspect="1"/>
            </p:cNvGrpSpPr>
            <p:nvPr/>
          </p:nvGrpSpPr>
          <p:grpSpPr>
            <a:xfrm>
              <a:off x="0" y="0"/>
              <a:ext cx="1323340" cy="1323340"/>
              <a:chOff x="0" y="0"/>
              <a:chExt cx="13884457" cy="13884457"/>
            </a:xfrm>
          </p:grpSpPr>
          <p:sp>
            <p:nvSpPr>
              <p:cNvPr id="19" name="Freeform 19"/>
              <p:cNvSpPr/>
              <p:nvPr/>
            </p:nvSpPr>
            <p:spPr>
              <a:xfrm>
                <a:off x="-342874" y="-11125"/>
                <a:ext cx="14570202" cy="13906705"/>
              </a:xfrm>
              <a:custGeom>
                <a:avLst/>
                <a:gdLst/>
                <a:ahLst/>
                <a:cxnLst/>
                <a:rect l="l" t="t" r="r" b="b"/>
                <a:pathLst>
                  <a:path w="14570202" h="13906705">
                    <a:moveTo>
                      <a:pt x="7285101" y="11125"/>
                    </a:moveTo>
                    <a:cubicBezTo>
                      <a:pt x="4797487" y="0"/>
                      <a:pt x="2494061" y="1320743"/>
                      <a:pt x="1247030" y="3473245"/>
                    </a:cubicBezTo>
                    <a:cubicBezTo>
                      <a:pt x="0" y="5625748"/>
                      <a:pt x="0" y="8280957"/>
                      <a:pt x="1247030" y="10433459"/>
                    </a:cubicBezTo>
                    <a:cubicBezTo>
                      <a:pt x="2494061" y="12585962"/>
                      <a:pt x="4797487" y="13906705"/>
                      <a:pt x="7285101" y="13895580"/>
                    </a:cubicBezTo>
                    <a:cubicBezTo>
                      <a:pt x="9772716" y="13906705"/>
                      <a:pt x="12076142" y="12585962"/>
                      <a:pt x="13323172" y="10433459"/>
                    </a:cubicBezTo>
                    <a:cubicBezTo>
                      <a:pt x="14570202" y="8280957"/>
                      <a:pt x="14570202" y="5625748"/>
                      <a:pt x="13323172" y="3473245"/>
                    </a:cubicBezTo>
                    <a:cubicBezTo>
                      <a:pt x="12076142" y="1320743"/>
                      <a:pt x="9772716" y="0"/>
                      <a:pt x="7285101" y="11125"/>
                    </a:cubicBezTo>
                    <a:close/>
                  </a:path>
                </a:pathLst>
              </a:custGeom>
              <a:solidFill>
                <a:srgbClr val="999999"/>
              </a:solidFill>
            </p:spPr>
            <p:txBody>
              <a:bodyPr/>
              <a:lstStyle/>
              <a:p>
                <a:endParaRPr lang="zh-TW" altLang="en-US"/>
              </a:p>
            </p:txBody>
          </p:sp>
          <p:sp>
            <p:nvSpPr>
              <p:cNvPr id="20" name="Freeform 20"/>
              <p:cNvSpPr/>
              <p:nvPr/>
            </p:nvSpPr>
            <p:spPr>
              <a:xfrm>
                <a:off x="-254486" y="73238"/>
                <a:ext cx="14393428" cy="13737980"/>
              </a:xfrm>
              <a:custGeom>
                <a:avLst/>
                <a:gdLst/>
                <a:ahLst/>
                <a:cxnLst/>
                <a:rect l="l" t="t" r="r" b="b"/>
                <a:pathLst>
                  <a:path w="14393428" h="13737980">
                    <a:moveTo>
                      <a:pt x="7196713" y="10990"/>
                    </a:moveTo>
                    <a:cubicBezTo>
                      <a:pt x="4739280" y="0"/>
                      <a:pt x="2463801" y="1304718"/>
                      <a:pt x="1231900" y="3431105"/>
                    </a:cubicBezTo>
                    <a:cubicBezTo>
                      <a:pt x="0" y="5557493"/>
                      <a:pt x="0" y="8180486"/>
                      <a:pt x="1231900" y="10306873"/>
                    </a:cubicBezTo>
                    <a:cubicBezTo>
                      <a:pt x="2463801" y="12433261"/>
                      <a:pt x="4739280" y="13737979"/>
                      <a:pt x="7196713" y="13726989"/>
                    </a:cubicBezTo>
                    <a:cubicBezTo>
                      <a:pt x="9654147" y="13737979"/>
                      <a:pt x="11929626" y="12433261"/>
                      <a:pt x="13161527" y="10306873"/>
                    </a:cubicBezTo>
                    <a:cubicBezTo>
                      <a:pt x="14393428" y="8180486"/>
                      <a:pt x="14393428" y="5557493"/>
                      <a:pt x="13161527" y="3431105"/>
                    </a:cubicBezTo>
                    <a:cubicBezTo>
                      <a:pt x="11929626" y="1304718"/>
                      <a:pt x="9654147" y="0"/>
                      <a:pt x="7196713" y="10990"/>
                    </a:cubicBezTo>
                    <a:close/>
                  </a:path>
                </a:pathLst>
              </a:custGeom>
              <a:blipFill>
                <a:blip r:embed="rId6"/>
                <a:stretch>
                  <a:fillRect l="223" r="223" b="-28616"/>
                </a:stretch>
              </a:blipFill>
            </p:spPr>
            <p:txBody>
              <a:bodyPr/>
              <a:lstStyle/>
              <a:p>
                <a:endParaRPr lang="zh-TW" altLang="en-US"/>
              </a:p>
            </p:txBody>
          </p:sp>
        </p:grpSp>
        <p:sp>
          <p:nvSpPr>
            <p:cNvPr id="21" name="TextBox 21"/>
            <p:cNvSpPr txBox="1"/>
            <p:nvPr/>
          </p:nvSpPr>
          <p:spPr>
            <a:xfrm>
              <a:off x="190357" y="1333918"/>
              <a:ext cx="942626" cy="405364"/>
            </a:xfrm>
            <a:prstGeom prst="rect">
              <a:avLst/>
            </a:prstGeom>
          </p:spPr>
          <p:txBody>
            <a:bodyPr lIns="0" tIns="0" rIns="0" bIns="0" rtlCol="0" anchor="t">
              <a:spAutoFit/>
            </a:bodyPr>
            <a:lstStyle/>
            <a:p>
              <a:pPr algn="ctr">
                <a:lnSpc>
                  <a:spcPts val="2598"/>
                </a:lnSpc>
              </a:pPr>
              <a:r>
                <a:rPr lang="en-US" sz="1855" b="1">
                  <a:solidFill>
                    <a:srgbClr val="000000"/>
                  </a:solidFill>
                  <a:latin typeface="Noto Sans T Chinese Bold"/>
                  <a:ea typeface="Noto Sans T Chinese Bold"/>
                  <a:cs typeface="Noto Sans T Chinese Bold"/>
                  <a:sym typeface="Noto Sans T Chinese Bold"/>
                </a:rPr>
                <a:t>林欣潔</a:t>
              </a:r>
            </a:p>
          </p:txBody>
        </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1"/>
          <p:cNvGrpSpPr/>
          <p:nvPr/>
        </p:nvGrpSpPr>
        <p:grpSpPr>
          <a:xfrm>
            <a:off x="14164837" y="9589260"/>
            <a:ext cx="3094463" cy="366780"/>
            <a:chOff x="0" y="0"/>
            <a:chExt cx="4125951" cy="489041"/>
          </a:xfrm>
        </p:grpSpPr>
        <p:sp>
          <p:nvSpPr>
            <p:cNvPr id="12" name="TextBox 12"/>
            <p:cNvSpPr txBox="1"/>
            <p:nvPr/>
          </p:nvSpPr>
          <p:spPr>
            <a:xfrm>
              <a:off x="562691" y="76117"/>
              <a:ext cx="3563260" cy="376173"/>
            </a:xfrm>
            <a:prstGeom prst="rect">
              <a:avLst/>
            </a:prstGeom>
          </p:spPr>
          <p:txBody>
            <a:bodyPr lIns="0" tIns="0" rIns="0" bIns="0" rtlCol="0" anchor="t">
              <a:spAutoFit/>
            </a:bodyPr>
            <a:lstStyle/>
            <a:p>
              <a:pPr marL="0" lvl="0" indent="0" algn="l">
                <a:lnSpc>
                  <a:spcPts val="2165"/>
                </a:lnSpc>
              </a:pPr>
              <a:r>
                <a:rPr lang="zh-TW" altLang="en-US" sz="2000" b="1" spc="37" dirty="0">
                  <a:solidFill>
                    <a:srgbClr val="FFFFFF"/>
                  </a:solidFill>
                  <a:latin typeface="微軟正黑體 Light" panose="020B0304030504040204" pitchFamily="34" charset="-120"/>
                  <a:ea typeface="微軟正黑體 Light" panose="020B0304030504040204" pitchFamily="34" charset="-120"/>
                  <a:cs typeface="Arial Unicode Bold"/>
                  <a:sym typeface="Arial Unicode"/>
                </a:rPr>
                <a:t>資料清整</a:t>
              </a:r>
              <a:endParaRPr lang="en-US" sz="2000" b="1" spc="37" dirty="0">
                <a:solidFill>
                  <a:srgbClr val="FFFFFF"/>
                </a:solidFill>
                <a:latin typeface="微軟正黑體 Light" panose="020B0304030504040204" pitchFamily="34" charset="-120"/>
                <a:ea typeface="微軟正黑體 Light" panose="020B0304030504040204" pitchFamily="34" charset="-120"/>
                <a:cs typeface="Arial Unicode Bold"/>
                <a:sym typeface="Arial Unicode"/>
              </a:endParaRPr>
            </a:p>
          </p:txBody>
        </p:sp>
        <p:sp>
          <p:nvSpPr>
            <p:cNvPr id="13" name="Freeform 13"/>
            <p:cNvSpPr/>
            <p:nvPr/>
          </p:nvSpPr>
          <p:spPr>
            <a:xfrm rot="5400000">
              <a:off x="-39568" y="39568"/>
              <a:ext cx="489041" cy="409905"/>
            </a:xfrm>
            <a:custGeom>
              <a:avLst/>
              <a:gdLst/>
              <a:ahLst/>
              <a:cxnLst/>
              <a:rect l="l" t="t" r="r" b="b"/>
              <a:pathLst>
                <a:path w="489041" h="409905">
                  <a:moveTo>
                    <a:pt x="0" y="0"/>
                  </a:moveTo>
                  <a:lnTo>
                    <a:pt x="489041" y="0"/>
                  </a:lnTo>
                  <a:lnTo>
                    <a:pt x="489041" y="409905"/>
                  </a:lnTo>
                  <a:lnTo>
                    <a:pt x="0" y="40990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zh-TW" altLang="en-US"/>
            </a:p>
          </p:txBody>
        </p:sp>
      </p:grpSp>
      <p:sp>
        <p:nvSpPr>
          <p:cNvPr id="8" name="矩形 7">
            <a:extLst>
              <a:ext uri="{FF2B5EF4-FFF2-40B4-BE49-F238E27FC236}">
                <a16:creationId xmlns:a16="http://schemas.microsoft.com/office/drawing/2014/main" id="{0E2D2D64-42AF-4CCC-849A-A77222C96040}"/>
              </a:ext>
            </a:extLst>
          </p:cNvPr>
          <p:cNvSpPr/>
          <p:nvPr/>
        </p:nvSpPr>
        <p:spPr>
          <a:xfrm>
            <a:off x="6477000" y="4590656"/>
            <a:ext cx="5334000" cy="1105687"/>
          </a:xfrm>
          <a:prstGeom prst="rect">
            <a:avLst/>
          </a:prstGeom>
        </p:spPr>
        <p:txBody>
          <a:bodyPr wrap="square">
            <a:spAutoFit/>
          </a:bodyPr>
          <a:lstStyle/>
          <a:p>
            <a:pPr lvl="0">
              <a:lnSpc>
                <a:spcPts val="7324"/>
              </a:lnSpc>
            </a:pPr>
            <a:r>
              <a:rPr lang="zh-TW" altLang="en-US" sz="10000" b="1" spc="64" dirty="0">
                <a:solidFill>
                  <a:srgbClr val="000000"/>
                </a:solidFill>
                <a:latin typeface="Arial Unicode Bold"/>
                <a:ea typeface="Arial Unicode Bold"/>
                <a:cs typeface="Arial Unicode Bold"/>
                <a:sym typeface="Arial Unicode Bold"/>
              </a:rPr>
              <a:t>資料清整</a:t>
            </a:r>
            <a:endParaRPr lang="en-US" altLang="zh-TW" sz="10000" b="1" spc="64" dirty="0">
              <a:solidFill>
                <a:srgbClr val="000000"/>
              </a:solidFill>
              <a:latin typeface="Arial Unicode Bold"/>
              <a:ea typeface="Arial Unicode Bold"/>
              <a:cs typeface="Arial Unicode Bold"/>
              <a:sym typeface="Arial Unicode Bold"/>
            </a:endParaRPr>
          </a:p>
        </p:txBody>
      </p:sp>
      <p:grpSp>
        <p:nvGrpSpPr>
          <p:cNvPr id="14" name="Group 20">
            <a:extLst>
              <a:ext uri="{FF2B5EF4-FFF2-40B4-BE49-F238E27FC236}">
                <a16:creationId xmlns:a16="http://schemas.microsoft.com/office/drawing/2014/main" id="{9955B7F8-C9DC-42F8-8B20-A5073F29C6F3}"/>
              </a:ext>
            </a:extLst>
          </p:cNvPr>
          <p:cNvGrpSpPr/>
          <p:nvPr/>
        </p:nvGrpSpPr>
        <p:grpSpPr>
          <a:xfrm>
            <a:off x="17295495" y="0"/>
            <a:ext cx="992505" cy="1304461"/>
            <a:chOff x="0" y="0"/>
            <a:chExt cx="1323340" cy="1739282"/>
          </a:xfrm>
        </p:grpSpPr>
        <p:grpSp>
          <p:nvGrpSpPr>
            <p:cNvPr id="15" name="Group 21">
              <a:extLst>
                <a:ext uri="{FF2B5EF4-FFF2-40B4-BE49-F238E27FC236}">
                  <a16:creationId xmlns:a16="http://schemas.microsoft.com/office/drawing/2014/main" id="{FBD362FE-5BC6-4764-B64F-949C83B6C545}"/>
                </a:ext>
              </a:extLst>
            </p:cNvPr>
            <p:cNvGrpSpPr>
              <a:grpSpLocks noChangeAspect="1"/>
            </p:cNvGrpSpPr>
            <p:nvPr/>
          </p:nvGrpSpPr>
          <p:grpSpPr>
            <a:xfrm>
              <a:off x="0" y="0"/>
              <a:ext cx="1323340" cy="1323340"/>
              <a:chOff x="0" y="0"/>
              <a:chExt cx="13884457" cy="13884457"/>
            </a:xfrm>
          </p:grpSpPr>
          <p:sp>
            <p:nvSpPr>
              <p:cNvPr id="22" name="Freeform 22">
                <a:extLst>
                  <a:ext uri="{FF2B5EF4-FFF2-40B4-BE49-F238E27FC236}">
                    <a16:creationId xmlns:a16="http://schemas.microsoft.com/office/drawing/2014/main" id="{F4B5F9D9-5F53-4DF5-BBE8-4C0128BB4B75}"/>
                  </a:ext>
                </a:extLst>
              </p:cNvPr>
              <p:cNvSpPr/>
              <p:nvPr/>
            </p:nvSpPr>
            <p:spPr>
              <a:xfrm>
                <a:off x="-342874" y="-11125"/>
                <a:ext cx="14570202" cy="13906705"/>
              </a:xfrm>
              <a:custGeom>
                <a:avLst/>
                <a:gdLst/>
                <a:ahLst/>
                <a:cxnLst/>
                <a:rect l="l" t="t" r="r" b="b"/>
                <a:pathLst>
                  <a:path w="14570202" h="13906705">
                    <a:moveTo>
                      <a:pt x="7285101" y="11125"/>
                    </a:moveTo>
                    <a:cubicBezTo>
                      <a:pt x="4797487" y="0"/>
                      <a:pt x="2494061" y="1320743"/>
                      <a:pt x="1247030" y="3473245"/>
                    </a:cubicBezTo>
                    <a:cubicBezTo>
                      <a:pt x="0" y="5625748"/>
                      <a:pt x="0" y="8280957"/>
                      <a:pt x="1247030" y="10433459"/>
                    </a:cubicBezTo>
                    <a:cubicBezTo>
                      <a:pt x="2494061" y="12585962"/>
                      <a:pt x="4797487" y="13906705"/>
                      <a:pt x="7285101" y="13895580"/>
                    </a:cubicBezTo>
                    <a:cubicBezTo>
                      <a:pt x="9772716" y="13906705"/>
                      <a:pt x="12076142" y="12585962"/>
                      <a:pt x="13323172" y="10433459"/>
                    </a:cubicBezTo>
                    <a:cubicBezTo>
                      <a:pt x="14570202" y="8280957"/>
                      <a:pt x="14570202" y="5625748"/>
                      <a:pt x="13323172" y="3473245"/>
                    </a:cubicBezTo>
                    <a:cubicBezTo>
                      <a:pt x="12076142" y="1320743"/>
                      <a:pt x="9772716" y="0"/>
                      <a:pt x="7285101" y="11125"/>
                    </a:cubicBezTo>
                    <a:close/>
                  </a:path>
                </a:pathLst>
              </a:custGeom>
              <a:solidFill>
                <a:srgbClr val="999999"/>
              </a:solidFill>
            </p:spPr>
            <p:txBody>
              <a:bodyPr/>
              <a:lstStyle/>
              <a:p>
                <a:endParaRPr lang="zh-TW" altLang="en-US"/>
              </a:p>
            </p:txBody>
          </p:sp>
          <p:sp>
            <p:nvSpPr>
              <p:cNvPr id="23" name="Freeform 23">
                <a:extLst>
                  <a:ext uri="{FF2B5EF4-FFF2-40B4-BE49-F238E27FC236}">
                    <a16:creationId xmlns:a16="http://schemas.microsoft.com/office/drawing/2014/main" id="{E0AC3F2A-A7E6-4B4B-B2A9-74890AF19E78}"/>
                  </a:ext>
                </a:extLst>
              </p:cNvPr>
              <p:cNvSpPr/>
              <p:nvPr/>
            </p:nvSpPr>
            <p:spPr>
              <a:xfrm>
                <a:off x="-254486" y="73238"/>
                <a:ext cx="14393428" cy="13737980"/>
              </a:xfrm>
              <a:custGeom>
                <a:avLst/>
                <a:gdLst/>
                <a:ahLst/>
                <a:cxnLst/>
                <a:rect l="l" t="t" r="r" b="b"/>
                <a:pathLst>
                  <a:path w="14393428" h="13737980">
                    <a:moveTo>
                      <a:pt x="7196713" y="10990"/>
                    </a:moveTo>
                    <a:cubicBezTo>
                      <a:pt x="4739280" y="0"/>
                      <a:pt x="2463801" y="1304718"/>
                      <a:pt x="1231900" y="3431105"/>
                    </a:cubicBezTo>
                    <a:cubicBezTo>
                      <a:pt x="0" y="5557493"/>
                      <a:pt x="0" y="8180486"/>
                      <a:pt x="1231900" y="10306873"/>
                    </a:cubicBezTo>
                    <a:cubicBezTo>
                      <a:pt x="2463801" y="12433261"/>
                      <a:pt x="4739280" y="13737979"/>
                      <a:pt x="7196713" y="13726989"/>
                    </a:cubicBezTo>
                    <a:cubicBezTo>
                      <a:pt x="9654147" y="13737979"/>
                      <a:pt x="11929626" y="12433261"/>
                      <a:pt x="13161527" y="10306873"/>
                    </a:cubicBezTo>
                    <a:cubicBezTo>
                      <a:pt x="14393428" y="8180486"/>
                      <a:pt x="14393428" y="5557493"/>
                      <a:pt x="13161527" y="3431105"/>
                    </a:cubicBezTo>
                    <a:cubicBezTo>
                      <a:pt x="11929626" y="1304718"/>
                      <a:pt x="9654147" y="0"/>
                      <a:pt x="7196713" y="10990"/>
                    </a:cubicBezTo>
                    <a:close/>
                  </a:path>
                </a:pathLst>
              </a:custGeom>
              <a:blipFill>
                <a:blip r:embed="rId4"/>
                <a:stretch>
                  <a:fillRect l="223" r="223" b="-34227"/>
                </a:stretch>
              </a:blipFill>
            </p:spPr>
            <p:txBody>
              <a:bodyPr/>
              <a:lstStyle/>
              <a:p>
                <a:endParaRPr lang="zh-TW" altLang="en-US"/>
              </a:p>
            </p:txBody>
          </p:sp>
        </p:grpSp>
        <p:sp>
          <p:nvSpPr>
            <p:cNvPr id="16" name="TextBox 24">
              <a:extLst>
                <a:ext uri="{FF2B5EF4-FFF2-40B4-BE49-F238E27FC236}">
                  <a16:creationId xmlns:a16="http://schemas.microsoft.com/office/drawing/2014/main" id="{7C793DD8-0D96-4D5B-A6C1-AC6A820AF7C0}"/>
                </a:ext>
              </a:extLst>
            </p:cNvPr>
            <p:cNvSpPr txBox="1"/>
            <p:nvPr/>
          </p:nvSpPr>
          <p:spPr>
            <a:xfrm>
              <a:off x="190357" y="1333918"/>
              <a:ext cx="942626" cy="405364"/>
            </a:xfrm>
            <a:prstGeom prst="rect">
              <a:avLst/>
            </a:prstGeom>
          </p:spPr>
          <p:txBody>
            <a:bodyPr lIns="0" tIns="0" rIns="0" bIns="0" rtlCol="0" anchor="t">
              <a:spAutoFit/>
            </a:bodyPr>
            <a:lstStyle/>
            <a:p>
              <a:pPr algn="ctr">
                <a:lnSpc>
                  <a:spcPts val="2598"/>
                </a:lnSpc>
              </a:pPr>
              <a:r>
                <a:rPr lang="en-US" sz="1855" b="1">
                  <a:solidFill>
                    <a:srgbClr val="000000"/>
                  </a:solidFill>
                  <a:latin typeface="Noto Sans T Chinese Bold"/>
                  <a:ea typeface="Noto Sans T Chinese Bold"/>
                  <a:cs typeface="Noto Sans T Chinese Bold"/>
                  <a:sym typeface="Noto Sans T Chinese Bold"/>
                </a:rPr>
                <a:t>黃智遠</a:t>
              </a:r>
            </a:p>
          </p:txBody>
        </p:sp>
      </p:grpSp>
    </p:spTree>
    <p:extLst>
      <p:ext uri="{BB962C8B-B14F-4D97-AF65-F5344CB8AC3E}">
        <p14:creationId xmlns:p14="http://schemas.microsoft.com/office/powerpoint/2010/main" val="6640645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5"/>
          <p:cNvGrpSpPr/>
          <p:nvPr/>
        </p:nvGrpSpPr>
        <p:grpSpPr>
          <a:xfrm>
            <a:off x="14164837" y="9589260"/>
            <a:ext cx="3094463" cy="366780"/>
            <a:chOff x="0" y="0"/>
            <a:chExt cx="4125951" cy="489041"/>
          </a:xfrm>
        </p:grpSpPr>
        <p:sp>
          <p:nvSpPr>
            <p:cNvPr id="6" name="TextBox 6"/>
            <p:cNvSpPr txBox="1"/>
            <p:nvPr/>
          </p:nvSpPr>
          <p:spPr>
            <a:xfrm>
              <a:off x="562691" y="76117"/>
              <a:ext cx="3563260" cy="376173"/>
            </a:xfrm>
            <a:prstGeom prst="rect">
              <a:avLst/>
            </a:prstGeom>
          </p:spPr>
          <p:txBody>
            <a:bodyPr lIns="0" tIns="0" rIns="0" bIns="0" rtlCol="0" anchor="t">
              <a:spAutoFit/>
            </a:bodyPr>
            <a:lstStyle/>
            <a:p>
              <a:pPr marL="0" lvl="0" indent="0" algn="l">
                <a:lnSpc>
                  <a:spcPts val="2165"/>
                </a:lnSpc>
              </a:pPr>
              <a:r>
                <a:rPr lang="en-US" sz="2000" b="1" spc="37" dirty="0" err="1">
                  <a:solidFill>
                    <a:srgbClr val="FFFFFF"/>
                  </a:solidFill>
                  <a:latin typeface="微軟正黑體 Light" panose="020B0304030504040204" pitchFamily="34" charset="-120"/>
                  <a:ea typeface="微軟正黑體 Light" panose="020B0304030504040204" pitchFamily="34" charset="-120"/>
                  <a:cs typeface="Arial Unicode Bold"/>
                  <a:sym typeface="Arial Unicode Bold"/>
                </a:rPr>
                <a:t>資料清整</a:t>
              </a:r>
              <a:endParaRPr lang="en-US" sz="2000" b="1" spc="37" dirty="0">
                <a:solidFill>
                  <a:srgbClr val="FFFFFF"/>
                </a:solidFill>
                <a:latin typeface="微軟正黑體 Light" panose="020B0304030504040204" pitchFamily="34" charset="-120"/>
                <a:ea typeface="微軟正黑體 Light" panose="020B0304030504040204" pitchFamily="34" charset="-120"/>
                <a:cs typeface="Arial Unicode Bold"/>
                <a:sym typeface="Arial Unicode Bold"/>
              </a:endParaRPr>
            </a:p>
          </p:txBody>
        </p:sp>
        <p:sp>
          <p:nvSpPr>
            <p:cNvPr id="7" name="Freeform 7"/>
            <p:cNvSpPr/>
            <p:nvPr/>
          </p:nvSpPr>
          <p:spPr>
            <a:xfrm rot="5400000">
              <a:off x="-39568" y="39568"/>
              <a:ext cx="489041" cy="409905"/>
            </a:xfrm>
            <a:custGeom>
              <a:avLst/>
              <a:gdLst/>
              <a:ahLst/>
              <a:cxnLst/>
              <a:rect l="l" t="t" r="r" b="b"/>
              <a:pathLst>
                <a:path w="489041" h="409905">
                  <a:moveTo>
                    <a:pt x="0" y="0"/>
                  </a:moveTo>
                  <a:lnTo>
                    <a:pt x="489041" y="0"/>
                  </a:lnTo>
                  <a:lnTo>
                    <a:pt x="489041" y="409905"/>
                  </a:lnTo>
                  <a:lnTo>
                    <a:pt x="0" y="40990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zh-TW" altLang="en-US"/>
            </a:p>
          </p:txBody>
        </p:sp>
      </p:grpSp>
      <p:sp>
        <p:nvSpPr>
          <p:cNvPr id="8" name="Freeform 8"/>
          <p:cNvSpPr/>
          <p:nvPr/>
        </p:nvSpPr>
        <p:spPr>
          <a:xfrm>
            <a:off x="5512593" y="6336420"/>
            <a:ext cx="863632" cy="863632"/>
          </a:xfrm>
          <a:custGeom>
            <a:avLst/>
            <a:gdLst/>
            <a:ahLst/>
            <a:cxnLst/>
            <a:rect l="l" t="t" r="r" b="b"/>
            <a:pathLst>
              <a:path w="863632" h="863632">
                <a:moveTo>
                  <a:pt x="0" y="0"/>
                </a:moveTo>
                <a:lnTo>
                  <a:pt x="863632" y="0"/>
                </a:lnTo>
                <a:lnTo>
                  <a:pt x="863632" y="863631"/>
                </a:lnTo>
                <a:lnTo>
                  <a:pt x="0" y="863631"/>
                </a:lnTo>
                <a:lnTo>
                  <a:pt x="0" y="0"/>
                </a:lnTo>
                <a:close/>
              </a:path>
            </a:pathLst>
          </a:custGeom>
          <a:blipFill>
            <a:blip r:embed="rId4"/>
            <a:stretch>
              <a:fillRect/>
            </a:stretch>
          </a:blipFill>
        </p:spPr>
        <p:txBody>
          <a:bodyPr/>
          <a:lstStyle/>
          <a:p>
            <a:endParaRPr lang="zh-TW" altLang="en-US"/>
          </a:p>
        </p:txBody>
      </p:sp>
      <p:sp>
        <p:nvSpPr>
          <p:cNvPr id="9" name="Freeform 9"/>
          <p:cNvSpPr/>
          <p:nvPr/>
        </p:nvSpPr>
        <p:spPr>
          <a:xfrm>
            <a:off x="5512593" y="5329913"/>
            <a:ext cx="863632" cy="863632"/>
          </a:xfrm>
          <a:custGeom>
            <a:avLst/>
            <a:gdLst/>
            <a:ahLst/>
            <a:cxnLst/>
            <a:rect l="l" t="t" r="r" b="b"/>
            <a:pathLst>
              <a:path w="863632" h="863632">
                <a:moveTo>
                  <a:pt x="0" y="0"/>
                </a:moveTo>
                <a:lnTo>
                  <a:pt x="863632" y="0"/>
                </a:lnTo>
                <a:lnTo>
                  <a:pt x="863632" y="863632"/>
                </a:lnTo>
                <a:lnTo>
                  <a:pt x="0" y="863632"/>
                </a:lnTo>
                <a:lnTo>
                  <a:pt x="0" y="0"/>
                </a:lnTo>
                <a:close/>
              </a:path>
            </a:pathLst>
          </a:custGeom>
          <a:blipFill>
            <a:blip r:embed="rId5"/>
            <a:stretch>
              <a:fillRect/>
            </a:stretch>
          </a:blipFill>
        </p:spPr>
        <p:txBody>
          <a:bodyPr/>
          <a:lstStyle/>
          <a:p>
            <a:endParaRPr lang="zh-TW" altLang="en-US"/>
          </a:p>
        </p:txBody>
      </p:sp>
      <p:sp>
        <p:nvSpPr>
          <p:cNvPr id="10" name="TextBox 10"/>
          <p:cNvSpPr txBox="1"/>
          <p:nvPr/>
        </p:nvSpPr>
        <p:spPr>
          <a:xfrm>
            <a:off x="1028700" y="1057275"/>
            <a:ext cx="9519669" cy="954438"/>
          </a:xfrm>
          <a:prstGeom prst="rect">
            <a:avLst/>
          </a:prstGeom>
        </p:spPr>
        <p:txBody>
          <a:bodyPr lIns="0" tIns="0" rIns="0" bIns="0" rtlCol="0" anchor="t">
            <a:spAutoFit/>
          </a:bodyPr>
          <a:lstStyle/>
          <a:p>
            <a:pPr marL="0" lvl="0" indent="0" algn="l">
              <a:lnSpc>
                <a:spcPts val="7410"/>
              </a:lnSpc>
            </a:pPr>
            <a:r>
              <a:rPr lang="en-US" sz="6500" b="1" spc="65">
                <a:solidFill>
                  <a:srgbClr val="000000"/>
                </a:solidFill>
                <a:latin typeface="Arial Unicode Bold"/>
                <a:ea typeface="Arial Unicode Bold"/>
                <a:cs typeface="Arial Unicode Bold"/>
                <a:sym typeface="Arial Unicode Bold"/>
              </a:rPr>
              <a:t>資料清整 - 初步篩選</a:t>
            </a:r>
          </a:p>
        </p:txBody>
      </p:sp>
      <p:grpSp>
        <p:nvGrpSpPr>
          <p:cNvPr id="11" name="Group 11"/>
          <p:cNvGrpSpPr/>
          <p:nvPr/>
        </p:nvGrpSpPr>
        <p:grpSpPr>
          <a:xfrm>
            <a:off x="2456672" y="2848423"/>
            <a:ext cx="9060558" cy="1643290"/>
            <a:chOff x="0" y="0"/>
            <a:chExt cx="12080744" cy="2191054"/>
          </a:xfrm>
        </p:grpSpPr>
        <p:sp>
          <p:nvSpPr>
            <p:cNvPr id="12" name="TextBox 12"/>
            <p:cNvSpPr txBox="1"/>
            <p:nvPr/>
          </p:nvSpPr>
          <p:spPr>
            <a:xfrm>
              <a:off x="0" y="19050"/>
              <a:ext cx="12080744" cy="542754"/>
            </a:xfrm>
            <a:prstGeom prst="rect">
              <a:avLst/>
            </a:prstGeom>
          </p:spPr>
          <p:txBody>
            <a:bodyPr lIns="0" tIns="0" rIns="0" bIns="0" rtlCol="0" anchor="t">
              <a:spAutoFit/>
            </a:bodyPr>
            <a:lstStyle/>
            <a:p>
              <a:pPr marL="0" lvl="0" indent="0" algn="l">
                <a:lnSpc>
                  <a:spcPts val="3191"/>
                </a:lnSpc>
              </a:pPr>
              <a:r>
                <a:rPr lang="en-US" sz="2799" b="1">
                  <a:solidFill>
                    <a:srgbClr val="000000"/>
                  </a:solidFill>
                  <a:latin typeface="Arial Unicode Bold"/>
                  <a:ea typeface="Arial Unicode Bold"/>
                  <a:cs typeface="Arial Unicode Bold"/>
                  <a:sym typeface="Arial Unicode Bold"/>
                </a:rPr>
                <a:t>初步篩選</a:t>
              </a:r>
            </a:p>
          </p:txBody>
        </p:sp>
        <p:sp>
          <p:nvSpPr>
            <p:cNvPr id="13" name="TextBox 13"/>
            <p:cNvSpPr txBox="1"/>
            <p:nvPr/>
          </p:nvSpPr>
          <p:spPr>
            <a:xfrm>
              <a:off x="0" y="804330"/>
              <a:ext cx="12080744" cy="1386724"/>
            </a:xfrm>
            <a:prstGeom prst="rect">
              <a:avLst/>
            </a:prstGeom>
          </p:spPr>
          <p:txBody>
            <a:bodyPr lIns="0" tIns="0" rIns="0" bIns="0" rtlCol="0" anchor="t">
              <a:spAutoFit/>
            </a:bodyPr>
            <a:lstStyle/>
            <a:p>
              <a:pPr marL="518160" lvl="1" indent="-259080" algn="l">
                <a:lnSpc>
                  <a:spcPts val="2736"/>
                </a:lnSpc>
                <a:buFont typeface="Arial"/>
                <a:buChar char="•"/>
              </a:pPr>
              <a:r>
                <a:rPr lang="en-US" sz="2400" spc="24">
                  <a:solidFill>
                    <a:srgbClr val="000000"/>
                  </a:solidFill>
                  <a:latin typeface="Arial Unicode"/>
                  <a:ea typeface="Arial Unicode"/>
                  <a:cs typeface="Arial Unicode"/>
                  <a:sym typeface="Arial Unicode"/>
                </a:rPr>
                <a:t>排除與手機無關的資料（正則表達式）。</a:t>
              </a:r>
            </a:p>
            <a:p>
              <a:pPr algn="l">
                <a:lnSpc>
                  <a:spcPts val="2736"/>
                </a:lnSpc>
              </a:pPr>
              <a:endParaRPr lang="en-US" sz="2400" spc="24">
                <a:solidFill>
                  <a:srgbClr val="000000"/>
                </a:solidFill>
                <a:latin typeface="Arial Unicode"/>
                <a:ea typeface="Arial Unicode"/>
                <a:cs typeface="Arial Unicode"/>
                <a:sym typeface="Arial Unicode"/>
              </a:endParaRPr>
            </a:p>
            <a:p>
              <a:pPr marL="518160" lvl="1" indent="-259080" algn="l">
                <a:lnSpc>
                  <a:spcPts val="2736"/>
                </a:lnSpc>
                <a:buFont typeface="Arial"/>
                <a:buChar char="•"/>
              </a:pPr>
              <a:r>
                <a:rPr lang="en-US" sz="2400" spc="24">
                  <a:solidFill>
                    <a:srgbClr val="000000"/>
                  </a:solidFill>
                  <a:latin typeface="Arial Unicode"/>
                  <a:ea typeface="Arial Unicode"/>
                  <a:cs typeface="Arial Unicode"/>
                  <a:sym typeface="Arial Unicode"/>
                </a:rPr>
                <a:t>避免過濾掉重要資訊（如「含」、「贈」、「附」等字眼）。</a:t>
              </a:r>
            </a:p>
          </p:txBody>
        </p:sp>
      </p:grpSp>
      <p:sp>
        <p:nvSpPr>
          <p:cNvPr id="15" name="TextBox 15"/>
          <p:cNvSpPr txBox="1"/>
          <p:nvPr/>
        </p:nvSpPr>
        <p:spPr>
          <a:xfrm>
            <a:off x="7201664" y="5446558"/>
            <a:ext cx="5573743" cy="1541598"/>
          </a:xfrm>
          <a:prstGeom prst="rect">
            <a:avLst/>
          </a:prstGeom>
        </p:spPr>
        <p:txBody>
          <a:bodyPr lIns="0" tIns="0" rIns="0" bIns="0" rtlCol="0" anchor="t">
            <a:spAutoFit/>
          </a:bodyPr>
          <a:lstStyle/>
          <a:p>
            <a:pPr algn="l">
              <a:lnSpc>
                <a:spcPts val="4087"/>
              </a:lnSpc>
              <a:spcBef>
                <a:spcPct val="0"/>
              </a:spcBef>
            </a:pPr>
            <a:r>
              <a:rPr lang="en-US" sz="3585" spc="35">
                <a:solidFill>
                  <a:srgbClr val="000000"/>
                </a:solidFill>
                <a:latin typeface="Arial Unicode"/>
                <a:ea typeface="Arial Unicode"/>
                <a:cs typeface="Arial Unicode"/>
                <a:sym typeface="Arial Unicode"/>
              </a:rPr>
              <a:t>iphone 15 手機殼/保護殼</a:t>
            </a:r>
          </a:p>
          <a:p>
            <a:pPr algn="l">
              <a:lnSpc>
                <a:spcPts val="4087"/>
              </a:lnSpc>
              <a:spcBef>
                <a:spcPct val="0"/>
              </a:spcBef>
            </a:pPr>
            <a:endParaRPr lang="en-US" sz="3585" spc="35">
              <a:solidFill>
                <a:srgbClr val="000000"/>
              </a:solidFill>
              <a:latin typeface="Arial Unicode"/>
              <a:ea typeface="Arial Unicode"/>
              <a:cs typeface="Arial Unicode"/>
              <a:sym typeface="Arial Unicode"/>
            </a:endParaRPr>
          </a:p>
          <a:p>
            <a:pPr algn="l">
              <a:lnSpc>
                <a:spcPts val="4087"/>
              </a:lnSpc>
              <a:spcBef>
                <a:spcPct val="0"/>
              </a:spcBef>
            </a:pPr>
            <a:r>
              <a:rPr lang="en-US" sz="3585" spc="35">
                <a:solidFill>
                  <a:srgbClr val="000000"/>
                </a:solidFill>
                <a:latin typeface="Arial Unicode"/>
                <a:ea typeface="Arial Unicode"/>
                <a:cs typeface="Arial Unicode"/>
                <a:sym typeface="Arial Unicode"/>
              </a:rPr>
              <a:t>iphone 15 附保護殼,手機套</a:t>
            </a:r>
          </a:p>
        </p:txBody>
      </p:sp>
      <p:sp>
        <p:nvSpPr>
          <p:cNvPr id="16" name="Freeform 16"/>
          <p:cNvSpPr/>
          <p:nvPr/>
        </p:nvSpPr>
        <p:spPr>
          <a:xfrm>
            <a:off x="1195743" y="2633601"/>
            <a:ext cx="1066187" cy="1036467"/>
          </a:xfrm>
          <a:custGeom>
            <a:avLst/>
            <a:gdLst/>
            <a:ahLst/>
            <a:cxnLst/>
            <a:rect l="l" t="t" r="r" b="b"/>
            <a:pathLst>
              <a:path w="1066187" h="1036467">
                <a:moveTo>
                  <a:pt x="0" y="0"/>
                </a:moveTo>
                <a:lnTo>
                  <a:pt x="1066187" y="0"/>
                </a:lnTo>
                <a:lnTo>
                  <a:pt x="1066187" y="1036467"/>
                </a:lnTo>
                <a:lnTo>
                  <a:pt x="0" y="1036467"/>
                </a:lnTo>
                <a:lnTo>
                  <a:pt x="0" y="0"/>
                </a:lnTo>
                <a:close/>
              </a:path>
            </a:pathLst>
          </a:custGeom>
          <a:blipFill>
            <a:blip r:embed="rId6"/>
            <a:stretch>
              <a:fillRect/>
            </a:stretch>
          </a:blipFill>
        </p:spPr>
        <p:txBody>
          <a:bodyPr/>
          <a:lstStyle/>
          <a:p>
            <a:endParaRPr lang="zh-TW" altLang="en-US"/>
          </a:p>
        </p:txBody>
      </p:sp>
      <p:grpSp>
        <p:nvGrpSpPr>
          <p:cNvPr id="17" name="Group 17"/>
          <p:cNvGrpSpPr/>
          <p:nvPr/>
        </p:nvGrpSpPr>
        <p:grpSpPr>
          <a:xfrm>
            <a:off x="17295495" y="0"/>
            <a:ext cx="992505" cy="1304461"/>
            <a:chOff x="0" y="0"/>
            <a:chExt cx="1323340" cy="1739282"/>
          </a:xfrm>
        </p:grpSpPr>
        <p:grpSp>
          <p:nvGrpSpPr>
            <p:cNvPr id="18" name="Group 18"/>
            <p:cNvGrpSpPr>
              <a:grpSpLocks noChangeAspect="1"/>
            </p:cNvGrpSpPr>
            <p:nvPr/>
          </p:nvGrpSpPr>
          <p:grpSpPr>
            <a:xfrm>
              <a:off x="0" y="0"/>
              <a:ext cx="1323340" cy="1323340"/>
              <a:chOff x="0" y="0"/>
              <a:chExt cx="13884457" cy="13884457"/>
            </a:xfrm>
          </p:grpSpPr>
          <p:sp>
            <p:nvSpPr>
              <p:cNvPr id="19" name="Freeform 19"/>
              <p:cNvSpPr/>
              <p:nvPr/>
            </p:nvSpPr>
            <p:spPr>
              <a:xfrm>
                <a:off x="-342874" y="-11125"/>
                <a:ext cx="14570202" cy="13906705"/>
              </a:xfrm>
              <a:custGeom>
                <a:avLst/>
                <a:gdLst/>
                <a:ahLst/>
                <a:cxnLst/>
                <a:rect l="l" t="t" r="r" b="b"/>
                <a:pathLst>
                  <a:path w="14570202" h="13906705">
                    <a:moveTo>
                      <a:pt x="7285101" y="11125"/>
                    </a:moveTo>
                    <a:cubicBezTo>
                      <a:pt x="4797487" y="0"/>
                      <a:pt x="2494061" y="1320743"/>
                      <a:pt x="1247030" y="3473245"/>
                    </a:cubicBezTo>
                    <a:cubicBezTo>
                      <a:pt x="0" y="5625748"/>
                      <a:pt x="0" y="8280957"/>
                      <a:pt x="1247030" y="10433459"/>
                    </a:cubicBezTo>
                    <a:cubicBezTo>
                      <a:pt x="2494061" y="12585962"/>
                      <a:pt x="4797487" y="13906705"/>
                      <a:pt x="7285101" y="13895580"/>
                    </a:cubicBezTo>
                    <a:cubicBezTo>
                      <a:pt x="9772716" y="13906705"/>
                      <a:pt x="12076142" y="12585962"/>
                      <a:pt x="13323172" y="10433459"/>
                    </a:cubicBezTo>
                    <a:cubicBezTo>
                      <a:pt x="14570202" y="8280957"/>
                      <a:pt x="14570202" y="5625748"/>
                      <a:pt x="13323172" y="3473245"/>
                    </a:cubicBezTo>
                    <a:cubicBezTo>
                      <a:pt x="12076142" y="1320743"/>
                      <a:pt x="9772716" y="0"/>
                      <a:pt x="7285101" y="11125"/>
                    </a:cubicBezTo>
                    <a:close/>
                  </a:path>
                </a:pathLst>
              </a:custGeom>
              <a:solidFill>
                <a:srgbClr val="999999"/>
              </a:solidFill>
            </p:spPr>
            <p:txBody>
              <a:bodyPr/>
              <a:lstStyle/>
              <a:p>
                <a:endParaRPr lang="zh-TW" altLang="en-US"/>
              </a:p>
            </p:txBody>
          </p:sp>
          <p:sp>
            <p:nvSpPr>
              <p:cNvPr id="20" name="Freeform 20"/>
              <p:cNvSpPr/>
              <p:nvPr/>
            </p:nvSpPr>
            <p:spPr>
              <a:xfrm>
                <a:off x="-254486" y="73238"/>
                <a:ext cx="14393428" cy="13737980"/>
              </a:xfrm>
              <a:custGeom>
                <a:avLst/>
                <a:gdLst/>
                <a:ahLst/>
                <a:cxnLst/>
                <a:rect l="l" t="t" r="r" b="b"/>
                <a:pathLst>
                  <a:path w="14393428" h="13737980">
                    <a:moveTo>
                      <a:pt x="7196713" y="10990"/>
                    </a:moveTo>
                    <a:cubicBezTo>
                      <a:pt x="4739280" y="0"/>
                      <a:pt x="2463801" y="1304718"/>
                      <a:pt x="1231900" y="3431105"/>
                    </a:cubicBezTo>
                    <a:cubicBezTo>
                      <a:pt x="0" y="5557493"/>
                      <a:pt x="0" y="8180486"/>
                      <a:pt x="1231900" y="10306873"/>
                    </a:cubicBezTo>
                    <a:cubicBezTo>
                      <a:pt x="2463801" y="12433261"/>
                      <a:pt x="4739280" y="13737979"/>
                      <a:pt x="7196713" y="13726989"/>
                    </a:cubicBezTo>
                    <a:cubicBezTo>
                      <a:pt x="9654147" y="13737979"/>
                      <a:pt x="11929626" y="12433261"/>
                      <a:pt x="13161527" y="10306873"/>
                    </a:cubicBezTo>
                    <a:cubicBezTo>
                      <a:pt x="14393428" y="8180486"/>
                      <a:pt x="14393428" y="5557493"/>
                      <a:pt x="13161527" y="3431105"/>
                    </a:cubicBezTo>
                    <a:cubicBezTo>
                      <a:pt x="11929626" y="1304718"/>
                      <a:pt x="9654147" y="0"/>
                      <a:pt x="7196713" y="10990"/>
                    </a:cubicBezTo>
                    <a:close/>
                  </a:path>
                </a:pathLst>
              </a:custGeom>
              <a:blipFill>
                <a:blip r:embed="rId7"/>
                <a:stretch>
                  <a:fillRect l="223" r="223" b="-34227"/>
                </a:stretch>
              </a:blipFill>
            </p:spPr>
            <p:txBody>
              <a:bodyPr/>
              <a:lstStyle/>
              <a:p>
                <a:endParaRPr lang="zh-TW" altLang="en-US"/>
              </a:p>
            </p:txBody>
          </p:sp>
        </p:grpSp>
        <p:sp>
          <p:nvSpPr>
            <p:cNvPr id="21" name="TextBox 21"/>
            <p:cNvSpPr txBox="1"/>
            <p:nvPr/>
          </p:nvSpPr>
          <p:spPr>
            <a:xfrm>
              <a:off x="190357" y="1333918"/>
              <a:ext cx="942626" cy="405364"/>
            </a:xfrm>
            <a:prstGeom prst="rect">
              <a:avLst/>
            </a:prstGeom>
          </p:spPr>
          <p:txBody>
            <a:bodyPr lIns="0" tIns="0" rIns="0" bIns="0" rtlCol="0" anchor="t">
              <a:spAutoFit/>
            </a:bodyPr>
            <a:lstStyle/>
            <a:p>
              <a:pPr algn="ctr">
                <a:lnSpc>
                  <a:spcPts val="2598"/>
                </a:lnSpc>
              </a:pPr>
              <a:r>
                <a:rPr lang="en-US" sz="1855" b="1">
                  <a:solidFill>
                    <a:srgbClr val="000000"/>
                  </a:solidFill>
                  <a:latin typeface="Noto Sans T Chinese Bold"/>
                  <a:ea typeface="Noto Sans T Chinese Bold"/>
                  <a:cs typeface="Noto Sans T Chinese Bold"/>
                  <a:sym typeface="Noto Sans T Chinese Bold"/>
                </a:rPr>
                <a:t>黃智遠</a:t>
              </a:r>
            </a:p>
          </p:txBody>
        </p: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5"/>
          <p:cNvGrpSpPr/>
          <p:nvPr/>
        </p:nvGrpSpPr>
        <p:grpSpPr>
          <a:xfrm>
            <a:off x="14164837" y="9589260"/>
            <a:ext cx="3094463" cy="366780"/>
            <a:chOff x="0" y="0"/>
            <a:chExt cx="4125951" cy="489041"/>
          </a:xfrm>
        </p:grpSpPr>
        <p:sp>
          <p:nvSpPr>
            <p:cNvPr id="6" name="TextBox 6"/>
            <p:cNvSpPr txBox="1"/>
            <p:nvPr/>
          </p:nvSpPr>
          <p:spPr>
            <a:xfrm>
              <a:off x="562691" y="76117"/>
              <a:ext cx="3563260" cy="376173"/>
            </a:xfrm>
            <a:prstGeom prst="rect">
              <a:avLst/>
            </a:prstGeom>
          </p:spPr>
          <p:txBody>
            <a:bodyPr lIns="0" tIns="0" rIns="0" bIns="0" rtlCol="0" anchor="t">
              <a:spAutoFit/>
            </a:bodyPr>
            <a:lstStyle/>
            <a:p>
              <a:pPr marL="0" lvl="0" indent="0" algn="l">
                <a:lnSpc>
                  <a:spcPts val="2165"/>
                </a:lnSpc>
              </a:pPr>
              <a:r>
                <a:rPr lang="en-US" sz="2000" b="1" spc="37" dirty="0" err="1">
                  <a:solidFill>
                    <a:srgbClr val="FFFFFF"/>
                  </a:solidFill>
                  <a:latin typeface="微軟正黑體 Light" panose="020B0304030504040204" pitchFamily="34" charset="-120"/>
                  <a:ea typeface="微軟正黑體 Light" panose="020B0304030504040204" pitchFamily="34" charset="-120"/>
                  <a:cs typeface="Arial Unicode Bold"/>
                  <a:sym typeface="Arial Unicode Bold"/>
                </a:rPr>
                <a:t>資料清整</a:t>
              </a:r>
              <a:endParaRPr lang="en-US" sz="2000" b="1" spc="37" dirty="0">
                <a:solidFill>
                  <a:srgbClr val="FFFFFF"/>
                </a:solidFill>
                <a:latin typeface="微軟正黑體 Light" panose="020B0304030504040204" pitchFamily="34" charset="-120"/>
                <a:ea typeface="微軟正黑體 Light" panose="020B0304030504040204" pitchFamily="34" charset="-120"/>
                <a:cs typeface="Arial Unicode Bold"/>
                <a:sym typeface="Arial Unicode Bold"/>
              </a:endParaRPr>
            </a:p>
          </p:txBody>
        </p:sp>
        <p:sp>
          <p:nvSpPr>
            <p:cNvPr id="7" name="Freeform 7"/>
            <p:cNvSpPr/>
            <p:nvPr/>
          </p:nvSpPr>
          <p:spPr>
            <a:xfrm rot="5400000">
              <a:off x="-39568" y="39568"/>
              <a:ext cx="489041" cy="409905"/>
            </a:xfrm>
            <a:custGeom>
              <a:avLst/>
              <a:gdLst/>
              <a:ahLst/>
              <a:cxnLst/>
              <a:rect l="l" t="t" r="r" b="b"/>
              <a:pathLst>
                <a:path w="489041" h="409905">
                  <a:moveTo>
                    <a:pt x="0" y="0"/>
                  </a:moveTo>
                  <a:lnTo>
                    <a:pt x="489041" y="0"/>
                  </a:lnTo>
                  <a:lnTo>
                    <a:pt x="489041" y="409905"/>
                  </a:lnTo>
                  <a:lnTo>
                    <a:pt x="0" y="40990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zh-TW" altLang="en-US"/>
            </a:p>
          </p:txBody>
        </p:sp>
      </p:grpSp>
      <p:sp>
        <p:nvSpPr>
          <p:cNvPr id="8" name="Freeform 8"/>
          <p:cNvSpPr/>
          <p:nvPr/>
        </p:nvSpPr>
        <p:spPr>
          <a:xfrm>
            <a:off x="1195388" y="2633662"/>
            <a:ext cx="1066187" cy="1032868"/>
          </a:xfrm>
          <a:custGeom>
            <a:avLst/>
            <a:gdLst/>
            <a:ahLst/>
            <a:cxnLst/>
            <a:rect l="l" t="t" r="r" b="b"/>
            <a:pathLst>
              <a:path w="1066187" h="1032868">
                <a:moveTo>
                  <a:pt x="0" y="0"/>
                </a:moveTo>
                <a:lnTo>
                  <a:pt x="1066186" y="0"/>
                </a:lnTo>
                <a:lnTo>
                  <a:pt x="1066186" y="1032869"/>
                </a:lnTo>
                <a:lnTo>
                  <a:pt x="0" y="1032869"/>
                </a:lnTo>
                <a:lnTo>
                  <a:pt x="0" y="0"/>
                </a:lnTo>
                <a:close/>
              </a:path>
            </a:pathLst>
          </a:custGeom>
          <a:blipFill>
            <a:blip r:embed="rId4"/>
            <a:stretch>
              <a:fillRect/>
            </a:stretch>
          </a:blipFill>
        </p:spPr>
        <p:txBody>
          <a:bodyPr/>
          <a:lstStyle/>
          <a:p>
            <a:endParaRPr lang="zh-TW" altLang="en-US"/>
          </a:p>
        </p:txBody>
      </p:sp>
      <p:sp>
        <p:nvSpPr>
          <p:cNvPr id="9" name="Freeform 9"/>
          <p:cNvSpPr/>
          <p:nvPr/>
        </p:nvSpPr>
        <p:spPr>
          <a:xfrm>
            <a:off x="6460235" y="4185399"/>
            <a:ext cx="5367531" cy="2113465"/>
          </a:xfrm>
          <a:custGeom>
            <a:avLst/>
            <a:gdLst/>
            <a:ahLst/>
            <a:cxnLst/>
            <a:rect l="l" t="t" r="r" b="b"/>
            <a:pathLst>
              <a:path w="5367531" h="2113465">
                <a:moveTo>
                  <a:pt x="0" y="0"/>
                </a:moveTo>
                <a:lnTo>
                  <a:pt x="5367530" y="0"/>
                </a:lnTo>
                <a:lnTo>
                  <a:pt x="5367530" y="2113465"/>
                </a:lnTo>
                <a:lnTo>
                  <a:pt x="0" y="2113465"/>
                </a:lnTo>
                <a:lnTo>
                  <a:pt x="0" y="0"/>
                </a:lnTo>
                <a:close/>
              </a:path>
            </a:pathLst>
          </a:custGeom>
          <a:blipFill>
            <a:blip r:embed="rId5"/>
            <a:stretch>
              <a:fillRect/>
            </a:stretch>
          </a:blipFill>
        </p:spPr>
        <p:txBody>
          <a:bodyPr/>
          <a:lstStyle/>
          <a:p>
            <a:endParaRPr lang="zh-TW" altLang="en-US"/>
          </a:p>
        </p:txBody>
      </p:sp>
      <p:sp>
        <p:nvSpPr>
          <p:cNvPr id="10" name="TextBox 10"/>
          <p:cNvSpPr txBox="1"/>
          <p:nvPr/>
        </p:nvSpPr>
        <p:spPr>
          <a:xfrm>
            <a:off x="1028700" y="1057275"/>
            <a:ext cx="9519669" cy="954438"/>
          </a:xfrm>
          <a:prstGeom prst="rect">
            <a:avLst/>
          </a:prstGeom>
        </p:spPr>
        <p:txBody>
          <a:bodyPr lIns="0" tIns="0" rIns="0" bIns="0" rtlCol="0" anchor="t">
            <a:spAutoFit/>
          </a:bodyPr>
          <a:lstStyle/>
          <a:p>
            <a:pPr marL="0" lvl="0" indent="0" algn="l">
              <a:lnSpc>
                <a:spcPts val="7410"/>
              </a:lnSpc>
            </a:pPr>
            <a:r>
              <a:rPr lang="en-US" sz="6500" b="1" spc="65">
                <a:solidFill>
                  <a:srgbClr val="000000"/>
                </a:solidFill>
                <a:latin typeface="Arial Unicode Bold"/>
                <a:ea typeface="Arial Unicode Bold"/>
                <a:cs typeface="Arial Unicode Bold"/>
                <a:sym typeface="Arial Unicode Bold"/>
              </a:rPr>
              <a:t>資料清整 - 提取商品資訊</a:t>
            </a:r>
          </a:p>
        </p:txBody>
      </p:sp>
      <p:grpSp>
        <p:nvGrpSpPr>
          <p:cNvPr id="11" name="Group 11"/>
          <p:cNvGrpSpPr/>
          <p:nvPr/>
        </p:nvGrpSpPr>
        <p:grpSpPr>
          <a:xfrm>
            <a:off x="2456498" y="2847975"/>
            <a:ext cx="7011904" cy="957325"/>
            <a:chOff x="0" y="0"/>
            <a:chExt cx="9349205" cy="1276433"/>
          </a:xfrm>
        </p:grpSpPr>
        <p:sp>
          <p:nvSpPr>
            <p:cNvPr id="12" name="TextBox 12"/>
            <p:cNvSpPr txBox="1"/>
            <p:nvPr/>
          </p:nvSpPr>
          <p:spPr>
            <a:xfrm>
              <a:off x="0" y="19050"/>
              <a:ext cx="9349205" cy="542754"/>
            </a:xfrm>
            <a:prstGeom prst="rect">
              <a:avLst/>
            </a:prstGeom>
          </p:spPr>
          <p:txBody>
            <a:bodyPr lIns="0" tIns="0" rIns="0" bIns="0" rtlCol="0" anchor="t">
              <a:spAutoFit/>
            </a:bodyPr>
            <a:lstStyle/>
            <a:p>
              <a:pPr marL="0" lvl="0" indent="0" algn="l">
                <a:lnSpc>
                  <a:spcPts val="3191"/>
                </a:lnSpc>
              </a:pPr>
              <a:r>
                <a:rPr lang="en-US" sz="2799" b="1">
                  <a:solidFill>
                    <a:srgbClr val="000000"/>
                  </a:solidFill>
                  <a:latin typeface="Arial Unicode Bold"/>
                  <a:ea typeface="Arial Unicode Bold"/>
                  <a:cs typeface="Arial Unicode Bold"/>
                  <a:sym typeface="Arial Unicode Bold"/>
                </a:rPr>
                <a:t>商品描述無固定格式</a:t>
              </a:r>
            </a:p>
          </p:txBody>
        </p:sp>
        <p:sp>
          <p:nvSpPr>
            <p:cNvPr id="13" name="TextBox 13"/>
            <p:cNvSpPr txBox="1"/>
            <p:nvPr/>
          </p:nvSpPr>
          <p:spPr>
            <a:xfrm>
              <a:off x="0" y="804286"/>
              <a:ext cx="9349205" cy="472147"/>
            </a:xfrm>
            <a:prstGeom prst="rect">
              <a:avLst/>
            </a:prstGeom>
          </p:spPr>
          <p:txBody>
            <a:bodyPr lIns="0" tIns="0" rIns="0" bIns="0" rtlCol="0" anchor="t">
              <a:spAutoFit/>
            </a:bodyPr>
            <a:lstStyle/>
            <a:p>
              <a:pPr algn="l">
                <a:lnSpc>
                  <a:spcPts val="2736"/>
                </a:lnSpc>
              </a:pPr>
              <a:endParaRPr/>
            </a:p>
          </p:txBody>
        </p:sp>
      </p:grpSp>
      <p:sp>
        <p:nvSpPr>
          <p:cNvPr id="15" name="TextBox 15"/>
          <p:cNvSpPr txBox="1"/>
          <p:nvPr/>
        </p:nvSpPr>
        <p:spPr>
          <a:xfrm>
            <a:off x="2547719" y="4755897"/>
            <a:ext cx="3240815" cy="3095459"/>
          </a:xfrm>
          <a:prstGeom prst="rect">
            <a:avLst/>
          </a:prstGeom>
        </p:spPr>
        <p:txBody>
          <a:bodyPr lIns="0" tIns="0" rIns="0" bIns="0" rtlCol="0" anchor="t">
            <a:spAutoFit/>
          </a:bodyPr>
          <a:lstStyle/>
          <a:p>
            <a:pPr algn="ctr">
              <a:lnSpc>
                <a:spcPts val="2736"/>
              </a:lnSpc>
              <a:spcBef>
                <a:spcPct val="0"/>
              </a:spcBef>
            </a:pPr>
            <a:r>
              <a:rPr lang="en-US" sz="2400" spc="24">
                <a:solidFill>
                  <a:srgbClr val="000000"/>
                </a:solidFill>
                <a:latin typeface="Arial Unicode"/>
                <a:ea typeface="Arial Unicode"/>
                <a:cs typeface="Arial Unicode"/>
                <a:sym typeface="Arial Unicode"/>
              </a:rPr>
              <a:t>&lt;高CP值＞</a:t>
            </a:r>
          </a:p>
          <a:p>
            <a:pPr algn="ctr">
              <a:lnSpc>
                <a:spcPts val="2736"/>
              </a:lnSpc>
              <a:spcBef>
                <a:spcPct val="0"/>
              </a:spcBef>
            </a:pPr>
            <a:r>
              <a:rPr lang="en-US" sz="2400" spc="24">
                <a:solidFill>
                  <a:srgbClr val="000000"/>
                </a:solidFill>
                <a:latin typeface="Arial Unicode"/>
                <a:ea typeface="Arial Unicode"/>
                <a:cs typeface="Arial Unicode"/>
                <a:sym typeface="Arial Unicode"/>
              </a:rPr>
              <a:t>＜維修服務＞</a:t>
            </a:r>
          </a:p>
          <a:p>
            <a:pPr algn="ctr">
              <a:lnSpc>
                <a:spcPts val="2736"/>
              </a:lnSpc>
              <a:spcBef>
                <a:spcPct val="0"/>
              </a:spcBef>
            </a:pPr>
            <a:r>
              <a:rPr lang="en-US" sz="2400" spc="24">
                <a:solidFill>
                  <a:srgbClr val="000000"/>
                </a:solidFill>
                <a:latin typeface="Arial Unicode"/>
                <a:ea typeface="Arial Unicode"/>
                <a:cs typeface="Arial Unicode"/>
                <a:sym typeface="Arial Unicode"/>
              </a:rPr>
              <a:t>iPhone 12</a:t>
            </a:r>
          </a:p>
          <a:p>
            <a:pPr algn="ctr">
              <a:lnSpc>
                <a:spcPts val="2736"/>
              </a:lnSpc>
              <a:spcBef>
                <a:spcPct val="0"/>
              </a:spcBef>
            </a:pPr>
            <a:r>
              <a:rPr lang="en-US" sz="2400" spc="24">
                <a:solidFill>
                  <a:srgbClr val="000000"/>
                </a:solidFill>
                <a:latin typeface="Arial Unicode"/>
                <a:ea typeface="Arial Unicode"/>
                <a:cs typeface="Arial Unicode"/>
                <a:sym typeface="Arial Unicode"/>
              </a:rPr>
              <a:t>處理器為A14 仿生晶片</a:t>
            </a:r>
          </a:p>
          <a:p>
            <a:pPr algn="ctr">
              <a:lnSpc>
                <a:spcPts val="2736"/>
              </a:lnSpc>
              <a:spcBef>
                <a:spcPct val="0"/>
              </a:spcBef>
            </a:pPr>
            <a:r>
              <a:rPr lang="en-US" sz="2400" spc="24">
                <a:solidFill>
                  <a:srgbClr val="000000"/>
                </a:solidFill>
                <a:latin typeface="Arial Unicode"/>
                <a:ea typeface="Arial Unicode"/>
                <a:cs typeface="Arial Unicode"/>
                <a:sym typeface="Arial Unicode"/>
              </a:rPr>
              <a:t>1200 萬像素雙相機系統</a:t>
            </a:r>
          </a:p>
          <a:p>
            <a:pPr algn="ctr">
              <a:lnSpc>
                <a:spcPts val="2736"/>
              </a:lnSpc>
              <a:spcBef>
                <a:spcPct val="0"/>
              </a:spcBef>
            </a:pPr>
            <a:r>
              <a:rPr lang="en-US" sz="2400" spc="24">
                <a:solidFill>
                  <a:srgbClr val="000000"/>
                </a:solidFill>
                <a:latin typeface="Arial Unicode"/>
                <a:ea typeface="Arial Unicode"/>
                <a:cs typeface="Arial Unicode"/>
                <a:sym typeface="Arial Unicode"/>
              </a:rPr>
              <a:t>2021.8.11</a:t>
            </a:r>
          </a:p>
          <a:p>
            <a:pPr algn="ctr">
              <a:lnSpc>
                <a:spcPts val="2736"/>
              </a:lnSpc>
              <a:spcBef>
                <a:spcPct val="0"/>
              </a:spcBef>
            </a:pPr>
            <a:r>
              <a:rPr lang="en-US" sz="2400" spc="24">
                <a:solidFill>
                  <a:srgbClr val="000000"/>
                </a:solidFill>
                <a:latin typeface="Arial Unicode"/>
                <a:ea typeface="Arial Unicode"/>
                <a:cs typeface="Arial Unicode"/>
                <a:sym typeface="Arial Unicode"/>
              </a:rPr>
              <a:t>外觀9.9成新</a:t>
            </a:r>
          </a:p>
          <a:p>
            <a:pPr algn="ctr">
              <a:lnSpc>
                <a:spcPts val="2736"/>
              </a:lnSpc>
              <a:spcBef>
                <a:spcPct val="0"/>
              </a:spcBef>
            </a:pPr>
            <a:r>
              <a:rPr lang="en-US" sz="2400" spc="24">
                <a:solidFill>
                  <a:srgbClr val="000000"/>
                </a:solidFill>
                <a:latin typeface="Arial Unicode"/>
                <a:ea typeface="Arial Unicode"/>
                <a:cs typeface="Arial Unicode"/>
                <a:sym typeface="Arial Unicode"/>
              </a:rPr>
              <a:t>只要一萬五千元</a:t>
            </a:r>
          </a:p>
          <a:p>
            <a:pPr algn="ctr">
              <a:lnSpc>
                <a:spcPts val="2736"/>
              </a:lnSpc>
              <a:spcBef>
                <a:spcPct val="0"/>
              </a:spcBef>
            </a:pPr>
            <a:r>
              <a:rPr lang="en-US" sz="2400" spc="24">
                <a:solidFill>
                  <a:srgbClr val="000000"/>
                </a:solidFill>
                <a:latin typeface="Arial Unicode"/>
                <a:ea typeface="Arial Unicode"/>
                <a:cs typeface="Arial Unicode"/>
                <a:sym typeface="Arial Unicode"/>
              </a:rPr>
              <a:t>┇</a:t>
            </a:r>
          </a:p>
        </p:txBody>
      </p:sp>
      <p:sp>
        <p:nvSpPr>
          <p:cNvPr id="16" name="TextBox 16"/>
          <p:cNvSpPr txBox="1"/>
          <p:nvPr/>
        </p:nvSpPr>
        <p:spPr>
          <a:xfrm>
            <a:off x="12775675" y="5613313"/>
            <a:ext cx="3784747" cy="1380628"/>
          </a:xfrm>
          <a:prstGeom prst="rect">
            <a:avLst/>
          </a:prstGeom>
        </p:spPr>
        <p:txBody>
          <a:bodyPr lIns="0" tIns="0" rIns="0" bIns="0" rtlCol="0" anchor="t">
            <a:spAutoFit/>
          </a:bodyPr>
          <a:lstStyle/>
          <a:p>
            <a:pPr algn="just">
              <a:lnSpc>
                <a:spcPts val="2736"/>
              </a:lnSpc>
              <a:spcBef>
                <a:spcPct val="0"/>
              </a:spcBef>
            </a:pPr>
            <a:r>
              <a:rPr lang="en-US" sz="2400" spc="24">
                <a:solidFill>
                  <a:srgbClr val="000000"/>
                </a:solidFill>
                <a:latin typeface="Arial Unicode"/>
                <a:ea typeface="Arial Unicode"/>
                <a:cs typeface="Arial Unicode"/>
                <a:sym typeface="Arial Unicode"/>
              </a:rPr>
              <a:t>型號：iphone 12</a:t>
            </a:r>
          </a:p>
          <a:p>
            <a:pPr algn="just">
              <a:lnSpc>
                <a:spcPts val="2736"/>
              </a:lnSpc>
              <a:spcBef>
                <a:spcPct val="0"/>
              </a:spcBef>
            </a:pPr>
            <a:r>
              <a:rPr lang="en-US" sz="2400" spc="24">
                <a:solidFill>
                  <a:srgbClr val="000000"/>
                </a:solidFill>
                <a:latin typeface="Arial Unicode"/>
                <a:ea typeface="Arial Unicode"/>
                <a:cs typeface="Arial Unicode"/>
                <a:sym typeface="Arial Unicode"/>
              </a:rPr>
              <a:t>金額：15000</a:t>
            </a:r>
          </a:p>
          <a:p>
            <a:pPr algn="just">
              <a:lnSpc>
                <a:spcPts val="2736"/>
              </a:lnSpc>
              <a:spcBef>
                <a:spcPct val="0"/>
              </a:spcBef>
            </a:pPr>
            <a:r>
              <a:rPr lang="en-US" sz="2400" spc="24">
                <a:solidFill>
                  <a:srgbClr val="000000"/>
                </a:solidFill>
                <a:latin typeface="Arial Unicode"/>
                <a:ea typeface="Arial Unicode"/>
                <a:cs typeface="Arial Unicode"/>
                <a:sym typeface="Arial Unicode"/>
              </a:rPr>
              <a:t>全新：false</a:t>
            </a:r>
          </a:p>
          <a:p>
            <a:pPr algn="just">
              <a:lnSpc>
                <a:spcPts val="2736"/>
              </a:lnSpc>
              <a:spcBef>
                <a:spcPct val="0"/>
              </a:spcBef>
            </a:pPr>
            <a:r>
              <a:rPr lang="en-US" sz="2400" spc="24">
                <a:solidFill>
                  <a:srgbClr val="000000"/>
                </a:solidFill>
                <a:latin typeface="Arial Unicode"/>
                <a:ea typeface="Arial Unicode"/>
                <a:cs typeface="Arial Unicode"/>
                <a:sym typeface="Arial Unicode"/>
              </a:rPr>
              <a:t>日期：2021-08-11</a:t>
            </a:r>
          </a:p>
        </p:txBody>
      </p:sp>
      <p:sp>
        <p:nvSpPr>
          <p:cNvPr id="17" name="AutoShape 17"/>
          <p:cNvSpPr/>
          <p:nvPr/>
        </p:nvSpPr>
        <p:spPr>
          <a:xfrm>
            <a:off x="6103492" y="6279814"/>
            <a:ext cx="6081017" cy="0"/>
          </a:xfrm>
          <a:prstGeom prst="line">
            <a:avLst/>
          </a:prstGeom>
          <a:ln w="38100" cap="flat">
            <a:solidFill>
              <a:srgbClr val="000000"/>
            </a:solidFill>
            <a:prstDash val="solid"/>
            <a:headEnd type="none" w="sm" len="sm"/>
            <a:tailEnd type="arrow" w="med" len="sm"/>
          </a:ln>
        </p:spPr>
        <p:txBody>
          <a:bodyPr/>
          <a:lstStyle/>
          <a:p>
            <a:endParaRPr lang="zh-TW" altLang="en-US"/>
          </a:p>
        </p:txBody>
      </p:sp>
      <p:sp>
        <p:nvSpPr>
          <p:cNvPr id="18" name="TextBox 18"/>
          <p:cNvSpPr txBox="1"/>
          <p:nvPr/>
        </p:nvSpPr>
        <p:spPr>
          <a:xfrm>
            <a:off x="3520394" y="3861850"/>
            <a:ext cx="1295466" cy="580422"/>
          </a:xfrm>
          <a:prstGeom prst="rect">
            <a:avLst/>
          </a:prstGeom>
        </p:spPr>
        <p:txBody>
          <a:bodyPr lIns="0" tIns="0" rIns="0" bIns="0" rtlCol="0" anchor="t">
            <a:spAutoFit/>
          </a:bodyPr>
          <a:lstStyle/>
          <a:p>
            <a:pPr algn="ctr">
              <a:lnSpc>
                <a:spcPts val="4760"/>
              </a:lnSpc>
            </a:pPr>
            <a:r>
              <a:rPr lang="en-US" sz="3400" b="1">
                <a:solidFill>
                  <a:srgbClr val="000000"/>
                </a:solidFill>
                <a:latin typeface="Noto Sans T Chinese Bold"/>
                <a:ea typeface="Noto Sans T Chinese Bold"/>
                <a:cs typeface="Noto Sans T Chinese Bold"/>
                <a:sym typeface="Noto Sans T Chinese Bold"/>
              </a:rPr>
              <a:t>清整前</a:t>
            </a:r>
          </a:p>
        </p:txBody>
      </p:sp>
      <p:sp>
        <p:nvSpPr>
          <p:cNvPr id="19" name="TextBox 19"/>
          <p:cNvSpPr txBox="1"/>
          <p:nvPr/>
        </p:nvSpPr>
        <p:spPr>
          <a:xfrm>
            <a:off x="13517104" y="3861850"/>
            <a:ext cx="1295466" cy="580422"/>
          </a:xfrm>
          <a:prstGeom prst="rect">
            <a:avLst/>
          </a:prstGeom>
        </p:spPr>
        <p:txBody>
          <a:bodyPr lIns="0" tIns="0" rIns="0" bIns="0" rtlCol="0" anchor="t">
            <a:spAutoFit/>
          </a:bodyPr>
          <a:lstStyle/>
          <a:p>
            <a:pPr algn="ctr">
              <a:lnSpc>
                <a:spcPts val="4760"/>
              </a:lnSpc>
            </a:pPr>
            <a:r>
              <a:rPr lang="en-US" sz="3400" b="1">
                <a:solidFill>
                  <a:srgbClr val="000000"/>
                </a:solidFill>
                <a:latin typeface="Noto Sans T Chinese Bold"/>
                <a:ea typeface="Noto Sans T Chinese Bold"/>
                <a:cs typeface="Noto Sans T Chinese Bold"/>
                <a:sym typeface="Noto Sans T Chinese Bold"/>
              </a:rPr>
              <a:t>清整後</a:t>
            </a:r>
          </a:p>
        </p:txBody>
      </p:sp>
      <p:grpSp>
        <p:nvGrpSpPr>
          <p:cNvPr id="20" name="Group 20"/>
          <p:cNvGrpSpPr/>
          <p:nvPr/>
        </p:nvGrpSpPr>
        <p:grpSpPr>
          <a:xfrm>
            <a:off x="17295495" y="0"/>
            <a:ext cx="992505" cy="1304461"/>
            <a:chOff x="0" y="0"/>
            <a:chExt cx="1323340" cy="1739282"/>
          </a:xfrm>
        </p:grpSpPr>
        <p:grpSp>
          <p:nvGrpSpPr>
            <p:cNvPr id="21" name="Group 21"/>
            <p:cNvGrpSpPr>
              <a:grpSpLocks noChangeAspect="1"/>
            </p:cNvGrpSpPr>
            <p:nvPr/>
          </p:nvGrpSpPr>
          <p:grpSpPr>
            <a:xfrm>
              <a:off x="0" y="0"/>
              <a:ext cx="1323340" cy="1323340"/>
              <a:chOff x="0" y="0"/>
              <a:chExt cx="13884457" cy="13884457"/>
            </a:xfrm>
          </p:grpSpPr>
          <p:sp>
            <p:nvSpPr>
              <p:cNvPr id="22" name="Freeform 22"/>
              <p:cNvSpPr/>
              <p:nvPr/>
            </p:nvSpPr>
            <p:spPr>
              <a:xfrm>
                <a:off x="-342874" y="-11125"/>
                <a:ext cx="14570202" cy="13906705"/>
              </a:xfrm>
              <a:custGeom>
                <a:avLst/>
                <a:gdLst/>
                <a:ahLst/>
                <a:cxnLst/>
                <a:rect l="l" t="t" r="r" b="b"/>
                <a:pathLst>
                  <a:path w="14570202" h="13906705">
                    <a:moveTo>
                      <a:pt x="7285101" y="11125"/>
                    </a:moveTo>
                    <a:cubicBezTo>
                      <a:pt x="4797487" y="0"/>
                      <a:pt x="2494061" y="1320743"/>
                      <a:pt x="1247030" y="3473245"/>
                    </a:cubicBezTo>
                    <a:cubicBezTo>
                      <a:pt x="0" y="5625748"/>
                      <a:pt x="0" y="8280957"/>
                      <a:pt x="1247030" y="10433459"/>
                    </a:cubicBezTo>
                    <a:cubicBezTo>
                      <a:pt x="2494061" y="12585962"/>
                      <a:pt x="4797487" y="13906705"/>
                      <a:pt x="7285101" y="13895580"/>
                    </a:cubicBezTo>
                    <a:cubicBezTo>
                      <a:pt x="9772716" y="13906705"/>
                      <a:pt x="12076142" y="12585962"/>
                      <a:pt x="13323172" y="10433459"/>
                    </a:cubicBezTo>
                    <a:cubicBezTo>
                      <a:pt x="14570202" y="8280957"/>
                      <a:pt x="14570202" y="5625748"/>
                      <a:pt x="13323172" y="3473245"/>
                    </a:cubicBezTo>
                    <a:cubicBezTo>
                      <a:pt x="12076142" y="1320743"/>
                      <a:pt x="9772716" y="0"/>
                      <a:pt x="7285101" y="11125"/>
                    </a:cubicBezTo>
                    <a:close/>
                  </a:path>
                </a:pathLst>
              </a:custGeom>
              <a:solidFill>
                <a:srgbClr val="999999"/>
              </a:solidFill>
            </p:spPr>
            <p:txBody>
              <a:bodyPr/>
              <a:lstStyle/>
              <a:p>
                <a:endParaRPr lang="zh-TW" altLang="en-US"/>
              </a:p>
            </p:txBody>
          </p:sp>
          <p:sp>
            <p:nvSpPr>
              <p:cNvPr id="23" name="Freeform 23"/>
              <p:cNvSpPr/>
              <p:nvPr/>
            </p:nvSpPr>
            <p:spPr>
              <a:xfrm>
                <a:off x="-254486" y="73238"/>
                <a:ext cx="14393428" cy="13737980"/>
              </a:xfrm>
              <a:custGeom>
                <a:avLst/>
                <a:gdLst/>
                <a:ahLst/>
                <a:cxnLst/>
                <a:rect l="l" t="t" r="r" b="b"/>
                <a:pathLst>
                  <a:path w="14393428" h="13737980">
                    <a:moveTo>
                      <a:pt x="7196713" y="10990"/>
                    </a:moveTo>
                    <a:cubicBezTo>
                      <a:pt x="4739280" y="0"/>
                      <a:pt x="2463801" y="1304718"/>
                      <a:pt x="1231900" y="3431105"/>
                    </a:cubicBezTo>
                    <a:cubicBezTo>
                      <a:pt x="0" y="5557493"/>
                      <a:pt x="0" y="8180486"/>
                      <a:pt x="1231900" y="10306873"/>
                    </a:cubicBezTo>
                    <a:cubicBezTo>
                      <a:pt x="2463801" y="12433261"/>
                      <a:pt x="4739280" y="13737979"/>
                      <a:pt x="7196713" y="13726989"/>
                    </a:cubicBezTo>
                    <a:cubicBezTo>
                      <a:pt x="9654147" y="13737979"/>
                      <a:pt x="11929626" y="12433261"/>
                      <a:pt x="13161527" y="10306873"/>
                    </a:cubicBezTo>
                    <a:cubicBezTo>
                      <a:pt x="14393428" y="8180486"/>
                      <a:pt x="14393428" y="5557493"/>
                      <a:pt x="13161527" y="3431105"/>
                    </a:cubicBezTo>
                    <a:cubicBezTo>
                      <a:pt x="11929626" y="1304718"/>
                      <a:pt x="9654147" y="0"/>
                      <a:pt x="7196713" y="10990"/>
                    </a:cubicBezTo>
                    <a:close/>
                  </a:path>
                </a:pathLst>
              </a:custGeom>
              <a:blipFill>
                <a:blip r:embed="rId6"/>
                <a:stretch>
                  <a:fillRect l="223" r="223" b="-34227"/>
                </a:stretch>
              </a:blipFill>
            </p:spPr>
            <p:txBody>
              <a:bodyPr/>
              <a:lstStyle/>
              <a:p>
                <a:endParaRPr lang="zh-TW" altLang="en-US"/>
              </a:p>
            </p:txBody>
          </p:sp>
        </p:grpSp>
        <p:sp>
          <p:nvSpPr>
            <p:cNvPr id="24" name="TextBox 24"/>
            <p:cNvSpPr txBox="1"/>
            <p:nvPr/>
          </p:nvSpPr>
          <p:spPr>
            <a:xfrm>
              <a:off x="190357" y="1333918"/>
              <a:ext cx="942626" cy="405364"/>
            </a:xfrm>
            <a:prstGeom prst="rect">
              <a:avLst/>
            </a:prstGeom>
          </p:spPr>
          <p:txBody>
            <a:bodyPr lIns="0" tIns="0" rIns="0" bIns="0" rtlCol="0" anchor="t">
              <a:spAutoFit/>
            </a:bodyPr>
            <a:lstStyle/>
            <a:p>
              <a:pPr algn="ctr">
                <a:lnSpc>
                  <a:spcPts val="2598"/>
                </a:lnSpc>
              </a:pPr>
              <a:r>
                <a:rPr lang="en-US" sz="1855" b="1">
                  <a:solidFill>
                    <a:srgbClr val="000000"/>
                  </a:solidFill>
                  <a:latin typeface="Noto Sans T Chinese Bold"/>
                  <a:ea typeface="Noto Sans T Chinese Bold"/>
                  <a:cs typeface="Noto Sans T Chinese Bold"/>
                  <a:sym typeface="Noto Sans T Chinese Bold"/>
                </a:rPr>
                <a:t>黃智遠</a:t>
              </a:r>
            </a:p>
          </p:txBody>
        </p:sp>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5"/>
          <p:cNvGrpSpPr/>
          <p:nvPr/>
        </p:nvGrpSpPr>
        <p:grpSpPr>
          <a:xfrm>
            <a:off x="14164837" y="9589260"/>
            <a:ext cx="3094463" cy="366780"/>
            <a:chOff x="0" y="0"/>
            <a:chExt cx="4125951" cy="489041"/>
          </a:xfrm>
        </p:grpSpPr>
        <p:sp>
          <p:nvSpPr>
            <p:cNvPr id="6" name="TextBox 6"/>
            <p:cNvSpPr txBox="1"/>
            <p:nvPr/>
          </p:nvSpPr>
          <p:spPr>
            <a:xfrm>
              <a:off x="562691" y="76117"/>
              <a:ext cx="3563260" cy="376173"/>
            </a:xfrm>
            <a:prstGeom prst="rect">
              <a:avLst/>
            </a:prstGeom>
          </p:spPr>
          <p:txBody>
            <a:bodyPr lIns="0" tIns="0" rIns="0" bIns="0" rtlCol="0" anchor="t">
              <a:spAutoFit/>
            </a:bodyPr>
            <a:lstStyle/>
            <a:p>
              <a:pPr marL="0" lvl="0" indent="0" algn="l">
                <a:lnSpc>
                  <a:spcPts val="2165"/>
                </a:lnSpc>
              </a:pPr>
              <a:r>
                <a:rPr lang="en-US" sz="2000" b="1" spc="37" dirty="0" err="1">
                  <a:solidFill>
                    <a:srgbClr val="FFFFFF"/>
                  </a:solidFill>
                  <a:latin typeface="微軟正黑體 Light" panose="020B0304030504040204" pitchFamily="34" charset="-120"/>
                  <a:ea typeface="微軟正黑體 Light" panose="020B0304030504040204" pitchFamily="34" charset="-120"/>
                  <a:cs typeface="Arial Unicode Bold"/>
                  <a:sym typeface="Arial Unicode Bold"/>
                </a:rPr>
                <a:t>資料清整</a:t>
              </a:r>
              <a:endParaRPr lang="en-US" sz="2000" b="1" spc="37" dirty="0">
                <a:solidFill>
                  <a:srgbClr val="FFFFFF"/>
                </a:solidFill>
                <a:latin typeface="微軟正黑體 Light" panose="020B0304030504040204" pitchFamily="34" charset="-120"/>
                <a:ea typeface="微軟正黑體 Light" panose="020B0304030504040204" pitchFamily="34" charset="-120"/>
                <a:cs typeface="Arial Unicode Bold"/>
                <a:sym typeface="Arial Unicode Bold"/>
              </a:endParaRPr>
            </a:p>
          </p:txBody>
        </p:sp>
        <p:sp>
          <p:nvSpPr>
            <p:cNvPr id="7" name="Freeform 7"/>
            <p:cNvSpPr/>
            <p:nvPr/>
          </p:nvSpPr>
          <p:spPr>
            <a:xfrm rot="5400000">
              <a:off x="-39568" y="39568"/>
              <a:ext cx="489041" cy="409905"/>
            </a:xfrm>
            <a:custGeom>
              <a:avLst/>
              <a:gdLst/>
              <a:ahLst/>
              <a:cxnLst/>
              <a:rect l="l" t="t" r="r" b="b"/>
              <a:pathLst>
                <a:path w="489041" h="409905">
                  <a:moveTo>
                    <a:pt x="0" y="0"/>
                  </a:moveTo>
                  <a:lnTo>
                    <a:pt x="489041" y="0"/>
                  </a:lnTo>
                  <a:lnTo>
                    <a:pt x="489041" y="409905"/>
                  </a:lnTo>
                  <a:lnTo>
                    <a:pt x="0" y="40990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zh-TW" altLang="en-US"/>
            </a:p>
          </p:txBody>
        </p:sp>
      </p:grpSp>
      <p:sp>
        <p:nvSpPr>
          <p:cNvPr id="8" name="Freeform 8"/>
          <p:cNvSpPr/>
          <p:nvPr/>
        </p:nvSpPr>
        <p:spPr>
          <a:xfrm>
            <a:off x="1195388" y="2633662"/>
            <a:ext cx="1066187" cy="1040182"/>
          </a:xfrm>
          <a:custGeom>
            <a:avLst/>
            <a:gdLst/>
            <a:ahLst/>
            <a:cxnLst/>
            <a:rect l="l" t="t" r="r" b="b"/>
            <a:pathLst>
              <a:path w="1066187" h="1040182">
                <a:moveTo>
                  <a:pt x="0" y="0"/>
                </a:moveTo>
                <a:lnTo>
                  <a:pt x="1066186" y="0"/>
                </a:lnTo>
                <a:lnTo>
                  <a:pt x="1066186" y="1040183"/>
                </a:lnTo>
                <a:lnTo>
                  <a:pt x="0" y="1040183"/>
                </a:lnTo>
                <a:lnTo>
                  <a:pt x="0" y="0"/>
                </a:lnTo>
                <a:close/>
              </a:path>
            </a:pathLst>
          </a:custGeom>
          <a:blipFill>
            <a:blip r:embed="rId4"/>
            <a:stretch>
              <a:fillRect/>
            </a:stretch>
          </a:blipFill>
        </p:spPr>
        <p:txBody>
          <a:bodyPr/>
          <a:lstStyle/>
          <a:p>
            <a:endParaRPr lang="zh-TW" altLang="en-US"/>
          </a:p>
        </p:txBody>
      </p:sp>
      <p:graphicFrame>
        <p:nvGraphicFramePr>
          <p:cNvPr id="9" name="Table 9"/>
          <p:cNvGraphicFramePr>
            <a:graphicFrameLocks noGrp="1"/>
          </p:cNvGraphicFramePr>
          <p:nvPr/>
        </p:nvGraphicFramePr>
        <p:xfrm>
          <a:off x="7088363" y="3530982"/>
          <a:ext cx="7732808" cy="5350088"/>
        </p:xfrm>
        <a:graphic>
          <a:graphicData uri="http://schemas.openxmlformats.org/drawingml/2006/table">
            <a:tbl>
              <a:tblPr/>
              <a:tblGrid>
                <a:gridCol w="2577603">
                  <a:extLst>
                    <a:ext uri="{9D8B030D-6E8A-4147-A177-3AD203B41FA5}">
                      <a16:colId xmlns:a16="http://schemas.microsoft.com/office/drawing/2014/main" val="20000"/>
                    </a:ext>
                  </a:extLst>
                </a:gridCol>
                <a:gridCol w="2706081">
                  <a:extLst>
                    <a:ext uri="{9D8B030D-6E8A-4147-A177-3AD203B41FA5}">
                      <a16:colId xmlns:a16="http://schemas.microsoft.com/office/drawing/2014/main" val="20001"/>
                    </a:ext>
                  </a:extLst>
                </a:gridCol>
                <a:gridCol w="2449124">
                  <a:extLst>
                    <a:ext uri="{9D8B030D-6E8A-4147-A177-3AD203B41FA5}">
                      <a16:colId xmlns:a16="http://schemas.microsoft.com/office/drawing/2014/main" val="20002"/>
                    </a:ext>
                  </a:extLst>
                </a:gridCol>
              </a:tblGrid>
              <a:tr h="911365">
                <a:tc>
                  <a:txBody>
                    <a:bodyPr/>
                    <a:lstStyle/>
                    <a:p>
                      <a:pPr algn="ctr">
                        <a:lnSpc>
                          <a:spcPts val="3079"/>
                        </a:lnSpc>
                        <a:defRPr/>
                      </a:pPr>
                      <a:r>
                        <a:rPr lang="en-US" sz="2199" b="1">
                          <a:solidFill>
                            <a:srgbClr val="000000"/>
                          </a:solidFill>
                          <a:latin typeface="Arial Unicode Bold"/>
                          <a:ea typeface="Arial Unicode Bold"/>
                          <a:cs typeface="Arial Unicode Bold"/>
                          <a:sym typeface="Arial Unicode Bold"/>
                        </a:rPr>
                        <a:t>原型號名稱</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3079"/>
                        </a:lnSpc>
                        <a:defRPr/>
                      </a:pPr>
                      <a:r>
                        <a:rPr lang="en-US" sz="2199" b="1">
                          <a:solidFill>
                            <a:srgbClr val="000000"/>
                          </a:solidFill>
                          <a:latin typeface="Arial Unicode Bold"/>
                          <a:ea typeface="Arial Unicode Bold"/>
                          <a:cs typeface="Arial Unicode Bold"/>
                          <a:sym typeface="Arial Unicode Bold"/>
                        </a:rPr>
                        <a:t>清整後型號名稱</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3079"/>
                        </a:lnSpc>
                        <a:defRPr/>
                      </a:pPr>
                      <a:r>
                        <a:rPr lang="en-US" sz="2199" b="1">
                          <a:solidFill>
                            <a:srgbClr val="000000"/>
                          </a:solidFill>
                          <a:latin typeface="Arial Unicode Bold"/>
                          <a:ea typeface="Arial Unicode Bold"/>
                          <a:cs typeface="Arial Unicode Bold"/>
                          <a:sym typeface="Arial Unicode Bold"/>
                        </a:rPr>
                        <a:t>備註</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311302">
                <a:tc>
                  <a:txBody>
                    <a:bodyPr/>
                    <a:lstStyle/>
                    <a:p>
                      <a:pPr algn="ctr">
                        <a:lnSpc>
                          <a:spcPts val="3079"/>
                        </a:lnSpc>
                        <a:defRPr/>
                      </a:pPr>
                      <a:r>
                        <a:rPr lang="en-US" sz="2199" b="1">
                          <a:solidFill>
                            <a:srgbClr val="000000"/>
                          </a:solidFill>
                          <a:latin typeface="Arial Unicode Bold"/>
                          <a:ea typeface="Arial Unicode Bold"/>
                          <a:cs typeface="Arial Unicode Bold"/>
                          <a:sym typeface="Arial Unicode Bold"/>
                        </a:rPr>
                        <a:t>samsung a52s</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3079"/>
                        </a:lnSpc>
                        <a:defRPr/>
                      </a:pPr>
                      <a:r>
                        <a:rPr lang="en-US" sz="2199" b="1">
                          <a:solidFill>
                            <a:srgbClr val="000000"/>
                          </a:solidFill>
                          <a:latin typeface="Arial Unicode Bold"/>
                          <a:ea typeface="Arial Unicode Bold"/>
                          <a:cs typeface="Arial Unicode Bold"/>
                          <a:sym typeface="Arial Unicode Bold"/>
                        </a:rPr>
                        <a:t>samsung galaxy a52s 5g</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3079"/>
                        </a:lnSpc>
                        <a:defRPr/>
                      </a:pPr>
                      <a:r>
                        <a:rPr lang="en-US" sz="2199" b="1">
                          <a:solidFill>
                            <a:srgbClr val="000000"/>
                          </a:solidFill>
                          <a:latin typeface="Arial Unicode Bold"/>
                          <a:ea typeface="Arial Unicode Bold"/>
                          <a:cs typeface="Arial Unicode Bold"/>
                          <a:sym typeface="Arial Unicode Bold"/>
                        </a:rPr>
                        <a:t>80分</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304691">
                <a:tc>
                  <a:txBody>
                    <a:bodyPr/>
                    <a:lstStyle/>
                    <a:p>
                      <a:pPr algn="ctr">
                        <a:lnSpc>
                          <a:spcPts val="3079"/>
                        </a:lnSpc>
                        <a:defRPr/>
                      </a:pPr>
                      <a:r>
                        <a:rPr lang="en-US" sz="2199" b="1">
                          <a:solidFill>
                            <a:srgbClr val="000000"/>
                          </a:solidFill>
                          <a:latin typeface="Arial Unicode Bold"/>
                          <a:ea typeface="Arial Unicode Bold"/>
                          <a:cs typeface="Arial Unicode Bold"/>
                          <a:sym typeface="Arial Unicode Bold"/>
                        </a:rPr>
                        <a:t>realme 50a</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3079"/>
                        </a:lnSpc>
                        <a:defRPr/>
                      </a:pPr>
                      <a:r>
                        <a:rPr lang="en-US" sz="2199" b="1">
                          <a:solidFill>
                            <a:srgbClr val="000000"/>
                          </a:solidFill>
                          <a:latin typeface="Arial Unicode Bold"/>
                          <a:ea typeface="Arial Unicode Bold"/>
                          <a:cs typeface="Arial Unicode Bold"/>
                          <a:sym typeface="Arial Unicode Bold"/>
                        </a:rPr>
                        <a:t>realme narzo 50a</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3079"/>
                        </a:lnSpc>
                        <a:defRPr/>
                      </a:pPr>
                      <a:r>
                        <a:rPr lang="en-US" sz="2199" b="1">
                          <a:solidFill>
                            <a:srgbClr val="000000"/>
                          </a:solidFill>
                          <a:latin typeface="Arial Unicode Bold"/>
                          <a:ea typeface="Arial Unicode Bold"/>
                          <a:cs typeface="Arial Unicode Bold"/>
                          <a:sym typeface="Arial Unicode Bold"/>
                        </a:rPr>
                        <a:t>60分</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911365">
                <a:tc>
                  <a:txBody>
                    <a:bodyPr/>
                    <a:lstStyle/>
                    <a:p>
                      <a:pPr algn="ctr">
                        <a:lnSpc>
                          <a:spcPts val="3079"/>
                        </a:lnSpc>
                        <a:defRPr/>
                      </a:pPr>
                      <a:r>
                        <a:rPr lang="en-US" sz="2199" b="1">
                          <a:solidFill>
                            <a:srgbClr val="000000"/>
                          </a:solidFill>
                          <a:latin typeface="Arial Unicode Bold"/>
                          <a:ea typeface="Arial Unicode Bold"/>
                          <a:cs typeface="Arial Unicode Bold"/>
                          <a:sym typeface="Arial Unicode Bold"/>
                        </a:rPr>
                        <a:t>htc butterfly</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3079"/>
                        </a:lnSpc>
                        <a:defRPr/>
                      </a:pPr>
                      <a:r>
                        <a:rPr lang="en-US" sz="2199" b="1">
                          <a:solidFill>
                            <a:srgbClr val="000000"/>
                          </a:solidFill>
                          <a:latin typeface="Arial Unicode Bold"/>
                          <a:ea typeface="Arial Unicode Bold"/>
                          <a:cs typeface="Arial Unicode Bold"/>
                          <a:sym typeface="Arial Unicode Bold"/>
                        </a:rPr>
                        <a:t>無法匹配</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3079"/>
                        </a:lnSpc>
                        <a:defRPr/>
                      </a:pPr>
                      <a:r>
                        <a:rPr lang="en-US" sz="2199" b="1">
                          <a:solidFill>
                            <a:srgbClr val="000000"/>
                          </a:solidFill>
                          <a:latin typeface="Arial Unicode Bold"/>
                          <a:ea typeface="Arial Unicode Bold"/>
                          <a:cs typeface="Arial Unicode Bold"/>
                          <a:sym typeface="Arial Unicode Bold"/>
                        </a:rPr>
                        <a:t>未收錄相關型號</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911365">
                <a:tc>
                  <a:txBody>
                    <a:bodyPr/>
                    <a:lstStyle/>
                    <a:p>
                      <a:pPr algn="ctr">
                        <a:lnSpc>
                          <a:spcPts val="3079"/>
                        </a:lnSpc>
                        <a:defRPr/>
                      </a:pPr>
                      <a:r>
                        <a:rPr lang="en-US" sz="2199" b="1">
                          <a:solidFill>
                            <a:srgbClr val="000000"/>
                          </a:solidFill>
                          <a:latin typeface="Arial Unicode Bold"/>
                          <a:ea typeface="Arial Unicode Bold"/>
                          <a:cs typeface="Arial Unicode Bold"/>
                          <a:sym typeface="Arial Unicode Bold"/>
                        </a:rPr>
                        <a:t>sony x10</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3079"/>
                        </a:lnSpc>
                        <a:defRPr/>
                      </a:pPr>
                      <a:r>
                        <a:rPr lang="en-US" sz="2199" b="1">
                          <a:solidFill>
                            <a:srgbClr val="000000"/>
                          </a:solidFill>
                          <a:latin typeface="Arial Unicode Bold"/>
                          <a:ea typeface="Arial Unicode Bold"/>
                          <a:cs typeface="Arial Unicode Bold"/>
                          <a:sym typeface="Arial Unicode Bold"/>
                        </a:rPr>
                        <a:t>sony Xperia 10</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3079"/>
                        </a:lnSpc>
                        <a:defRPr/>
                      </a:pPr>
                      <a:r>
                        <a:rPr lang="en-US" sz="2199" b="1">
                          <a:solidFill>
                            <a:srgbClr val="000000"/>
                          </a:solidFill>
                          <a:latin typeface="Arial Unicode Bold"/>
                          <a:ea typeface="Arial Unicode Bold"/>
                          <a:cs typeface="Arial Unicode Bold"/>
                          <a:sym typeface="Arial Unicode Bold"/>
                        </a:rPr>
                        <a:t>交易日&lt;上市日</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10" name="Freeform 10"/>
          <p:cNvSpPr/>
          <p:nvPr/>
        </p:nvSpPr>
        <p:spPr>
          <a:xfrm>
            <a:off x="2671027" y="5593399"/>
            <a:ext cx="1529080" cy="1529080"/>
          </a:xfrm>
          <a:custGeom>
            <a:avLst/>
            <a:gdLst/>
            <a:ahLst/>
            <a:cxnLst/>
            <a:rect l="l" t="t" r="r" b="b"/>
            <a:pathLst>
              <a:path w="1529080" h="1529080">
                <a:moveTo>
                  <a:pt x="0" y="0"/>
                </a:moveTo>
                <a:lnTo>
                  <a:pt x="1529080" y="0"/>
                </a:lnTo>
                <a:lnTo>
                  <a:pt x="1529080" y="1529080"/>
                </a:lnTo>
                <a:lnTo>
                  <a:pt x="0" y="1529080"/>
                </a:lnTo>
                <a:lnTo>
                  <a:pt x="0" y="0"/>
                </a:lnTo>
                <a:close/>
              </a:path>
            </a:pathLst>
          </a:custGeom>
          <a:blipFill>
            <a:blip r:embed="rId5"/>
            <a:stretch>
              <a:fillRect/>
            </a:stretch>
          </a:blipFill>
        </p:spPr>
        <p:txBody>
          <a:bodyPr/>
          <a:lstStyle/>
          <a:p>
            <a:endParaRPr lang="zh-TW" altLang="en-US"/>
          </a:p>
        </p:txBody>
      </p:sp>
      <p:sp>
        <p:nvSpPr>
          <p:cNvPr id="11" name="TextBox 11"/>
          <p:cNvSpPr txBox="1"/>
          <p:nvPr/>
        </p:nvSpPr>
        <p:spPr>
          <a:xfrm>
            <a:off x="1028700" y="1057275"/>
            <a:ext cx="11962299" cy="954438"/>
          </a:xfrm>
          <a:prstGeom prst="rect">
            <a:avLst/>
          </a:prstGeom>
        </p:spPr>
        <p:txBody>
          <a:bodyPr lIns="0" tIns="0" rIns="0" bIns="0" rtlCol="0" anchor="t">
            <a:spAutoFit/>
          </a:bodyPr>
          <a:lstStyle/>
          <a:p>
            <a:pPr marL="0" lvl="0" indent="0" algn="l">
              <a:lnSpc>
                <a:spcPts val="7410"/>
              </a:lnSpc>
            </a:pPr>
            <a:r>
              <a:rPr lang="en-US" sz="6500" b="1" spc="65">
                <a:solidFill>
                  <a:srgbClr val="000000"/>
                </a:solidFill>
                <a:latin typeface="Arial Unicode Bold"/>
                <a:ea typeface="Arial Unicode Bold"/>
                <a:cs typeface="Arial Unicode Bold"/>
                <a:sym typeface="Arial Unicode Bold"/>
              </a:rPr>
              <a:t>資料清整 - 型號欄位清整與匹配</a:t>
            </a:r>
          </a:p>
        </p:txBody>
      </p:sp>
      <p:grpSp>
        <p:nvGrpSpPr>
          <p:cNvPr id="12" name="Group 12"/>
          <p:cNvGrpSpPr/>
          <p:nvPr/>
        </p:nvGrpSpPr>
        <p:grpSpPr>
          <a:xfrm>
            <a:off x="2456498" y="2847975"/>
            <a:ext cx="5132667" cy="1357342"/>
            <a:chOff x="0" y="0"/>
            <a:chExt cx="6843556" cy="1809789"/>
          </a:xfrm>
        </p:grpSpPr>
        <p:sp>
          <p:nvSpPr>
            <p:cNvPr id="13" name="TextBox 13"/>
            <p:cNvSpPr txBox="1"/>
            <p:nvPr/>
          </p:nvSpPr>
          <p:spPr>
            <a:xfrm>
              <a:off x="0" y="19050"/>
              <a:ext cx="6843556" cy="1076110"/>
            </a:xfrm>
            <a:prstGeom prst="rect">
              <a:avLst/>
            </a:prstGeom>
          </p:spPr>
          <p:txBody>
            <a:bodyPr lIns="0" tIns="0" rIns="0" bIns="0" rtlCol="0" anchor="t">
              <a:spAutoFit/>
            </a:bodyPr>
            <a:lstStyle/>
            <a:p>
              <a:pPr marL="0" lvl="0" indent="0" algn="l">
                <a:lnSpc>
                  <a:spcPts val="3191"/>
                </a:lnSpc>
              </a:pPr>
              <a:r>
                <a:rPr lang="en-US" sz="2799" b="1">
                  <a:solidFill>
                    <a:srgbClr val="000000"/>
                  </a:solidFill>
                  <a:latin typeface="Arial Unicode Bold"/>
                  <a:ea typeface="Arial Unicode Bold"/>
                  <a:cs typeface="Arial Unicode Bold"/>
                  <a:sym typeface="Arial Unicode Bold"/>
                </a:rPr>
                <a:t>型號命名不統一，需準確匹配，設計多條件匹配機制</a:t>
              </a:r>
            </a:p>
          </p:txBody>
        </p:sp>
        <p:sp>
          <p:nvSpPr>
            <p:cNvPr id="14" name="TextBox 14"/>
            <p:cNvSpPr txBox="1"/>
            <p:nvPr/>
          </p:nvSpPr>
          <p:spPr>
            <a:xfrm>
              <a:off x="0" y="1337642"/>
              <a:ext cx="6843556" cy="472147"/>
            </a:xfrm>
            <a:prstGeom prst="rect">
              <a:avLst/>
            </a:prstGeom>
          </p:spPr>
          <p:txBody>
            <a:bodyPr lIns="0" tIns="0" rIns="0" bIns="0" rtlCol="0" anchor="t">
              <a:spAutoFit/>
            </a:bodyPr>
            <a:lstStyle/>
            <a:p>
              <a:pPr algn="l">
                <a:lnSpc>
                  <a:spcPts val="2736"/>
                </a:lnSpc>
              </a:pPr>
              <a:endParaRPr/>
            </a:p>
          </p:txBody>
        </p:sp>
      </p:grpSp>
      <p:sp>
        <p:nvSpPr>
          <p:cNvPr id="16" name="TextBox 16"/>
          <p:cNvSpPr txBox="1"/>
          <p:nvPr/>
        </p:nvSpPr>
        <p:spPr>
          <a:xfrm>
            <a:off x="2345566" y="7478102"/>
            <a:ext cx="2180001" cy="392115"/>
          </a:xfrm>
          <a:prstGeom prst="rect">
            <a:avLst/>
          </a:prstGeom>
        </p:spPr>
        <p:txBody>
          <a:bodyPr lIns="0" tIns="0" rIns="0" bIns="0" rtlCol="0" anchor="t">
            <a:spAutoFit/>
          </a:bodyPr>
          <a:lstStyle/>
          <a:p>
            <a:pPr algn="ctr">
              <a:lnSpc>
                <a:spcPts val="3077"/>
              </a:lnSpc>
              <a:spcBef>
                <a:spcPct val="0"/>
              </a:spcBef>
            </a:pPr>
            <a:r>
              <a:rPr lang="en-US" sz="2699" b="1" spc="26">
                <a:solidFill>
                  <a:srgbClr val="FF3131"/>
                </a:solidFill>
                <a:latin typeface="Arial Unicode Bold"/>
                <a:ea typeface="Arial Unicode Bold"/>
                <a:cs typeface="Arial Unicode Bold"/>
                <a:sym typeface="Arial Unicode Bold"/>
              </a:rPr>
              <a:t>成功匹配 85%</a:t>
            </a:r>
          </a:p>
        </p:txBody>
      </p:sp>
      <p:grpSp>
        <p:nvGrpSpPr>
          <p:cNvPr id="17" name="Group 17"/>
          <p:cNvGrpSpPr/>
          <p:nvPr/>
        </p:nvGrpSpPr>
        <p:grpSpPr>
          <a:xfrm>
            <a:off x="17295495" y="0"/>
            <a:ext cx="992505" cy="1304461"/>
            <a:chOff x="0" y="0"/>
            <a:chExt cx="1323340" cy="1739282"/>
          </a:xfrm>
        </p:grpSpPr>
        <p:grpSp>
          <p:nvGrpSpPr>
            <p:cNvPr id="18" name="Group 18"/>
            <p:cNvGrpSpPr>
              <a:grpSpLocks noChangeAspect="1"/>
            </p:cNvGrpSpPr>
            <p:nvPr/>
          </p:nvGrpSpPr>
          <p:grpSpPr>
            <a:xfrm>
              <a:off x="0" y="0"/>
              <a:ext cx="1323340" cy="1323340"/>
              <a:chOff x="0" y="0"/>
              <a:chExt cx="13884457" cy="13884457"/>
            </a:xfrm>
          </p:grpSpPr>
          <p:sp>
            <p:nvSpPr>
              <p:cNvPr id="19" name="Freeform 19"/>
              <p:cNvSpPr/>
              <p:nvPr/>
            </p:nvSpPr>
            <p:spPr>
              <a:xfrm>
                <a:off x="-342874" y="-11125"/>
                <a:ext cx="14570202" cy="13906705"/>
              </a:xfrm>
              <a:custGeom>
                <a:avLst/>
                <a:gdLst/>
                <a:ahLst/>
                <a:cxnLst/>
                <a:rect l="l" t="t" r="r" b="b"/>
                <a:pathLst>
                  <a:path w="14570202" h="13906705">
                    <a:moveTo>
                      <a:pt x="7285101" y="11125"/>
                    </a:moveTo>
                    <a:cubicBezTo>
                      <a:pt x="4797487" y="0"/>
                      <a:pt x="2494061" y="1320743"/>
                      <a:pt x="1247030" y="3473245"/>
                    </a:cubicBezTo>
                    <a:cubicBezTo>
                      <a:pt x="0" y="5625748"/>
                      <a:pt x="0" y="8280957"/>
                      <a:pt x="1247030" y="10433459"/>
                    </a:cubicBezTo>
                    <a:cubicBezTo>
                      <a:pt x="2494061" y="12585962"/>
                      <a:pt x="4797487" y="13906705"/>
                      <a:pt x="7285101" y="13895580"/>
                    </a:cubicBezTo>
                    <a:cubicBezTo>
                      <a:pt x="9772716" y="13906705"/>
                      <a:pt x="12076142" y="12585962"/>
                      <a:pt x="13323172" y="10433459"/>
                    </a:cubicBezTo>
                    <a:cubicBezTo>
                      <a:pt x="14570202" y="8280957"/>
                      <a:pt x="14570202" y="5625748"/>
                      <a:pt x="13323172" y="3473245"/>
                    </a:cubicBezTo>
                    <a:cubicBezTo>
                      <a:pt x="12076142" y="1320743"/>
                      <a:pt x="9772716" y="0"/>
                      <a:pt x="7285101" y="11125"/>
                    </a:cubicBezTo>
                    <a:close/>
                  </a:path>
                </a:pathLst>
              </a:custGeom>
              <a:solidFill>
                <a:srgbClr val="999999"/>
              </a:solidFill>
            </p:spPr>
            <p:txBody>
              <a:bodyPr/>
              <a:lstStyle/>
              <a:p>
                <a:endParaRPr lang="zh-TW" altLang="en-US"/>
              </a:p>
            </p:txBody>
          </p:sp>
          <p:sp>
            <p:nvSpPr>
              <p:cNvPr id="20" name="Freeform 20"/>
              <p:cNvSpPr/>
              <p:nvPr/>
            </p:nvSpPr>
            <p:spPr>
              <a:xfrm>
                <a:off x="-254486" y="73238"/>
                <a:ext cx="14393428" cy="13737980"/>
              </a:xfrm>
              <a:custGeom>
                <a:avLst/>
                <a:gdLst/>
                <a:ahLst/>
                <a:cxnLst/>
                <a:rect l="l" t="t" r="r" b="b"/>
                <a:pathLst>
                  <a:path w="14393428" h="13737980">
                    <a:moveTo>
                      <a:pt x="7196713" y="10990"/>
                    </a:moveTo>
                    <a:cubicBezTo>
                      <a:pt x="4739280" y="0"/>
                      <a:pt x="2463801" y="1304718"/>
                      <a:pt x="1231900" y="3431105"/>
                    </a:cubicBezTo>
                    <a:cubicBezTo>
                      <a:pt x="0" y="5557493"/>
                      <a:pt x="0" y="8180486"/>
                      <a:pt x="1231900" y="10306873"/>
                    </a:cubicBezTo>
                    <a:cubicBezTo>
                      <a:pt x="2463801" y="12433261"/>
                      <a:pt x="4739280" y="13737979"/>
                      <a:pt x="7196713" y="13726989"/>
                    </a:cubicBezTo>
                    <a:cubicBezTo>
                      <a:pt x="9654147" y="13737979"/>
                      <a:pt x="11929626" y="12433261"/>
                      <a:pt x="13161527" y="10306873"/>
                    </a:cubicBezTo>
                    <a:cubicBezTo>
                      <a:pt x="14393428" y="8180486"/>
                      <a:pt x="14393428" y="5557493"/>
                      <a:pt x="13161527" y="3431105"/>
                    </a:cubicBezTo>
                    <a:cubicBezTo>
                      <a:pt x="11929626" y="1304718"/>
                      <a:pt x="9654147" y="0"/>
                      <a:pt x="7196713" y="10990"/>
                    </a:cubicBezTo>
                    <a:close/>
                  </a:path>
                </a:pathLst>
              </a:custGeom>
              <a:blipFill>
                <a:blip r:embed="rId6"/>
                <a:stretch>
                  <a:fillRect l="223" r="223" b="-34227"/>
                </a:stretch>
              </a:blipFill>
            </p:spPr>
            <p:txBody>
              <a:bodyPr/>
              <a:lstStyle/>
              <a:p>
                <a:endParaRPr lang="zh-TW" altLang="en-US"/>
              </a:p>
            </p:txBody>
          </p:sp>
        </p:grpSp>
        <p:sp>
          <p:nvSpPr>
            <p:cNvPr id="21" name="TextBox 21"/>
            <p:cNvSpPr txBox="1"/>
            <p:nvPr/>
          </p:nvSpPr>
          <p:spPr>
            <a:xfrm>
              <a:off x="190357" y="1333918"/>
              <a:ext cx="942626" cy="405364"/>
            </a:xfrm>
            <a:prstGeom prst="rect">
              <a:avLst/>
            </a:prstGeom>
          </p:spPr>
          <p:txBody>
            <a:bodyPr lIns="0" tIns="0" rIns="0" bIns="0" rtlCol="0" anchor="t">
              <a:spAutoFit/>
            </a:bodyPr>
            <a:lstStyle/>
            <a:p>
              <a:pPr algn="ctr">
                <a:lnSpc>
                  <a:spcPts val="2598"/>
                </a:lnSpc>
              </a:pPr>
              <a:r>
                <a:rPr lang="en-US" sz="1855" b="1">
                  <a:solidFill>
                    <a:srgbClr val="000000"/>
                  </a:solidFill>
                  <a:latin typeface="Noto Sans T Chinese Bold"/>
                  <a:ea typeface="Noto Sans T Chinese Bold"/>
                  <a:cs typeface="Noto Sans T Chinese Bold"/>
                  <a:sym typeface="Noto Sans T Chinese Bold"/>
                </a:rPr>
                <a:t>黃智遠</a:t>
              </a:r>
            </a:p>
          </p:txBody>
        </p:sp>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1"/>
          <p:cNvGrpSpPr/>
          <p:nvPr/>
        </p:nvGrpSpPr>
        <p:grpSpPr>
          <a:xfrm>
            <a:off x="14164837" y="9589260"/>
            <a:ext cx="3094463" cy="366780"/>
            <a:chOff x="0" y="0"/>
            <a:chExt cx="4125951" cy="489041"/>
          </a:xfrm>
        </p:grpSpPr>
        <p:sp>
          <p:nvSpPr>
            <p:cNvPr id="12" name="TextBox 12"/>
            <p:cNvSpPr txBox="1"/>
            <p:nvPr/>
          </p:nvSpPr>
          <p:spPr>
            <a:xfrm>
              <a:off x="562691" y="76117"/>
              <a:ext cx="3563260" cy="376173"/>
            </a:xfrm>
            <a:prstGeom prst="rect">
              <a:avLst/>
            </a:prstGeom>
          </p:spPr>
          <p:txBody>
            <a:bodyPr lIns="0" tIns="0" rIns="0" bIns="0" rtlCol="0" anchor="t">
              <a:spAutoFit/>
            </a:bodyPr>
            <a:lstStyle/>
            <a:p>
              <a:pPr marL="0" lvl="0" indent="0" algn="l">
                <a:lnSpc>
                  <a:spcPts val="2165"/>
                </a:lnSpc>
              </a:pPr>
              <a:r>
                <a:rPr lang="zh-TW" altLang="en-US" sz="2000" b="1" spc="37" dirty="0">
                  <a:solidFill>
                    <a:srgbClr val="FFFFFF"/>
                  </a:solidFill>
                  <a:latin typeface="微軟正黑體 Light" panose="020B0304030504040204" pitchFamily="34" charset="-120"/>
                  <a:ea typeface="微軟正黑體 Light" panose="020B0304030504040204" pitchFamily="34" charset="-120"/>
                  <a:cs typeface="Arial Unicode Bold"/>
                  <a:sym typeface="Arial Unicode"/>
                </a:rPr>
                <a:t>資料分析</a:t>
              </a:r>
              <a:endParaRPr lang="en-US" sz="2000" b="1" spc="37" dirty="0">
                <a:solidFill>
                  <a:srgbClr val="FFFFFF"/>
                </a:solidFill>
                <a:latin typeface="微軟正黑體 Light" panose="020B0304030504040204" pitchFamily="34" charset="-120"/>
                <a:ea typeface="微軟正黑體 Light" panose="020B0304030504040204" pitchFamily="34" charset="-120"/>
                <a:cs typeface="Arial Unicode Bold"/>
                <a:sym typeface="Arial Unicode"/>
              </a:endParaRPr>
            </a:p>
          </p:txBody>
        </p:sp>
        <p:sp>
          <p:nvSpPr>
            <p:cNvPr id="13" name="Freeform 13"/>
            <p:cNvSpPr/>
            <p:nvPr/>
          </p:nvSpPr>
          <p:spPr>
            <a:xfrm rot="5400000">
              <a:off x="-39568" y="39568"/>
              <a:ext cx="489041" cy="409905"/>
            </a:xfrm>
            <a:custGeom>
              <a:avLst/>
              <a:gdLst/>
              <a:ahLst/>
              <a:cxnLst/>
              <a:rect l="l" t="t" r="r" b="b"/>
              <a:pathLst>
                <a:path w="489041" h="409905">
                  <a:moveTo>
                    <a:pt x="0" y="0"/>
                  </a:moveTo>
                  <a:lnTo>
                    <a:pt x="489041" y="0"/>
                  </a:lnTo>
                  <a:lnTo>
                    <a:pt x="489041" y="409905"/>
                  </a:lnTo>
                  <a:lnTo>
                    <a:pt x="0" y="40990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zh-TW" altLang="en-US"/>
            </a:p>
          </p:txBody>
        </p:sp>
      </p:grpSp>
      <p:sp>
        <p:nvSpPr>
          <p:cNvPr id="8" name="矩形 7">
            <a:extLst>
              <a:ext uri="{FF2B5EF4-FFF2-40B4-BE49-F238E27FC236}">
                <a16:creationId xmlns:a16="http://schemas.microsoft.com/office/drawing/2014/main" id="{0E2D2D64-42AF-4CCC-849A-A77222C96040}"/>
              </a:ext>
            </a:extLst>
          </p:cNvPr>
          <p:cNvSpPr/>
          <p:nvPr/>
        </p:nvSpPr>
        <p:spPr>
          <a:xfrm>
            <a:off x="6477000" y="4590656"/>
            <a:ext cx="5334000" cy="1105687"/>
          </a:xfrm>
          <a:prstGeom prst="rect">
            <a:avLst/>
          </a:prstGeom>
        </p:spPr>
        <p:txBody>
          <a:bodyPr wrap="square">
            <a:spAutoFit/>
          </a:bodyPr>
          <a:lstStyle/>
          <a:p>
            <a:pPr lvl="0">
              <a:lnSpc>
                <a:spcPts val="7324"/>
              </a:lnSpc>
            </a:pPr>
            <a:r>
              <a:rPr lang="zh-TW" altLang="en-US" sz="10000" b="1" spc="64" dirty="0">
                <a:solidFill>
                  <a:srgbClr val="000000"/>
                </a:solidFill>
                <a:latin typeface="Arial Unicode Bold"/>
                <a:ea typeface="Arial Unicode Bold"/>
                <a:cs typeface="Arial Unicode Bold"/>
                <a:sym typeface="Arial Unicode Bold"/>
              </a:rPr>
              <a:t>資料分析</a:t>
            </a:r>
            <a:endParaRPr lang="en-US" altLang="zh-TW" sz="10000" b="1" spc="64" dirty="0">
              <a:solidFill>
                <a:srgbClr val="000000"/>
              </a:solidFill>
              <a:latin typeface="Arial Unicode Bold"/>
              <a:ea typeface="Arial Unicode Bold"/>
              <a:cs typeface="Arial Unicode Bold"/>
              <a:sym typeface="Arial Unicode Bold"/>
            </a:endParaRPr>
          </a:p>
        </p:txBody>
      </p:sp>
      <p:grpSp>
        <p:nvGrpSpPr>
          <p:cNvPr id="17" name="Group 18">
            <a:extLst>
              <a:ext uri="{FF2B5EF4-FFF2-40B4-BE49-F238E27FC236}">
                <a16:creationId xmlns:a16="http://schemas.microsoft.com/office/drawing/2014/main" id="{ABE1A5B3-5EE6-4B84-A376-371EC11C1E91}"/>
              </a:ext>
            </a:extLst>
          </p:cNvPr>
          <p:cNvGrpSpPr/>
          <p:nvPr/>
        </p:nvGrpSpPr>
        <p:grpSpPr>
          <a:xfrm>
            <a:off x="17295495" y="0"/>
            <a:ext cx="992505" cy="1304461"/>
            <a:chOff x="0" y="0"/>
            <a:chExt cx="1323340" cy="1739282"/>
          </a:xfrm>
        </p:grpSpPr>
        <p:grpSp>
          <p:nvGrpSpPr>
            <p:cNvPr id="18" name="Group 19">
              <a:extLst>
                <a:ext uri="{FF2B5EF4-FFF2-40B4-BE49-F238E27FC236}">
                  <a16:creationId xmlns:a16="http://schemas.microsoft.com/office/drawing/2014/main" id="{E8FC2AEF-6326-4CF0-B48D-F2B1CE713A2C}"/>
                </a:ext>
              </a:extLst>
            </p:cNvPr>
            <p:cNvGrpSpPr>
              <a:grpSpLocks noChangeAspect="1"/>
            </p:cNvGrpSpPr>
            <p:nvPr/>
          </p:nvGrpSpPr>
          <p:grpSpPr>
            <a:xfrm>
              <a:off x="0" y="0"/>
              <a:ext cx="1323340" cy="1323340"/>
              <a:chOff x="0" y="0"/>
              <a:chExt cx="13884457" cy="13884457"/>
            </a:xfrm>
          </p:grpSpPr>
          <p:sp>
            <p:nvSpPr>
              <p:cNvPr id="20" name="Freeform 20">
                <a:extLst>
                  <a:ext uri="{FF2B5EF4-FFF2-40B4-BE49-F238E27FC236}">
                    <a16:creationId xmlns:a16="http://schemas.microsoft.com/office/drawing/2014/main" id="{A469DAAE-C462-46D2-9D34-0D11C08DA477}"/>
                  </a:ext>
                </a:extLst>
              </p:cNvPr>
              <p:cNvSpPr/>
              <p:nvPr/>
            </p:nvSpPr>
            <p:spPr>
              <a:xfrm>
                <a:off x="-342874" y="-11125"/>
                <a:ext cx="14570202" cy="13906705"/>
              </a:xfrm>
              <a:custGeom>
                <a:avLst/>
                <a:gdLst/>
                <a:ahLst/>
                <a:cxnLst/>
                <a:rect l="l" t="t" r="r" b="b"/>
                <a:pathLst>
                  <a:path w="14570202" h="13906705">
                    <a:moveTo>
                      <a:pt x="7285101" y="11125"/>
                    </a:moveTo>
                    <a:cubicBezTo>
                      <a:pt x="4797487" y="0"/>
                      <a:pt x="2494061" y="1320743"/>
                      <a:pt x="1247030" y="3473245"/>
                    </a:cubicBezTo>
                    <a:cubicBezTo>
                      <a:pt x="0" y="5625748"/>
                      <a:pt x="0" y="8280957"/>
                      <a:pt x="1247030" y="10433459"/>
                    </a:cubicBezTo>
                    <a:cubicBezTo>
                      <a:pt x="2494061" y="12585962"/>
                      <a:pt x="4797487" y="13906705"/>
                      <a:pt x="7285101" y="13895580"/>
                    </a:cubicBezTo>
                    <a:cubicBezTo>
                      <a:pt x="9772716" y="13906705"/>
                      <a:pt x="12076142" y="12585962"/>
                      <a:pt x="13323172" y="10433459"/>
                    </a:cubicBezTo>
                    <a:cubicBezTo>
                      <a:pt x="14570202" y="8280957"/>
                      <a:pt x="14570202" y="5625748"/>
                      <a:pt x="13323172" y="3473245"/>
                    </a:cubicBezTo>
                    <a:cubicBezTo>
                      <a:pt x="12076142" y="1320743"/>
                      <a:pt x="9772716" y="0"/>
                      <a:pt x="7285101" y="11125"/>
                    </a:cubicBezTo>
                    <a:close/>
                  </a:path>
                </a:pathLst>
              </a:custGeom>
              <a:solidFill>
                <a:srgbClr val="999999"/>
              </a:solidFill>
            </p:spPr>
            <p:txBody>
              <a:bodyPr/>
              <a:lstStyle/>
              <a:p>
                <a:endParaRPr lang="zh-TW" altLang="en-US"/>
              </a:p>
            </p:txBody>
          </p:sp>
          <p:sp>
            <p:nvSpPr>
              <p:cNvPr id="21" name="Freeform 21">
                <a:extLst>
                  <a:ext uri="{FF2B5EF4-FFF2-40B4-BE49-F238E27FC236}">
                    <a16:creationId xmlns:a16="http://schemas.microsoft.com/office/drawing/2014/main" id="{F3CF2280-8F87-4205-BF71-01291468EF8D}"/>
                  </a:ext>
                </a:extLst>
              </p:cNvPr>
              <p:cNvSpPr/>
              <p:nvPr/>
            </p:nvSpPr>
            <p:spPr>
              <a:xfrm>
                <a:off x="-254486" y="73238"/>
                <a:ext cx="14393428" cy="13737980"/>
              </a:xfrm>
              <a:custGeom>
                <a:avLst/>
                <a:gdLst/>
                <a:ahLst/>
                <a:cxnLst/>
                <a:rect l="l" t="t" r="r" b="b"/>
                <a:pathLst>
                  <a:path w="14393428" h="13737980">
                    <a:moveTo>
                      <a:pt x="7196713" y="10990"/>
                    </a:moveTo>
                    <a:cubicBezTo>
                      <a:pt x="4739280" y="0"/>
                      <a:pt x="2463801" y="1304718"/>
                      <a:pt x="1231900" y="3431105"/>
                    </a:cubicBezTo>
                    <a:cubicBezTo>
                      <a:pt x="0" y="5557493"/>
                      <a:pt x="0" y="8180486"/>
                      <a:pt x="1231900" y="10306873"/>
                    </a:cubicBezTo>
                    <a:cubicBezTo>
                      <a:pt x="2463801" y="12433261"/>
                      <a:pt x="4739280" y="13737979"/>
                      <a:pt x="7196713" y="13726989"/>
                    </a:cubicBezTo>
                    <a:cubicBezTo>
                      <a:pt x="9654147" y="13737979"/>
                      <a:pt x="11929626" y="12433261"/>
                      <a:pt x="13161527" y="10306873"/>
                    </a:cubicBezTo>
                    <a:cubicBezTo>
                      <a:pt x="14393428" y="8180486"/>
                      <a:pt x="14393428" y="5557493"/>
                      <a:pt x="13161527" y="3431105"/>
                    </a:cubicBezTo>
                    <a:cubicBezTo>
                      <a:pt x="11929626" y="1304718"/>
                      <a:pt x="9654147" y="0"/>
                      <a:pt x="7196713" y="10990"/>
                    </a:cubicBezTo>
                    <a:close/>
                  </a:path>
                </a:pathLst>
              </a:custGeom>
              <a:blipFill>
                <a:blip r:embed="rId4"/>
                <a:stretch>
                  <a:fillRect l="223" r="223"/>
                </a:stretch>
              </a:blipFill>
            </p:spPr>
            <p:txBody>
              <a:bodyPr/>
              <a:lstStyle/>
              <a:p>
                <a:endParaRPr lang="zh-TW" altLang="en-US"/>
              </a:p>
            </p:txBody>
          </p:sp>
        </p:grpSp>
        <p:sp>
          <p:nvSpPr>
            <p:cNvPr id="19" name="TextBox 22">
              <a:extLst>
                <a:ext uri="{FF2B5EF4-FFF2-40B4-BE49-F238E27FC236}">
                  <a16:creationId xmlns:a16="http://schemas.microsoft.com/office/drawing/2014/main" id="{4622D34B-274C-40F5-A861-4A7CBB5743B3}"/>
                </a:ext>
              </a:extLst>
            </p:cNvPr>
            <p:cNvSpPr txBox="1"/>
            <p:nvPr/>
          </p:nvSpPr>
          <p:spPr>
            <a:xfrm>
              <a:off x="190357" y="1333918"/>
              <a:ext cx="942626" cy="405364"/>
            </a:xfrm>
            <a:prstGeom prst="rect">
              <a:avLst/>
            </a:prstGeom>
          </p:spPr>
          <p:txBody>
            <a:bodyPr lIns="0" tIns="0" rIns="0" bIns="0" rtlCol="0" anchor="t">
              <a:spAutoFit/>
            </a:bodyPr>
            <a:lstStyle/>
            <a:p>
              <a:pPr algn="ctr">
                <a:lnSpc>
                  <a:spcPts val="2598"/>
                </a:lnSpc>
              </a:pPr>
              <a:r>
                <a:rPr lang="en-US" sz="1855" b="1">
                  <a:solidFill>
                    <a:srgbClr val="000000"/>
                  </a:solidFill>
                  <a:latin typeface="Noto Sans T Chinese Bold"/>
                  <a:ea typeface="Noto Sans T Chinese Bold"/>
                  <a:cs typeface="Noto Sans T Chinese Bold"/>
                  <a:sym typeface="Noto Sans T Chinese Bold"/>
                </a:rPr>
                <a:t>廖國志</a:t>
              </a:r>
            </a:p>
          </p:txBody>
        </p:sp>
      </p:grpSp>
    </p:spTree>
    <p:extLst>
      <p:ext uri="{BB962C8B-B14F-4D97-AF65-F5344CB8AC3E}">
        <p14:creationId xmlns:p14="http://schemas.microsoft.com/office/powerpoint/2010/main" val="32003182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5"/>
          <p:cNvGrpSpPr/>
          <p:nvPr/>
        </p:nvGrpSpPr>
        <p:grpSpPr>
          <a:xfrm>
            <a:off x="14164837" y="9589260"/>
            <a:ext cx="3094463" cy="366780"/>
            <a:chOff x="0" y="0"/>
            <a:chExt cx="4125951" cy="489041"/>
          </a:xfrm>
        </p:grpSpPr>
        <p:sp>
          <p:nvSpPr>
            <p:cNvPr id="6" name="TextBox 6"/>
            <p:cNvSpPr txBox="1"/>
            <p:nvPr/>
          </p:nvSpPr>
          <p:spPr>
            <a:xfrm>
              <a:off x="562691" y="76096"/>
              <a:ext cx="3563260" cy="376173"/>
            </a:xfrm>
            <a:prstGeom prst="rect">
              <a:avLst/>
            </a:prstGeom>
          </p:spPr>
          <p:txBody>
            <a:bodyPr lIns="0" tIns="0" rIns="0" bIns="0" rtlCol="0" anchor="t">
              <a:spAutoFit/>
            </a:bodyPr>
            <a:lstStyle/>
            <a:p>
              <a:pPr marL="0" lvl="0" indent="0" algn="l">
                <a:lnSpc>
                  <a:spcPts val="2165"/>
                </a:lnSpc>
              </a:pPr>
              <a:r>
                <a:rPr lang="en-US" sz="2000" b="1" spc="37" dirty="0" err="1">
                  <a:solidFill>
                    <a:srgbClr val="FFFFFF"/>
                  </a:solidFill>
                  <a:latin typeface="微軟正黑體 Light" panose="020B0304030504040204" pitchFamily="34" charset="-120"/>
                  <a:ea typeface="微軟正黑體 Light" panose="020B0304030504040204" pitchFamily="34" charset="-120"/>
                  <a:cs typeface="Arial Unicode Bold"/>
                  <a:sym typeface="Arial Unicode Bold"/>
                </a:rPr>
                <a:t>資料分析</a:t>
              </a:r>
              <a:endParaRPr lang="en-US" sz="2000" b="1" spc="37" dirty="0">
                <a:solidFill>
                  <a:srgbClr val="FFFFFF"/>
                </a:solidFill>
                <a:latin typeface="微軟正黑體 Light" panose="020B0304030504040204" pitchFamily="34" charset="-120"/>
                <a:ea typeface="微軟正黑體 Light" panose="020B0304030504040204" pitchFamily="34" charset="-120"/>
                <a:cs typeface="Arial Unicode Bold"/>
                <a:sym typeface="Arial Unicode Bold"/>
              </a:endParaRPr>
            </a:p>
          </p:txBody>
        </p:sp>
        <p:sp>
          <p:nvSpPr>
            <p:cNvPr id="7" name="Freeform 7"/>
            <p:cNvSpPr/>
            <p:nvPr/>
          </p:nvSpPr>
          <p:spPr>
            <a:xfrm rot="5400000">
              <a:off x="-39568" y="39568"/>
              <a:ext cx="489041" cy="409905"/>
            </a:xfrm>
            <a:custGeom>
              <a:avLst/>
              <a:gdLst/>
              <a:ahLst/>
              <a:cxnLst/>
              <a:rect l="l" t="t" r="r" b="b"/>
              <a:pathLst>
                <a:path w="489041" h="409905">
                  <a:moveTo>
                    <a:pt x="0" y="0"/>
                  </a:moveTo>
                  <a:lnTo>
                    <a:pt x="489041" y="0"/>
                  </a:lnTo>
                  <a:lnTo>
                    <a:pt x="489041" y="409905"/>
                  </a:lnTo>
                  <a:lnTo>
                    <a:pt x="0" y="40990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zh-TW" altLang="en-US"/>
            </a:p>
          </p:txBody>
        </p:sp>
      </p:grpSp>
      <p:sp>
        <p:nvSpPr>
          <p:cNvPr id="8" name="Freeform 8"/>
          <p:cNvSpPr/>
          <p:nvPr/>
        </p:nvSpPr>
        <p:spPr>
          <a:xfrm>
            <a:off x="2238945" y="2225110"/>
            <a:ext cx="6058326" cy="3633093"/>
          </a:xfrm>
          <a:custGeom>
            <a:avLst/>
            <a:gdLst/>
            <a:ahLst/>
            <a:cxnLst/>
            <a:rect l="l" t="t" r="r" b="b"/>
            <a:pathLst>
              <a:path w="6058326" h="3633093">
                <a:moveTo>
                  <a:pt x="0" y="0"/>
                </a:moveTo>
                <a:lnTo>
                  <a:pt x="6058326" y="0"/>
                </a:lnTo>
                <a:lnTo>
                  <a:pt x="6058326" y="3633093"/>
                </a:lnTo>
                <a:lnTo>
                  <a:pt x="0" y="3633093"/>
                </a:lnTo>
                <a:lnTo>
                  <a:pt x="0" y="0"/>
                </a:lnTo>
                <a:close/>
              </a:path>
            </a:pathLst>
          </a:custGeom>
          <a:blipFill>
            <a:blip r:embed="rId4"/>
            <a:stretch>
              <a:fillRect/>
            </a:stretch>
          </a:blipFill>
        </p:spPr>
        <p:txBody>
          <a:bodyPr/>
          <a:lstStyle/>
          <a:p>
            <a:endParaRPr lang="zh-TW" altLang="en-US"/>
          </a:p>
        </p:txBody>
      </p:sp>
      <p:sp>
        <p:nvSpPr>
          <p:cNvPr id="9" name="Freeform 9"/>
          <p:cNvSpPr/>
          <p:nvPr/>
        </p:nvSpPr>
        <p:spPr>
          <a:xfrm>
            <a:off x="2351610" y="2572320"/>
            <a:ext cx="513060" cy="528433"/>
          </a:xfrm>
          <a:custGeom>
            <a:avLst/>
            <a:gdLst/>
            <a:ahLst/>
            <a:cxnLst/>
            <a:rect l="l" t="t" r="r" b="b"/>
            <a:pathLst>
              <a:path w="513060" h="528433">
                <a:moveTo>
                  <a:pt x="0" y="0"/>
                </a:moveTo>
                <a:lnTo>
                  <a:pt x="513060" y="0"/>
                </a:lnTo>
                <a:lnTo>
                  <a:pt x="513060" y="528433"/>
                </a:lnTo>
                <a:lnTo>
                  <a:pt x="0" y="52843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zh-TW" altLang="en-US"/>
          </a:p>
        </p:txBody>
      </p:sp>
      <p:sp>
        <p:nvSpPr>
          <p:cNvPr id="10" name="Freeform 10"/>
          <p:cNvSpPr/>
          <p:nvPr/>
        </p:nvSpPr>
        <p:spPr>
          <a:xfrm>
            <a:off x="4875934" y="2572320"/>
            <a:ext cx="513060" cy="520633"/>
          </a:xfrm>
          <a:custGeom>
            <a:avLst/>
            <a:gdLst/>
            <a:ahLst/>
            <a:cxnLst/>
            <a:rect l="l" t="t" r="r" b="b"/>
            <a:pathLst>
              <a:path w="513060" h="520633">
                <a:moveTo>
                  <a:pt x="0" y="0"/>
                </a:moveTo>
                <a:lnTo>
                  <a:pt x="513060" y="0"/>
                </a:lnTo>
                <a:lnTo>
                  <a:pt x="513060" y="520633"/>
                </a:lnTo>
                <a:lnTo>
                  <a:pt x="0" y="52063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zh-TW" altLang="en-US"/>
          </a:p>
        </p:txBody>
      </p:sp>
      <p:graphicFrame>
        <p:nvGraphicFramePr>
          <p:cNvPr id="11" name="Table 11"/>
          <p:cNvGraphicFramePr>
            <a:graphicFrameLocks noGrp="1"/>
          </p:cNvGraphicFramePr>
          <p:nvPr>
            <p:extLst>
              <p:ext uri="{D42A27DB-BD31-4B8C-83A1-F6EECF244321}">
                <p14:modId xmlns:p14="http://schemas.microsoft.com/office/powerpoint/2010/main" val="1548383293"/>
              </p:ext>
            </p:extLst>
          </p:nvPr>
        </p:nvGraphicFramePr>
        <p:xfrm>
          <a:off x="8849944" y="3169007"/>
          <a:ext cx="2673428" cy="1714500"/>
        </p:xfrm>
        <a:graphic>
          <a:graphicData uri="http://schemas.openxmlformats.org/drawingml/2006/table">
            <a:tbl>
              <a:tblPr/>
              <a:tblGrid>
                <a:gridCol w="1360856">
                  <a:extLst>
                    <a:ext uri="{9D8B030D-6E8A-4147-A177-3AD203B41FA5}">
                      <a16:colId xmlns:a16="http://schemas.microsoft.com/office/drawing/2014/main" val="20000"/>
                    </a:ext>
                  </a:extLst>
                </a:gridCol>
                <a:gridCol w="1312572">
                  <a:extLst>
                    <a:ext uri="{9D8B030D-6E8A-4147-A177-3AD203B41FA5}">
                      <a16:colId xmlns:a16="http://schemas.microsoft.com/office/drawing/2014/main" val="20001"/>
                    </a:ext>
                  </a:extLst>
                </a:gridCol>
              </a:tblGrid>
              <a:tr h="857250">
                <a:tc>
                  <a:txBody>
                    <a:bodyPr/>
                    <a:lstStyle/>
                    <a:p>
                      <a:pPr algn="ctr">
                        <a:lnSpc>
                          <a:spcPts val="2659"/>
                        </a:lnSpc>
                        <a:defRPr/>
                      </a:pPr>
                      <a:r>
                        <a:rPr lang="en-US" sz="2400" b="1" dirty="0">
                          <a:solidFill>
                            <a:srgbClr val="000000"/>
                          </a:solidFill>
                          <a:latin typeface="Arial Unicode"/>
                          <a:ea typeface="Arial Unicode"/>
                          <a:cs typeface="Arial Unicode"/>
                          <a:sym typeface="Arial Unicode"/>
                        </a:rPr>
                        <a:t>apple</a:t>
                      </a:r>
                      <a:endParaRPr lang="en-US" sz="2400" b="1"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659"/>
                        </a:lnSpc>
                        <a:defRPr/>
                      </a:pPr>
                      <a:r>
                        <a:rPr lang="en-US" sz="1899" dirty="0">
                          <a:solidFill>
                            <a:srgbClr val="000000"/>
                          </a:solidFill>
                          <a:latin typeface="Arial Unicode"/>
                          <a:ea typeface="Arial Unicode"/>
                          <a:cs typeface="Arial Unicode"/>
                          <a:sym typeface="Arial Unicode"/>
                        </a:rPr>
                        <a:t>42.8%</a:t>
                      </a: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857250">
                <a:tc>
                  <a:txBody>
                    <a:bodyPr/>
                    <a:lstStyle/>
                    <a:p>
                      <a:pPr algn="ctr">
                        <a:lnSpc>
                          <a:spcPts val="2659"/>
                        </a:lnSpc>
                        <a:defRPr/>
                      </a:pPr>
                      <a:r>
                        <a:rPr lang="en-US" sz="1899" dirty="0" err="1">
                          <a:solidFill>
                            <a:srgbClr val="000000"/>
                          </a:solidFill>
                          <a:latin typeface="Arial Unicode"/>
                          <a:ea typeface="Arial Unicode"/>
                          <a:cs typeface="Arial Unicode"/>
                          <a:sym typeface="Arial Unicode"/>
                        </a:rPr>
                        <a:t>samsung</a:t>
                      </a: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659"/>
                        </a:lnSpc>
                        <a:defRPr/>
                      </a:pPr>
                      <a:r>
                        <a:rPr lang="en-US" sz="1899" dirty="0">
                          <a:solidFill>
                            <a:srgbClr val="000000"/>
                          </a:solidFill>
                          <a:latin typeface="Arial Unicode"/>
                          <a:ea typeface="Arial Unicode"/>
                          <a:cs typeface="Arial Unicode"/>
                          <a:sym typeface="Arial Unicode"/>
                        </a:rPr>
                        <a:t>17.79%</a:t>
                      </a: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12" name="TextBox 12"/>
          <p:cNvSpPr txBox="1"/>
          <p:nvPr/>
        </p:nvSpPr>
        <p:spPr>
          <a:xfrm>
            <a:off x="1028700" y="1057275"/>
            <a:ext cx="12116652" cy="954438"/>
          </a:xfrm>
          <a:prstGeom prst="rect">
            <a:avLst/>
          </a:prstGeom>
        </p:spPr>
        <p:txBody>
          <a:bodyPr lIns="0" tIns="0" rIns="0" bIns="0" rtlCol="0" anchor="t">
            <a:spAutoFit/>
          </a:bodyPr>
          <a:lstStyle/>
          <a:p>
            <a:pPr marL="0" lvl="0" indent="0" algn="l">
              <a:lnSpc>
                <a:spcPts val="7410"/>
              </a:lnSpc>
            </a:pPr>
            <a:r>
              <a:rPr lang="en-US" sz="6500" b="1" spc="65">
                <a:solidFill>
                  <a:srgbClr val="000000"/>
                </a:solidFill>
                <a:latin typeface="Arial Unicode Bold"/>
                <a:ea typeface="Arial Unicode Bold"/>
                <a:cs typeface="Arial Unicode Bold"/>
                <a:sym typeface="Arial Unicode Bold"/>
              </a:rPr>
              <a:t>資料分析 - 前提概要</a:t>
            </a:r>
          </a:p>
        </p:txBody>
      </p:sp>
      <p:sp>
        <p:nvSpPr>
          <p:cNvPr id="14" name="TextBox 14"/>
          <p:cNvSpPr txBox="1"/>
          <p:nvPr/>
        </p:nvSpPr>
        <p:spPr>
          <a:xfrm>
            <a:off x="8849944" y="5642738"/>
            <a:ext cx="8847341" cy="2667397"/>
          </a:xfrm>
          <a:prstGeom prst="rect">
            <a:avLst/>
          </a:prstGeom>
        </p:spPr>
        <p:txBody>
          <a:bodyPr lIns="0" tIns="0" rIns="0" bIns="0" rtlCol="0" anchor="t">
            <a:spAutoFit/>
          </a:bodyPr>
          <a:lstStyle/>
          <a:p>
            <a:pPr algn="l">
              <a:lnSpc>
                <a:spcPts val="2622"/>
              </a:lnSpc>
              <a:spcBef>
                <a:spcPct val="0"/>
              </a:spcBef>
            </a:pPr>
            <a:r>
              <a:rPr lang="en-US" sz="2300" spc="23" dirty="0" err="1">
                <a:solidFill>
                  <a:srgbClr val="000000"/>
                </a:solidFill>
                <a:latin typeface="Arial Unicode"/>
                <a:ea typeface="Arial Unicode"/>
                <a:cs typeface="Arial Unicode"/>
                <a:sym typeface="Arial Unicode"/>
              </a:rPr>
              <a:t>過去五年</a:t>
            </a:r>
            <a:r>
              <a:rPr lang="en-US" sz="2300" spc="23" dirty="0">
                <a:solidFill>
                  <a:srgbClr val="000000"/>
                </a:solidFill>
                <a:latin typeface="Arial Unicode"/>
                <a:ea typeface="Arial Unicode"/>
                <a:cs typeface="Arial Unicode"/>
                <a:sym typeface="Arial Unicode"/>
              </a:rPr>
              <a:t>，</a:t>
            </a:r>
          </a:p>
          <a:p>
            <a:pPr algn="l">
              <a:lnSpc>
                <a:spcPts val="2622"/>
              </a:lnSpc>
              <a:spcBef>
                <a:spcPct val="0"/>
              </a:spcBef>
            </a:pPr>
            <a:r>
              <a:rPr lang="en-US" sz="2300" spc="23" dirty="0" err="1">
                <a:solidFill>
                  <a:srgbClr val="000000"/>
                </a:solidFill>
                <a:latin typeface="Arial Unicode"/>
                <a:ea typeface="Arial Unicode"/>
                <a:cs typeface="Arial Unicode"/>
                <a:sym typeface="Arial Unicode"/>
              </a:rPr>
              <a:t>廠牌</a:t>
            </a:r>
            <a:r>
              <a:rPr lang="en-US" sz="2300" spc="23" dirty="0">
                <a:solidFill>
                  <a:srgbClr val="000000"/>
                </a:solidFill>
                <a:latin typeface="Arial Unicode"/>
                <a:ea typeface="Arial Unicode"/>
                <a:cs typeface="Arial Unicode"/>
                <a:sym typeface="Arial Unicode"/>
              </a:rPr>
              <a:t> - </a:t>
            </a:r>
            <a:r>
              <a:rPr lang="en-US" sz="2300" b="1" spc="23" dirty="0" err="1">
                <a:solidFill>
                  <a:srgbClr val="FF0000"/>
                </a:solidFill>
                <a:latin typeface="Arial Unicode"/>
                <a:ea typeface="Arial Unicode"/>
                <a:cs typeface="Arial Unicode"/>
                <a:sym typeface="Arial Unicode"/>
              </a:rPr>
              <a:t>蘋果</a:t>
            </a:r>
            <a:r>
              <a:rPr lang="en-US" sz="2300" spc="23" dirty="0" err="1">
                <a:solidFill>
                  <a:srgbClr val="000000"/>
                </a:solidFill>
                <a:latin typeface="Arial Unicode"/>
                <a:ea typeface="Arial Unicode"/>
                <a:cs typeface="Arial Unicode"/>
                <a:sym typeface="Arial Unicode"/>
              </a:rPr>
              <a:t>與</a:t>
            </a:r>
            <a:r>
              <a:rPr lang="en-US" sz="2300" b="1" spc="23" dirty="0" err="1">
                <a:solidFill>
                  <a:srgbClr val="FF0000"/>
                </a:solidFill>
                <a:latin typeface="Arial Unicode"/>
                <a:ea typeface="Arial Unicode"/>
                <a:cs typeface="Arial Unicode"/>
                <a:sym typeface="Arial Unicode"/>
              </a:rPr>
              <a:t>三星</a:t>
            </a:r>
            <a:r>
              <a:rPr lang="en-US" sz="2300" spc="23" dirty="0" err="1">
                <a:solidFill>
                  <a:srgbClr val="000000"/>
                </a:solidFill>
                <a:latin typeface="Arial Unicode"/>
                <a:ea typeface="Arial Unicode"/>
                <a:cs typeface="Arial Unicode"/>
                <a:sym typeface="Arial Unicode"/>
              </a:rPr>
              <a:t>資料佔比最高</a:t>
            </a:r>
            <a:endParaRPr lang="en-US" sz="2300" spc="23" dirty="0">
              <a:solidFill>
                <a:srgbClr val="000000"/>
              </a:solidFill>
              <a:latin typeface="Arial Unicode"/>
              <a:ea typeface="Arial Unicode"/>
              <a:cs typeface="Arial Unicode"/>
              <a:sym typeface="Arial Unicode"/>
            </a:endParaRPr>
          </a:p>
          <a:p>
            <a:pPr algn="l">
              <a:lnSpc>
                <a:spcPts val="2622"/>
              </a:lnSpc>
              <a:spcBef>
                <a:spcPct val="0"/>
              </a:spcBef>
            </a:pPr>
            <a:r>
              <a:rPr lang="en-US" sz="2300" spc="23" dirty="0" err="1">
                <a:solidFill>
                  <a:srgbClr val="000000"/>
                </a:solidFill>
                <a:latin typeface="Arial Unicode"/>
                <a:ea typeface="Arial Unicode"/>
                <a:cs typeface="Arial Unicode"/>
                <a:sym typeface="Arial Unicode"/>
              </a:rPr>
              <a:t>容量</a:t>
            </a:r>
            <a:r>
              <a:rPr lang="en-US" sz="2300" spc="23" dirty="0">
                <a:solidFill>
                  <a:srgbClr val="000000"/>
                </a:solidFill>
                <a:latin typeface="Arial Unicode"/>
                <a:ea typeface="Arial Unicode"/>
                <a:cs typeface="Arial Unicode"/>
                <a:sym typeface="Arial Unicode"/>
              </a:rPr>
              <a:t> -  </a:t>
            </a:r>
            <a:r>
              <a:rPr lang="en-US" sz="2300" b="1" spc="23" dirty="0">
                <a:solidFill>
                  <a:srgbClr val="FF0000"/>
                </a:solidFill>
                <a:latin typeface="Arial Unicode"/>
                <a:ea typeface="Arial Unicode"/>
                <a:cs typeface="Arial Unicode"/>
                <a:sym typeface="Arial Unicode"/>
              </a:rPr>
              <a:t>256G</a:t>
            </a:r>
            <a:r>
              <a:rPr lang="en-US" sz="2300" spc="23" dirty="0">
                <a:solidFill>
                  <a:srgbClr val="000000"/>
                </a:solidFill>
                <a:latin typeface="Arial Unicode"/>
                <a:ea typeface="Arial Unicode"/>
                <a:cs typeface="Arial Unicode"/>
                <a:sym typeface="Arial Unicode"/>
              </a:rPr>
              <a:t>為佔資料比重最高  </a:t>
            </a:r>
          </a:p>
          <a:p>
            <a:pPr algn="l">
              <a:lnSpc>
                <a:spcPts val="2622"/>
              </a:lnSpc>
              <a:spcBef>
                <a:spcPct val="0"/>
              </a:spcBef>
            </a:pPr>
            <a:r>
              <a:rPr lang="en-US" sz="2300" spc="23" dirty="0" err="1">
                <a:solidFill>
                  <a:srgbClr val="000000"/>
                </a:solidFill>
                <a:latin typeface="Arial Unicode"/>
                <a:ea typeface="Arial Unicode"/>
                <a:cs typeface="Arial Unicode"/>
                <a:sym typeface="Arial Unicode"/>
              </a:rPr>
              <a:t>型號</a:t>
            </a:r>
            <a:r>
              <a:rPr lang="en-US" sz="2300" spc="23" dirty="0">
                <a:solidFill>
                  <a:srgbClr val="000000"/>
                </a:solidFill>
                <a:latin typeface="Arial Unicode"/>
                <a:ea typeface="Arial Unicode"/>
                <a:cs typeface="Arial Unicode"/>
                <a:sym typeface="Arial Unicode"/>
              </a:rPr>
              <a:t> - </a:t>
            </a:r>
            <a:r>
              <a:rPr lang="en-US" sz="2300" spc="23" dirty="0" err="1">
                <a:solidFill>
                  <a:srgbClr val="000000"/>
                </a:solidFill>
                <a:latin typeface="Arial Unicode"/>
                <a:ea typeface="Arial Unicode"/>
                <a:cs typeface="Arial Unicode"/>
                <a:sym typeface="Arial Unicode"/>
              </a:rPr>
              <a:t>選用當年度</a:t>
            </a:r>
            <a:r>
              <a:rPr lang="en-US" sz="2300" b="1" spc="23" dirty="0" err="1">
                <a:solidFill>
                  <a:srgbClr val="FF0000"/>
                </a:solidFill>
                <a:latin typeface="Arial Unicode"/>
                <a:ea typeface="Arial Unicode"/>
                <a:cs typeface="Arial Unicode"/>
                <a:sym typeface="Arial Unicode"/>
              </a:rPr>
              <a:t>旗艦</a:t>
            </a:r>
            <a:r>
              <a:rPr lang="en-US" sz="2300" spc="23" dirty="0" err="1">
                <a:solidFill>
                  <a:srgbClr val="000000"/>
                </a:solidFill>
                <a:latin typeface="Arial Unicode"/>
                <a:ea typeface="Arial Unicode"/>
                <a:cs typeface="Arial Unicode"/>
                <a:sym typeface="Arial Unicode"/>
              </a:rPr>
              <a:t>機種作為比較</a:t>
            </a:r>
            <a:endParaRPr lang="en-US" sz="2300" spc="23" dirty="0">
              <a:solidFill>
                <a:srgbClr val="000000"/>
              </a:solidFill>
              <a:latin typeface="Arial Unicode"/>
              <a:ea typeface="Arial Unicode"/>
              <a:cs typeface="Arial Unicode"/>
              <a:sym typeface="Arial Unicode"/>
            </a:endParaRPr>
          </a:p>
          <a:p>
            <a:pPr algn="l">
              <a:lnSpc>
                <a:spcPts val="2622"/>
              </a:lnSpc>
              <a:spcBef>
                <a:spcPct val="0"/>
              </a:spcBef>
            </a:pPr>
            <a:endParaRPr lang="en-US" sz="2300" spc="23" dirty="0">
              <a:solidFill>
                <a:srgbClr val="000000"/>
              </a:solidFill>
              <a:latin typeface="Arial Unicode"/>
              <a:ea typeface="Arial Unicode"/>
              <a:cs typeface="Arial Unicode"/>
              <a:sym typeface="Arial Unicode"/>
            </a:endParaRPr>
          </a:p>
          <a:p>
            <a:pPr algn="l">
              <a:lnSpc>
                <a:spcPts val="2622"/>
              </a:lnSpc>
              <a:spcBef>
                <a:spcPct val="0"/>
              </a:spcBef>
            </a:pPr>
            <a:endParaRPr lang="en-US" sz="2300" spc="23" dirty="0">
              <a:solidFill>
                <a:srgbClr val="000000"/>
              </a:solidFill>
              <a:latin typeface="Arial Unicode"/>
              <a:ea typeface="Arial Unicode"/>
              <a:cs typeface="Arial Unicode"/>
              <a:sym typeface="Arial Unicode"/>
            </a:endParaRPr>
          </a:p>
          <a:p>
            <a:pPr algn="l">
              <a:lnSpc>
                <a:spcPts val="2622"/>
              </a:lnSpc>
              <a:spcBef>
                <a:spcPct val="0"/>
              </a:spcBef>
            </a:pPr>
            <a:r>
              <a:rPr lang="zh-TW" altLang="en-US" sz="2300" spc="23" dirty="0">
                <a:latin typeface="Arial Unicode"/>
                <a:ea typeface="Arial Unicode"/>
                <a:cs typeface="Arial Unicode"/>
                <a:sym typeface="Arial Unicode"/>
              </a:rPr>
              <a:t>最後</a:t>
            </a:r>
            <a:r>
              <a:rPr lang="en-US" sz="2300" spc="23" dirty="0" err="1">
                <a:latin typeface="Arial Unicode"/>
                <a:ea typeface="Arial Unicode"/>
                <a:cs typeface="Arial Unicode"/>
                <a:sym typeface="Arial Unicode"/>
              </a:rPr>
              <a:t>選用</a:t>
            </a:r>
            <a:r>
              <a:rPr lang="zh-TW" altLang="en-US" sz="2300" spc="23" dirty="0">
                <a:latin typeface="Arial Unicode"/>
                <a:ea typeface="Arial Unicode"/>
                <a:cs typeface="Arial Unicode"/>
                <a:sym typeface="Arial Unicode"/>
              </a:rPr>
              <a:t>蘋果</a:t>
            </a:r>
            <a:r>
              <a:rPr lang="en-US" altLang="zh-TW" sz="2300" spc="23" dirty="0">
                <a:latin typeface="Arial Unicode"/>
                <a:ea typeface="Arial Unicode"/>
                <a:cs typeface="Arial Unicode"/>
                <a:sym typeface="Arial Unicode"/>
              </a:rPr>
              <a:t>-</a:t>
            </a:r>
            <a:r>
              <a:rPr lang="en-US" sz="2300" spc="23" dirty="0">
                <a:latin typeface="Arial Unicode"/>
                <a:ea typeface="Arial Unicode"/>
                <a:cs typeface="Arial Unicode"/>
                <a:sym typeface="Arial Unicode"/>
              </a:rPr>
              <a:t>iPhone 15 Pro Max 256GB</a:t>
            </a:r>
          </a:p>
          <a:p>
            <a:pPr algn="l">
              <a:lnSpc>
                <a:spcPts val="2622"/>
              </a:lnSpc>
              <a:spcBef>
                <a:spcPct val="0"/>
              </a:spcBef>
            </a:pPr>
            <a:r>
              <a:rPr lang="zh-TW" altLang="en-US" sz="2300" spc="23" dirty="0">
                <a:latin typeface="Arial Unicode"/>
                <a:ea typeface="Arial Unicode"/>
                <a:cs typeface="Arial Unicode"/>
                <a:sym typeface="Arial Unicode"/>
              </a:rPr>
              <a:t>對比</a:t>
            </a:r>
            <a:r>
              <a:rPr lang="en-US" sz="2300" spc="23" dirty="0" err="1">
                <a:latin typeface="Arial Unicode"/>
                <a:ea typeface="Arial Unicode"/>
                <a:cs typeface="Arial Unicode"/>
                <a:sym typeface="Arial Unicode"/>
              </a:rPr>
              <a:t>則使用</a:t>
            </a:r>
            <a:r>
              <a:rPr lang="zh-TW" altLang="en-US" sz="2300" spc="23" dirty="0">
                <a:latin typeface="Arial Unicode"/>
                <a:ea typeface="Arial Unicode"/>
                <a:cs typeface="Arial Unicode"/>
                <a:sym typeface="Arial Unicode"/>
              </a:rPr>
              <a:t>相近時間的三星</a:t>
            </a:r>
            <a:r>
              <a:rPr lang="en-US" sz="2300" spc="23" dirty="0">
                <a:latin typeface="Arial Unicode"/>
                <a:ea typeface="Arial Unicode"/>
                <a:cs typeface="Arial Unicode"/>
                <a:sym typeface="Arial Unicode"/>
              </a:rPr>
              <a:t>-Galaxy S24 Ultra 256G。</a:t>
            </a:r>
          </a:p>
        </p:txBody>
      </p:sp>
      <p:sp>
        <p:nvSpPr>
          <p:cNvPr id="15" name="TextBox 15"/>
          <p:cNvSpPr txBox="1"/>
          <p:nvPr/>
        </p:nvSpPr>
        <p:spPr>
          <a:xfrm>
            <a:off x="8849944" y="2766335"/>
            <a:ext cx="2155031" cy="351729"/>
          </a:xfrm>
          <a:prstGeom prst="rect">
            <a:avLst/>
          </a:prstGeom>
        </p:spPr>
        <p:txBody>
          <a:bodyPr lIns="0" tIns="0" rIns="0" bIns="0" rtlCol="0" anchor="t">
            <a:spAutoFit/>
          </a:bodyPr>
          <a:lstStyle/>
          <a:p>
            <a:pPr algn="l">
              <a:lnSpc>
                <a:spcPts val="2736"/>
              </a:lnSpc>
              <a:spcBef>
                <a:spcPct val="0"/>
              </a:spcBef>
            </a:pPr>
            <a:r>
              <a:rPr lang="en-US" sz="2400" spc="24" dirty="0" err="1">
                <a:solidFill>
                  <a:srgbClr val="000000"/>
                </a:solidFill>
                <a:latin typeface="Arial Unicode"/>
                <a:ea typeface="Arial Unicode"/>
                <a:cs typeface="Arial Unicode"/>
                <a:sym typeface="Arial Unicode"/>
              </a:rPr>
              <a:t>資料廠商占比</a:t>
            </a:r>
            <a:endParaRPr lang="en-US" sz="2400" spc="24" dirty="0">
              <a:solidFill>
                <a:srgbClr val="000000"/>
              </a:solidFill>
              <a:latin typeface="Arial Unicode"/>
              <a:ea typeface="Arial Unicode"/>
              <a:cs typeface="Arial Unicode"/>
              <a:sym typeface="Arial Unicode"/>
            </a:endParaRPr>
          </a:p>
        </p:txBody>
      </p:sp>
      <p:sp>
        <p:nvSpPr>
          <p:cNvPr id="16" name="TextBox 16"/>
          <p:cNvSpPr txBox="1"/>
          <p:nvPr/>
        </p:nvSpPr>
        <p:spPr>
          <a:xfrm>
            <a:off x="12259688" y="2766335"/>
            <a:ext cx="2155031" cy="351729"/>
          </a:xfrm>
          <a:prstGeom prst="rect">
            <a:avLst/>
          </a:prstGeom>
        </p:spPr>
        <p:txBody>
          <a:bodyPr lIns="0" tIns="0" rIns="0" bIns="0" rtlCol="0" anchor="t">
            <a:spAutoFit/>
          </a:bodyPr>
          <a:lstStyle/>
          <a:p>
            <a:pPr algn="l">
              <a:lnSpc>
                <a:spcPts val="2736"/>
              </a:lnSpc>
              <a:spcBef>
                <a:spcPct val="0"/>
              </a:spcBef>
            </a:pPr>
            <a:r>
              <a:rPr lang="en-US" sz="2400" spc="24" dirty="0" err="1">
                <a:solidFill>
                  <a:srgbClr val="000000"/>
                </a:solidFill>
                <a:latin typeface="Arial Unicode"/>
                <a:ea typeface="Arial Unicode"/>
                <a:cs typeface="Arial Unicode"/>
                <a:sym typeface="Arial Unicode"/>
              </a:rPr>
              <a:t>資料容量占比</a:t>
            </a:r>
            <a:endParaRPr lang="en-US" sz="2400" spc="24" dirty="0">
              <a:solidFill>
                <a:srgbClr val="000000"/>
              </a:solidFill>
              <a:latin typeface="Arial Unicode"/>
              <a:ea typeface="Arial Unicode"/>
              <a:cs typeface="Arial Unicode"/>
              <a:sym typeface="Arial Unicode"/>
            </a:endParaRPr>
          </a:p>
        </p:txBody>
      </p:sp>
      <p:graphicFrame>
        <p:nvGraphicFramePr>
          <p:cNvPr id="17" name="Table 17"/>
          <p:cNvGraphicFramePr>
            <a:graphicFrameLocks noGrp="1"/>
          </p:cNvGraphicFramePr>
          <p:nvPr>
            <p:extLst>
              <p:ext uri="{D42A27DB-BD31-4B8C-83A1-F6EECF244321}">
                <p14:modId xmlns:p14="http://schemas.microsoft.com/office/powerpoint/2010/main" val="30362359"/>
              </p:ext>
            </p:extLst>
          </p:nvPr>
        </p:nvGraphicFramePr>
        <p:xfrm>
          <a:off x="12076045" y="3181214"/>
          <a:ext cx="2510810" cy="1720884"/>
        </p:xfrm>
        <a:graphic>
          <a:graphicData uri="http://schemas.openxmlformats.org/drawingml/2006/table">
            <a:tbl>
              <a:tblPr/>
              <a:tblGrid>
                <a:gridCol w="1258955">
                  <a:extLst>
                    <a:ext uri="{9D8B030D-6E8A-4147-A177-3AD203B41FA5}">
                      <a16:colId xmlns:a16="http://schemas.microsoft.com/office/drawing/2014/main" val="20000"/>
                    </a:ext>
                  </a:extLst>
                </a:gridCol>
                <a:gridCol w="1251855">
                  <a:extLst>
                    <a:ext uri="{9D8B030D-6E8A-4147-A177-3AD203B41FA5}">
                      <a16:colId xmlns:a16="http://schemas.microsoft.com/office/drawing/2014/main" val="20001"/>
                    </a:ext>
                  </a:extLst>
                </a:gridCol>
              </a:tblGrid>
              <a:tr h="863706">
                <a:tc>
                  <a:txBody>
                    <a:bodyPr/>
                    <a:lstStyle/>
                    <a:p>
                      <a:pPr algn="ctr">
                        <a:lnSpc>
                          <a:spcPts val="2659"/>
                        </a:lnSpc>
                        <a:defRPr/>
                      </a:pPr>
                      <a:r>
                        <a:rPr lang="en-US" sz="2400" b="1" dirty="0">
                          <a:solidFill>
                            <a:srgbClr val="000000"/>
                          </a:solidFill>
                          <a:latin typeface="Arial Unicode"/>
                          <a:ea typeface="Arial Unicode"/>
                          <a:cs typeface="Arial Unicode"/>
                          <a:sym typeface="Arial Unicode"/>
                        </a:rPr>
                        <a:t>256 G</a:t>
                      </a:r>
                      <a:endParaRPr lang="en-US" sz="2400" b="1"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659"/>
                        </a:lnSpc>
                        <a:defRPr/>
                      </a:pPr>
                      <a:r>
                        <a:rPr lang="en-US" sz="1899">
                          <a:solidFill>
                            <a:srgbClr val="000000"/>
                          </a:solidFill>
                          <a:latin typeface="Arial Unicode"/>
                          <a:ea typeface="Arial Unicode"/>
                          <a:cs typeface="Arial Unicode"/>
                          <a:sym typeface="Arial Unicode"/>
                        </a:rPr>
                        <a:t>57.52%</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857178">
                <a:tc>
                  <a:txBody>
                    <a:bodyPr/>
                    <a:lstStyle/>
                    <a:p>
                      <a:pPr algn="ctr">
                        <a:lnSpc>
                          <a:spcPts val="2659"/>
                        </a:lnSpc>
                        <a:defRPr/>
                      </a:pPr>
                      <a:r>
                        <a:rPr lang="en-US" sz="1899">
                          <a:solidFill>
                            <a:srgbClr val="000000"/>
                          </a:solidFill>
                          <a:latin typeface="Arial Unicode"/>
                          <a:ea typeface="Arial Unicode"/>
                          <a:cs typeface="Arial Unicode"/>
                          <a:sym typeface="Arial Unicode"/>
                        </a:rPr>
                        <a:t>128 G</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659"/>
                        </a:lnSpc>
                        <a:defRPr/>
                      </a:pPr>
                      <a:r>
                        <a:rPr lang="en-US" sz="1899" dirty="0">
                          <a:solidFill>
                            <a:srgbClr val="000000"/>
                          </a:solidFill>
                          <a:latin typeface="Arial Unicode"/>
                          <a:ea typeface="Arial Unicode"/>
                          <a:cs typeface="Arial Unicode"/>
                          <a:sym typeface="Arial Unicode"/>
                        </a:rPr>
                        <a:t>20.26%</a:t>
                      </a: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pSp>
        <p:nvGrpSpPr>
          <p:cNvPr id="18" name="Group 18"/>
          <p:cNvGrpSpPr/>
          <p:nvPr/>
        </p:nvGrpSpPr>
        <p:grpSpPr>
          <a:xfrm>
            <a:off x="17295495" y="0"/>
            <a:ext cx="992505" cy="1304461"/>
            <a:chOff x="0" y="0"/>
            <a:chExt cx="1323340" cy="1739282"/>
          </a:xfrm>
        </p:grpSpPr>
        <p:grpSp>
          <p:nvGrpSpPr>
            <p:cNvPr id="19" name="Group 19"/>
            <p:cNvGrpSpPr>
              <a:grpSpLocks noChangeAspect="1"/>
            </p:cNvGrpSpPr>
            <p:nvPr/>
          </p:nvGrpSpPr>
          <p:grpSpPr>
            <a:xfrm>
              <a:off x="0" y="0"/>
              <a:ext cx="1323340" cy="1323340"/>
              <a:chOff x="0" y="0"/>
              <a:chExt cx="13884457" cy="13884457"/>
            </a:xfrm>
          </p:grpSpPr>
          <p:sp>
            <p:nvSpPr>
              <p:cNvPr id="20" name="Freeform 20"/>
              <p:cNvSpPr/>
              <p:nvPr/>
            </p:nvSpPr>
            <p:spPr>
              <a:xfrm>
                <a:off x="-342874" y="-11125"/>
                <a:ext cx="14570202" cy="13906705"/>
              </a:xfrm>
              <a:custGeom>
                <a:avLst/>
                <a:gdLst/>
                <a:ahLst/>
                <a:cxnLst/>
                <a:rect l="l" t="t" r="r" b="b"/>
                <a:pathLst>
                  <a:path w="14570202" h="13906705">
                    <a:moveTo>
                      <a:pt x="7285101" y="11125"/>
                    </a:moveTo>
                    <a:cubicBezTo>
                      <a:pt x="4797487" y="0"/>
                      <a:pt x="2494061" y="1320743"/>
                      <a:pt x="1247030" y="3473245"/>
                    </a:cubicBezTo>
                    <a:cubicBezTo>
                      <a:pt x="0" y="5625748"/>
                      <a:pt x="0" y="8280957"/>
                      <a:pt x="1247030" y="10433459"/>
                    </a:cubicBezTo>
                    <a:cubicBezTo>
                      <a:pt x="2494061" y="12585962"/>
                      <a:pt x="4797487" y="13906705"/>
                      <a:pt x="7285101" y="13895580"/>
                    </a:cubicBezTo>
                    <a:cubicBezTo>
                      <a:pt x="9772716" y="13906705"/>
                      <a:pt x="12076142" y="12585962"/>
                      <a:pt x="13323172" y="10433459"/>
                    </a:cubicBezTo>
                    <a:cubicBezTo>
                      <a:pt x="14570202" y="8280957"/>
                      <a:pt x="14570202" y="5625748"/>
                      <a:pt x="13323172" y="3473245"/>
                    </a:cubicBezTo>
                    <a:cubicBezTo>
                      <a:pt x="12076142" y="1320743"/>
                      <a:pt x="9772716" y="0"/>
                      <a:pt x="7285101" y="11125"/>
                    </a:cubicBezTo>
                    <a:close/>
                  </a:path>
                </a:pathLst>
              </a:custGeom>
              <a:solidFill>
                <a:srgbClr val="999999"/>
              </a:solidFill>
            </p:spPr>
            <p:txBody>
              <a:bodyPr/>
              <a:lstStyle/>
              <a:p>
                <a:endParaRPr lang="zh-TW" altLang="en-US"/>
              </a:p>
            </p:txBody>
          </p:sp>
          <p:sp>
            <p:nvSpPr>
              <p:cNvPr id="21" name="Freeform 21"/>
              <p:cNvSpPr/>
              <p:nvPr/>
            </p:nvSpPr>
            <p:spPr>
              <a:xfrm>
                <a:off x="-254486" y="73238"/>
                <a:ext cx="14393428" cy="13737980"/>
              </a:xfrm>
              <a:custGeom>
                <a:avLst/>
                <a:gdLst/>
                <a:ahLst/>
                <a:cxnLst/>
                <a:rect l="l" t="t" r="r" b="b"/>
                <a:pathLst>
                  <a:path w="14393428" h="13737980">
                    <a:moveTo>
                      <a:pt x="7196713" y="10990"/>
                    </a:moveTo>
                    <a:cubicBezTo>
                      <a:pt x="4739280" y="0"/>
                      <a:pt x="2463801" y="1304718"/>
                      <a:pt x="1231900" y="3431105"/>
                    </a:cubicBezTo>
                    <a:cubicBezTo>
                      <a:pt x="0" y="5557493"/>
                      <a:pt x="0" y="8180486"/>
                      <a:pt x="1231900" y="10306873"/>
                    </a:cubicBezTo>
                    <a:cubicBezTo>
                      <a:pt x="2463801" y="12433261"/>
                      <a:pt x="4739280" y="13737979"/>
                      <a:pt x="7196713" y="13726989"/>
                    </a:cubicBezTo>
                    <a:cubicBezTo>
                      <a:pt x="9654147" y="13737979"/>
                      <a:pt x="11929626" y="12433261"/>
                      <a:pt x="13161527" y="10306873"/>
                    </a:cubicBezTo>
                    <a:cubicBezTo>
                      <a:pt x="14393428" y="8180486"/>
                      <a:pt x="14393428" y="5557493"/>
                      <a:pt x="13161527" y="3431105"/>
                    </a:cubicBezTo>
                    <a:cubicBezTo>
                      <a:pt x="11929626" y="1304718"/>
                      <a:pt x="9654147" y="0"/>
                      <a:pt x="7196713" y="10990"/>
                    </a:cubicBezTo>
                    <a:close/>
                  </a:path>
                </a:pathLst>
              </a:custGeom>
              <a:blipFill>
                <a:blip r:embed="rId9"/>
                <a:stretch>
                  <a:fillRect l="223" r="223"/>
                </a:stretch>
              </a:blipFill>
            </p:spPr>
            <p:txBody>
              <a:bodyPr/>
              <a:lstStyle/>
              <a:p>
                <a:endParaRPr lang="zh-TW" altLang="en-US"/>
              </a:p>
            </p:txBody>
          </p:sp>
        </p:grpSp>
        <p:sp>
          <p:nvSpPr>
            <p:cNvPr id="22" name="TextBox 22"/>
            <p:cNvSpPr txBox="1"/>
            <p:nvPr/>
          </p:nvSpPr>
          <p:spPr>
            <a:xfrm>
              <a:off x="190357" y="1333918"/>
              <a:ext cx="942626" cy="405364"/>
            </a:xfrm>
            <a:prstGeom prst="rect">
              <a:avLst/>
            </a:prstGeom>
          </p:spPr>
          <p:txBody>
            <a:bodyPr lIns="0" tIns="0" rIns="0" bIns="0" rtlCol="0" anchor="t">
              <a:spAutoFit/>
            </a:bodyPr>
            <a:lstStyle/>
            <a:p>
              <a:pPr algn="ctr">
                <a:lnSpc>
                  <a:spcPts val="2598"/>
                </a:lnSpc>
              </a:pPr>
              <a:r>
                <a:rPr lang="en-US" sz="1855" b="1">
                  <a:solidFill>
                    <a:srgbClr val="000000"/>
                  </a:solidFill>
                  <a:latin typeface="Noto Sans T Chinese Bold"/>
                  <a:ea typeface="Noto Sans T Chinese Bold"/>
                  <a:cs typeface="Noto Sans T Chinese Bold"/>
                  <a:sym typeface="Noto Sans T Chinese Bold"/>
                </a:rPr>
                <a:t>廖國志</a:t>
              </a:r>
            </a:p>
          </p:txBody>
        </p:sp>
      </p:grpSp>
      <p:sp>
        <p:nvSpPr>
          <p:cNvPr id="23" name="Freeform 23"/>
          <p:cNvSpPr/>
          <p:nvPr/>
        </p:nvSpPr>
        <p:spPr>
          <a:xfrm>
            <a:off x="2238945" y="5858203"/>
            <a:ext cx="5775112" cy="3400097"/>
          </a:xfrm>
          <a:custGeom>
            <a:avLst/>
            <a:gdLst/>
            <a:ahLst/>
            <a:cxnLst/>
            <a:rect l="l" t="t" r="r" b="b"/>
            <a:pathLst>
              <a:path w="5775112" h="3400097">
                <a:moveTo>
                  <a:pt x="0" y="0"/>
                </a:moveTo>
                <a:lnTo>
                  <a:pt x="5775112" y="0"/>
                </a:lnTo>
                <a:lnTo>
                  <a:pt x="5775112" y="3400097"/>
                </a:lnTo>
                <a:lnTo>
                  <a:pt x="0" y="3400097"/>
                </a:lnTo>
                <a:lnTo>
                  <a:pt x="0" y="0"/>
                </a:lnTo>
                <a:close/>
              </a:path>
            </a:pathLst>
          </a:custGeom>
          <a:blipFill>
            <a:blip r:embed="rId10"/>
            <a:stretch>
              <a:fillRect/>
            </a:stretch>
          </a:blipFill>
        </p:spPr>
        <p:txBody>
          <a:bodyPr/>
          <a:lstStyle/>
          <a:p>
            <a:endParaRPr lang="zh-TW" altLang="en-US"/>
          </a:p>
        </p:txBody>
      </p:sp>
      <p:sp>
        <p:nvSpPr>
          <p:cNvPr id="24" name="Freeform 24"/>
          <p:cNvSpPr/>
          <p:nvPr/>
        </p:nvSpPr>
        <p:spPr>
          <a:xfrm>
            <a:off x="6573966" y="6067753"/>
            <a:ext cx="513060" cy="528433"/>
          </a:xfrm>
          <a:custGeom>
            <a:avLst/>
            <a:gdLst/>
            <a:ahLst/>
            <a:cxnLst/>
            <a:rect l="l" t="t" r="r" b="b"/>
            <a:pathLst>
              <a:path w="513060" h="528433">
                <a:moveTo>
                  <a:pt x="0" y="0"/>
                </a:moveTo>
                <a:lnTo>
                  <a:pt x="513060" y="0"/>
                </a:lnTo>
                <a:lnTo>
                  <a:pt x="513060" y="528433"/>
                </a:lnTo>
                <a:lnTo>
                  <a:pt x="0" y="52843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zh-TW" alt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5"/>
          <p:cNvGrpSpPr/>
          <p:nvPr/>
        </p:nvGrpSpPr>
        <p:grpSpPr>
          <a:xfrm>
            <a:off x="14164837" y="9589260"/>
            <a:ext cx="3094463" cy="366780"/>
            <a:chOff x="0" y="0"/>
            <a:chExt cx="4125951" cy="489041"/>
          </a:xfrm>
        </p:grpSpPr>
        <p:sp>
          <p:nvSpPr>
            <p:cNvPr id="6" name="TextBox 6"/>
            <p:cNvSpPr txBox="1"/>
            <p:nvPr/>
          </p:nvSpPr>
          <p:spPr>
            <a:xfrm>
              <a:off x="562691" y="76096"/>
              <a:ext cx="3563260" cy="376173"/>
            </a:xfrm>
            <a:prstGeom prst="rect">
              <a:avLst/>
            </a:prstGeom>
          </p:spPr>
          <p:txBody>
            <a:bodyPr lIns="0" tIns="0" rIns="0" bIns="0" rtlCol="0" anchor="t">
              <a:spAutoFit/>
            </a:bodyPr>
            <a:lstStyle/>
            <a:p>
              <a:pPr marL="0" lvl="0" indent="0" algn="l">
                <a:lnSpc>
                  <a:spcPts val="2165"/>
                </a:lnSpc>
              </a:pPr>
              <a:r>
                <a:rPr lang="en-US" sz="2000" b="1" spc="37" dirty="0" err="1">
                  <a:solidFill>
                    <a:srgbClr val="FFFFFF"/>
                  </a:solidFill>
                  <a:latin typeface="微軟正黑體 Light" panose="020B0304030504040204" pitchFamily="34" charset="-120"/>
                  <a:ea typeface="微軟正黑體 Light" panose="020B0304030504040204" pitchFamily="34" charset="-120"/>
                  <a:cs typeface="Arial Unicode Bold"/>
                  <a:sym typeface="Arial Unicode Bold"/>
                </a:rPr>
                <a:t>資料分析</a:t>
              </a:r>
              <a:endParaRPr lang="en-US" sz="2000" b="1" spc="37" dirty="0">
                <a:solidFill>
                  <a:srgbClr val="FFFFFF"/>
                </a:solidFill>
                <a:latin typeface="微軟正黑體 Light" panose="020B0304030504040204" pitchFamily="34" charset="-120"/>
                <a:ea typeface="微軟正黑體 Light" panose="020B0304030504040204" pitchFamily="34" charset="-120"/>
                <a:cs typeface="Arial Unicode Bold"/>
                <a:sym typeface="Arial Unicode Bold"/>
              </a:endParaRPr>
            </a:p>
          </p:txBody>
        </p:sp>
        <p:sp>
          <p:nvSpPr>
            <p:cNvPr id="7" name="Freeform 7"/>
            <p:cNvSpPr/>
            <p:nvPr/>
          </p:nvSpPr>
          <p:spPr>
            <a:xfrm rot="5400000">
              <a:off x="-39568" y="39568"/>
              <a:ext cx="489041" cy="409905"/>
            </a:xfrm>
            <a:custGeom>
              <a:avLst/>
              <a:gdLst/>
              <a:ahLst/>
              <a:cxnLst/>
              <a:rect l="l" t="t" r="r" b="b"/>
              <a:pathLst>
                <a:path w="489041" h="409905">
                  <a:moveTo>
                    <a:pt x="0" y="0"/>
                  </a:moveTo>
                  <a:lnTo>
                    <a:pt x="489041" y="0"/>
                  </a:lnTo>
                  <a:lnTo>
                    <a:pt x="489041" y="409905"/>
                  </a:lnTo>
                  <a:lnTo>
                    <a:pt x="0" y="40990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zh-TW" altLang="en-US"/>
            </a:p>
          </p:txBody>
        </p:sp>
      </p:grpSp>
      <p:sp>
        <p:nvSpPr>
          <p:cNvPr id="10" name="TextBox 10"/>
          <p:cNvSpPr txBox="1"/>
          <p:nvPr/>
        </p:nvSpPr>
        <p:spPr>
          <a:xfrm>
            <a:off x="1028700" y="1057275"/>
            <a:ext cx="13940207" cy="954438"/>
          </a:xfrm>
          <a:prstGeom prst="rect">
            <a:avLst/>
          </a:prstGeom>
        </p:spPr>
        <p:txBody>
          <a:bodyPr lIns="0" tIns="0" rIns="0" bIns="0" rtlCol="0" anchor="t">
            <a:spAutoFit/>
          </a:bodyPr>
          <a:lstStyle/>
          <a:p>
            <a:pPr marL="0" lvl="0" indent="0" algn="l">
              <a:lnSpc>
                <a:spcPts val="7410"/>
              </a:lnSpc>
            </a:pPr>
            <a:r>
              <a:rPr lang="en-US" sz="6500" b="1" spc="65">
                <a:solidFill>
                  <a:srgbClr val="000000"/>
                </a:solidFill>
                <a:latin typeface="Arial Unicode Bold"/>
                <a:ea typeface="Arial Unicode Bold"/>
                <a:cs typeface="Arial Unicode Bold"/>
                <a:sym typeface="Arial Unicode Bold"/>
              </a:rPr>
              <a:t>資料分析 - IPHONE過去價格波動</a:t>
            </a:r>
          </a:p>
        </p:txBody>
      </p:sp>
      <p:grpSp>
        <p:nvGrpSpPr>
          <p:cNvPr id="18" name="Group 18"/>
          <p:cNvGrpSpPr/>
          <p:nvPr/>
        </p:nvGrpSpPr>
        <p:grpSpPr>
          <a:xfrm>
            <a:off x="17295495" y="0"/>
            <a:ext cx="992505" cy="1304461"/>
            <a:chOff x="0" y="0"/>
            <a:chExt cx="1323340" cy="1739282"/>
          </a:xfrm>
        </p:grpSpPr>
        <p:grpSp>
          <p:nvGrpSpPr>
            <p:cNvPr id="19" name="Group 19"/>
            <p:cNvGrpSpPr>
              <a:grpSpLocks noChangeAspect="1"/>
            </p:cNvGrpSpPr>
            <p:nvPr/>
          </p:nvGrpSpPr>
          <p:grpSpPr>
            <a:xfrm>
              <a:off x="0" y="0"/>
              <a:ext cx="1323340" cy="1323340"/>
              <a:chOff x="0" y="0"/>
              <a:chExt cx="13884457" cy="13884457"/>
            </a:xfrm>
          </p:grpSpPr>
          <p:sp>
            <p:nvSpPr>
              <p:cNvPr id="20" name="Freeform 20"/>
              <p:cNvSpPr/>
              <p:nvPr/>
            </p:nvSpPr>
            <p:spPr>
              <a:xfrm>
                <a:off x="-342874" y="-11125"/>
                <a:ext cx="14570202" cy="13906705"/>
              </a:xfrm>
              <a:custGeom>
                <a:avLst/>
                <a:gdLst/>
                <a:ahLst/>
                <a:cxnLst/>
                <a:rect l="l" t="t" r="r" b="b"/>
                <a:pathLst>
                  <a:path w="14570202" h="13906705">
                    <a:moveTo>
                      <a:pt x="7285101" y="11125"/>
                    </a:moveTo>
                    <a:cubicBezTo>
                      <a:pt x="4797487" y="0"/>
                      <a:pt x="2494061" y="1320743"/>
                      <a:pt x="1247030" y="3473245"/>
                    </a:cubicBezTo>
                    <a:cubicBezTo>
                      <a:pt x="0" y="5625748"/>
                      <a:pt x="0" y="8280957"/>
                      <a:pt x="1247030" y="10433459"/>
                    </a:cubicBezTo>
                    <a:cubicBezTo>
                      <a:pt x="2494061" y="12585962"/>
                      <a:pt x="4797487" y="13906705"/>
                      <a:pt x="7285101" y="13895580"/>
                    </a:cubicBezTo>
                    <a:cubicBezTo>
                      <a:pt x="9772716" y="13906705"/>
                      <a:pt x="12076142" y="12585962"/>
                      <a:pt x="13323172" y="10433459"/>
                    </a:cubicBezTo>
                    <a:cubicBezTo>
                      <a:pt x="14570202" y="8280957"/>
                      <a:pt x="14570202" y="5625748"/>
                      <a:pt x="13323172" y="3473245"/>
                    </a:cubicBezTo>
                    <a:cubicBezTo>
                      <a:pt x="12076142" y="1320743"/>
                      <a:pt x="9772716" y="0"/>
                      <a:pt x="7285101" y="11125"/>
                    </a:cubicBezTo>
                    <a:close/>
                  </a:path>
                </a:pathLst>
              </a:custGeom>
              <a:solidFill>
                <a:srgbClr val="999999"/>
              </a:solidFill>
            </p:spPr>
            <p:txBody>
              <a:bodyPr/>
              <a:lstStyle/>
              <a:p>
                <a:endParaRPr lang="zh-TW" altLang="en-US"/>
              </a:p>
            </p:txBody>
          </p:sp>
          <p:sp>
            <p:nvSpPr>
              <p:cNvPr id="21" name="Freeform 21"/>
              <p:cNvSpPr/>
              <p:nvPr/>
            </p:nvSpPr>
            <p:spPr>
              <a:xfrm>
                <a:off x="-254486" y="73238"/>
                <a:ext cx="14393428" cy="13737980"/>
              </a:xfrm>
              <a:custGeom>
                <a:avLst/>
                <a:gdLst/>
                <a:ahLst/>
                <a:cxnLst/>
                <a:rect l="l" t="t" r="r" b="b"/>
                <a:pathLst>
                  <a:path w="14393428" h="13737980">
                    <a:moveTo>
                      <a:pt x="7196713" y="10990"/>
                    </a:moveTo>
                    <a:cubicBezTo>
                      <a:pt x="4739280" y="0"/>
                      <a:pt x="2463801" y="1304718"/>
                      <a:pt x="1231900" y="3431105"/>
                    </a:cubicBezTo>
                    <a:cubicBezTo>
                      <a:pt x="0" y="5557493"/>
                      <a:pt x="0" y="8180486"/>
                      <a:pt x="1231900" y="10306873"/>
                    </a:cubicBezTo>
                    <a:cubicBezTo>
                      <a:pt x="2463801" y="12433261"/>
                      <a:pt x="4739280" y="13737979"/>
                      <a:pt x="7196713" y="13726989"/>
                    </a:cubicBezTo>
                    <a:cubicBezTo>
                      <a:pt x="9654147" y="13737979"/>
                      <a:pt x="11929626" y="12433261"/>
                      <a:pt x="13161527" y="10306873"/>
                    </a:cubicBezTo>
                    <a:cubicBezTo>
                      <a:pt x="14393428" y="8180486"/>
                      <a:pt x="14393428" y="5557493"/>
                      <a:pt x="13161527" y="3431105"/>
                    </a:cubicBezTo>
                    <a:cubicBezTo>
                      <a:pt x="11929626" y="1304718"/>
                      <a:pt x="9654147" y="0"/>
                      <a:pt x="7196713" y="10990"/>
                    </a:cubicBezTo>
                    <a:close/>
                  </a:path>
                </a:pathLst>
              </a:custGeom>
              <a:blipFill>
                <a:blip r:embed="rId4"/>
                <a:stretch>
                  <a:fillRect l="223" r="223"/>
                </a:stretch>
              </a:blipFill>
            </p:spPr>
            <p:txBody>
              <a:bodyPr/>
              <a:lstStyle/>
              <a:p>
                <a:endParaRPr lang="zh-TW" altLang="en-US"/>
              </a:p>
            </p:txBody>
          </p:sp>
        </p:grpSp>
        <p:sp>
          <p:nvSpPr>
            <p:cNvPr id="22" name="TextBox 22"/>
            <p:cNvSpPr txBox="1"/>
            <p:nvPr/>
          </p:nvSpPr>
          <p:spPr>
            <a:xfrm>
              <a:off x="190357" y="1333918"/>
              <a:ext cx="942626" cy="405364"/>
            </a:xfrm>
            <a:prstGeom prst="rect">
              <a:avLst/>
            </a:prstGeom>
          </p:spPr>
          <p:txBody>
            <a:bodyPr lIns="0" tIns="0" rIns="0" bIns="0" rtlCol="0" anchor="t">
              <a:spAutoFit/>
            </a:bodyPr>
            <a:lstStyle/>
            <a:p>
              <a:pPr algn="ctr">
                <a:lnSpc>
                  <a:spcPts val="2598"/>
                </a:lnSpc>
              </a:pPr>
              <a:r>
                <a:rPr lang="en-US" sz="1855" b="1">
                  <a:solidFill>
                    <a:srgbClr val="000000"/>
                  </a:solidFill>
                  <a:latin typeface="Noto Sans T Chinese Bold"/>
                  <a:ea typeface="Noto Sans T Chinese Bold"/>
                  <a:cs typeface="Noto Sans T Chinese Bold"/>
                  <a:sym typeface="Noto Sans T Chinese Bold"/>
                </a:rPr>
                <a:t>廖國志</a:t>
              </a:r>
            </a:p>
          </p:txBody>
        </p:sp>
      </p:grpSp>
      <p:pic>
        <p:nvPicPr>
          <p:cNvPr id="4" name="圖片 3">
            <a:extLst>
              <a:ext uri="{FF2B5EF4-FFF2-40B4-BE49-F238E27FC236}">
                <a16:creationId xmlns:a16="http://schemas.microsoft.com/office/drawing/2014/main" id="{FBC390B2-C204-41CE-992A-614D4C0BA7E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61186" y="3072685"/>
            <a:ext cx="8914507" cy="4810903"/>
          </a:xfrm>
          <a:prstGeom prst="rect">
            <a:avLst/>
          </a:prstGeom>
        </p:spPr>
      </p:pic>
      <p:sp>
        <p:nvSpPr>
          <p:cNvPr id="17" name="TextBox 17"/>
          <p:cNvSpPr txBox="1"/>
          <p:nvPr/>
        </p:nvSpPr>
        <p:spPr>
          <a:xfrm>
            <a:off x="10591800" y="5143500"/>
            <a:ext cx="4614219" cy="2077492"/>
          </a:xfrm>
          <a:prstGeom prst="rect">
            <a:avLst/>
          </a:prstGeom>
        </p:spPr>
        <p:txBody>
          <a:bodyPr wrap="square" lIns="0" tIns="0" rIns="0" bIns="0" rtlCol="0" anchor="t">
            <a:spAutoFit/>
          </a:bodyPr>
          <a:lstStyle/>
          <a:p>
            <a:pPr algn="l">
              <a:lnSpc>
                <a:spcPts val="2736"/>
              </a:lnSpc>
              <a:spcBef>
                <a:spcPct val="0"/>
              </a:spcBef>
            </a:pPr>
            <a:r>
              <a:rPr lang="en-US" sz="2400" spc="24" dirty="0" err="1">
                <a:solidFill>
                  <a:srgbClr val="000000"/>
                </a:solidFill>
                <a:latin typeface="Arial Unicode"/>
                <a:ea typeface="Arial Unicode"/>
                <a:cs typeface="Arial Unicode"/>
                <a:sym typeface="Arial Unicode"/>
              </a:rPr>
              <a:t>價格長期呈現下降趨勢</a:t>
            </a:r>
            <a:r>
              <a:rPr lang="en-US" sz="2400" spc="24" dirty="0">
                <a:solidFill>
                  <a:srgbClr val="000000"/>
                </a:solidFill>
                <a:latin typeface="Arial Unicode"/>
                <a:ea typeface="Arial Unicode"/>
                <a:cs typeface="Arial Unicode"/>
                <a:sym typeface="Arial Unicode"/>
              </a:rPr>
              <a:t>。</a:t>
            </a:r>
          </a:p>
          <a:p>
            <a:pPr algn="l">
              <a:lnSpc>
                <a:spcPts val="2736"/>
              </a:lnSpc>
              <a:spcBef>
                <a:spcPct val="0"/>
              </a:spcBef>
            </a:pPr>
            <a:endParaRPr lang="en-US" sz="2400" spc="24" dirty="0">
              <a:solidFill>
                <a:srgbClr val="000000"/>
              </a:solidFill>
              <a:latin typeface="Arial Unicode"/>
              <a:ea typeface="Arial Unicode"/>
              <a:cs typeface="Arial Unicode"/>
              <a:sym typeface="Arial Unicode"/>
            </a:endParaRPr>
          </a:p>
          <a:p>
            <a:pPr algn="l">
              <a:lnSpc>
                <a:spcPts val="2736"/>
              </a:lnSpc>
              <a:spcBef>
                <a:spcPct val="0"/>
              </a:spcBef>
            </a:pPr>
            <a:r>
              <a:rPr lang="en-US" sz="2400" spc="24" dirty="0" err="1">
                <a:solidFill>
                  <a:srgbClr val="000000"/>
                </a:solidFill>
                <a:latin typeface="Arial Unicode"/>
                <a:ea typeface="Arial Unicode"/>
                <a:cs typeface="Arial Unicode"/>
                <a:sym typeface="Arial Unicode"/>
              </a:rPr>
              <a:t>紅框</a:t>
            </a:r>
            <a:r>
              <a:rPr lang="en-US" sz="2400" spc="24" dirty="0">
                <a:solidFill>
                  <a:srgbClr val="000000"/>
                </a:solidFill>
                <a:latin typeface="Arial Unicode"/>
                <a:ea typeface="Arial Unicode"/>
                <a:cs typeface="Arial Unicode"/>
                <a:sym typeface="Arial Unicode"/>
              </a:rPr>
              <a:t>：</a:t>
            </a:r>
          </a:p>
          <a:p>
            <a:pPr algn="l">
              <a:lnSpc>
                <a:spcPts val="2736"/>
              </a:lnSpc>
              <a:spcBef>
                <a:spcPct val="0"/>
              </a:spcBef>
            </a:pPr>
            <a:r>
              <a:rPr lang="en-US" sz="2400" spc="24" dirty="0" err="1">
                <a:solidFill>
                  <a:srgbClr val="000000"/>
                </a:solidFill>
                <a:latin typeface="Arial Unicode"/>
                <a:ea typeface="Arial Unicode"/>
                <a:cs typeface="Arial Unicode"/>
                <a:sym typeface="Arial Unicode"/>
              </a:rPr>
              <a:t>發表會前，前代手機緩慢跌價</a:t>
            </a:r>
            <a:r>
              <a:rPr lang="en-US" sz="2400" spc="24" dirty="0">
                <a:solidFill>
                  <a:srgbClr val="000000"/>
                </a:solidFill>
                <a:latin typeface="Arial Unicode"/>
                <a:ea typeface="Arial Unicode"/>
                <a:cs typeface="Arial Unicode"/>
                <a:sym typeface="Arial Unicode"/>
              </a:rPr>
              <a:t>。</a:t>
            </a:r>
          </a:p>
          <a:p>
            <a:pPr algn="l">
              <a:lnSpc>
                <a:spcPts val="2736"/>
              </a:lnSpc>
              <a:spcBef>
                <a:spcPct val="0"/>
              </a:spcBef>
            </a:pPr>
            <a:endParaRPr lang="en-US" sz="2400" spc="24" dirty="0">
              <a:solidFill>
                <a:srgbClr val="000000"/>
              </a:solidFill>
              <a:latin typeface="Arial Unicode"/>
              <a:ea typeface="Arial Unicode"/>
              <a:cs typeface="Arial Unicode"/>
              <a:sym typeface="Arial Unicode"/>
            </a:endParaRPr>
          </a:p>
          <a:p>
            <a:pPr algn="l">
              <a:lnSpc>
                <a:spcPts val="2736"/>
              </a:lnSpc>
              <a:spcBef>
                <a:spcPct val="0"/>
              </a:spcBef>
            </a:pPr>
            <a:r>
              <a:rPr lang="en-US" sz="2400" spc="24" dirty="0" err="1">
                <a:solidFill>
                  <a:srgbClr val="000000"/>
                </a:solidFill>
                <a:latin typeface="Arial Unicode"/>
                <a:ea typeface="Arial Unicode"/>
                <a:cs typeface="Arial Unicode"/>
                <a:sym typeface="Arial Unicode"/>
              </a:rPr>
              <a:t>發表會後，跌幅明顯加大</a:t>
            </a:r>
            <a:r>
              <a:rPr lang="en-US" sz="2400" spc="24" dirty="0">
                <a:solidFill>
                  <a:srgbClr val="000000"/>
                </a:solidFill>
                <a:latin typeface="Arial Unicode"/>
                <a:ea typeface="Arial Unicode"/>
                <a:cs typeface="Arial Unicode"/>
                <a:sym typeface="Arial Unicode"/>
              </a:rPr>
              <a:t>。</a:t>
            </a:r>
          </a:p>
        </p:txBody>
      </p:sp>
      <p:sp>
        <p:nvSpPr>
          <p:cNvPr id="8" name="矩形 7">
            <a:extLst>
              <a:ext uri="{FF2B5EF4-FFF2-40B4-BE49-F238E27FC236}">
                <a16:creationId xmlns:a16="http://schemas.microsoft.com/office/drawing/2014/main" id="{EF772676-A7A6-42F9-BB1C-24FF53B6B258}"/>
              </a:ext>
            </a:extLst>
          </p:cNvPr>
          <p:cNvSpPr/>
          <p:nvPr/>
        </p:nvSpPr>
        <p:spPr>
          <a:xfrm>
            <a:off x="6218439" y="3771900"/>
            <a:ext cx="381000" cy="1143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矩形 15">
            <a:extLst>
              <a:ext uri="{FF2B5EF4-FFF2-40B4-BE49-F238E27FC236}">
                <a16:creationId xmlns:a16="http://schemas.microsoft.com/office/drawing/2014/main" id="{2AEEFAA6-33AF-4117-85FF-3EC2D3A6F5F0}"/>
              </a:ext>
            </a:extLst>
          </p:cNvPr>
          <p:cNvSpPr/>
          <p:nvPr/>
        </p:nvSpPr>
        <p:spPr>
          <a:xfrm>
            <a:off x="4343400" y="3799804"/>
            <a:ext cx="381000" cy="1143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 name="矩形 22">
            <a:extLst>
              <a:ext uri="{FF2B5EF4-FFF2-40B4-BE49-F238E27FC236}">
                <a16:creationId xmlns:a16="http://schemas.microsoft.com/office/drawing/2014/main" id="{1BA02119-2A3E-4EC3-A504-933D6EB50230}"/>
              </a:ext>
            </a:extLst>
          </p:cNvPr>
          <p:cNvSpPr/>
          <p:nvPr/>
        </p:nvSpPr>
        <p:spPr>
          <a:xfrm>
            <a:off x="7924800" y="3695700"/>
            <a:ext cx="381000" cy="1143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 name="矩形 23">
            <a:extLst>
              <a:ext uri="{FF2B5EF4-FFF2-40B4-BE49-F238E27FC236}">
                <a16:creationId xmlns:a16="http://schemas.microsoft.com/office/drawing/2014/main" id="{64DD3E30-0974-4759-B78D-C2B5C0EDBE3B}"/>
              </a:ext>
            </a:extLst>
          </p:cNvPr>
          <p:cNvSpPr/>
          <p:nvPr/>
        </p:nvSpPr>
        <p:spPr>
          <a:xfrm>
            <a:off x="2700981" y="4000500"/>
            <a:ext cx="381000" cy="1143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1018012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1"/>
          <p:cNvGrpSpPr/>
          <p:nvPr/>
        </p:nvGrpSpPr>
        <p:grpSpPr>
          <a:xfrm>
            <a:off x="14164837" y="9589260"/>
            <a:ext cx="3094463" cy="366780"/>
            <a:chOff x="0" y="0"/>
            <a:chExt cx="4125951" cy="489041"/>
          </a:xfrm>
        </p:grpSpPr>
        <p:sp>
          <p:nvSpPr>
            <p:cNvPr id="12" name="TextBox 12"/>
            <p:cNvSpPr txBox="1"/>
            <p:nvPr/>
          </p:nvSpPr>
          <p:spPr>
            <a:xfrm>
              <a:off x="562691" y="76117"/>
              <a:ext cx="3563260" cy="376173"/>
            </a:xfrm>
            <a:prstGeom prst="rect">
              <a:avLst/>
            </a:prstGeom>
          </p:spPr>
          <p:txBody>
            <a:bodyPr lIns="0" tIns="0" rIns="0" bIns="0" rtlCol="0" anchor="t">
              <a:spAutoFit/>
            </a:bodyPr>
            <a:lstStyle/>
            <a:p>
              <a:pPr marL="0" lvl="0" indent="0" algn="l">
                <a:lnSpc>
                  <a:spcPts val="2165"/>
                </a:lnSpc>
              </a:pPr>
              <a:r>
                <a:rPr lang="en-US" sz="2000" b="1" spc="37" dirty="0" err="1">
                  <a:solidFill>
                    <a:srgbClr val="FFFFFF"/>
                  </a:solidFill>
                  <a:latin typeface="微軟正黑體 Light" panose="020B0304030504040204" pitchFamily="34" charset="-120"/>
                  <a:ea typeface="微軟正黑體 Light" panose="020B0304030504040204" pitchFamily="34" charset="-120"/>
                  <a:cs typeface="Arial Unicode Bold"/>
                  <a:sym typeface="Arial Unicode"/>
                </a:rPr>
                <a:t>專案介紹</a:t>
              </a:r>
              <a:endParaRPr lang="en-US" sz="2000" b="1" spc="37" dirty="0">
                <a:solidFill>
                  <a:srgbClr val="FFFFFF"/>
                </a:solidFill>
                <a:latin typeface="微軟正黑體 Light" panose="020B0304030504040204" pitchFamily="34" charset="-120"/>
                <a:ea typeface="微軟正黑體 Light" panose="020B0304030504040204" pitchFamily="34" charset="-120"/>
                <a:cs typeface="Arial Unicode Bold"/>
                <a:sym typeface="Arial Unicode"/>
              </a:endParaRPr>
            </a:p>
          </p:txBody>
        </p:sp>
        <p:sp>
          <p:nvSpPr>
            <p:cNvPr id="13" name="Freeform 13"/>
            <p:cNvSpPr/>
            <p:nvPr/>
          </p:nvSpPr>
          <p:spPr>
            <a:xfrm rot="5400000">
              <a:off x="-39568" y="39568"/>
              <a:ext cx="489041" cy="409905"/>
            </a:xfrm>
            <a:custGeom>
              <a:avLst/>
              <a:gdLst/>
              <a:ahLst/>
              <a:cxnLst/>
              <a:rect l="l" t="t" r="r" b="b"/>
              <a:pathLst>
                <a:path w="489041" h="409905">
                  <a:moveTo>
                    <a:pt x="0" y="0"/>
                  </a:moveTo>
                  <a:lnTo>
                    <a:pt x="489041" y="0"/>
                  </a:lnTo>
                  <a:lnTo>
                    <a:pt x="489041" y="409905"/>
                  </a:lnTo>
                  <a:lnTo>
                    <a:pt x="0" y="40990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zh-TW" altLang="en-US"/>
            </a:p>
          </p:txBody>
        </p:sp>
      </p:grpSp>
      <p:grpSp>
        <p:nvGrpSpPr>
          <p:cNvPr id="17" name="Group 17"/>
          <p:cNvGrpSpPr/>
          <p:nvPr/>
        </p:nvGrpSpPr>
        <p:grpSpPr>
          <a:xfrm>
            <a:off x="17259300" y="0"/>
            <a:ext cx="992225" cy="1304093"/>
            <a:chOff x="0" y="0"/>
            <a:chExt cx="1322966" cy="1738791"/>
          </a:xfrm>
        </p:grpSpPr>
        <p:grpSp>
          <p:nvGrpSpPr>
            <p:cNvPr id="18" name="Group 18"/>
            <p:cNvGrpSpPr>
              <a:grpSpLocks noChangeAspect="1"/>
            </p:cNvGrpSpPr>
            <p:nvPr/>
          </p:nvGrpSpPr>
          <p:grpSpPr>
            <a:xfrm>
              <a:off x="0" y="0"/>
              <a:ext cx="1322966" cy="1322966"/>
              <a:chOff x="0" y="0"/>
              <a:chExt cx="13884457" cy="13884457"/>
            </a:xfrm>
          </p:grpSpPr>
          <p:sp>
            <p:nvSpPr>
              <p:cNvPr id="19" name="Freeform 19"/>
              <p:cNvSpPr/>
              <p:nvPr/>
            </p:nvSpPr>
            <p:spPr>
              <a:xfrm>
                <a:off x="-342874" y="-11125"/>
                <a:ext cx="14570202" cy="13906705"/>
              </a:xfrm>
              <a:custGeom>
                <a:avLst/>
                <a:gdLst/>
                <a:ahLst/>
                <a:cxnLst/>
                <a:rect l="l" t="t" r="r" b="b"/>
                <a:pathLst>
                  <a:path w="14570202" h="13906705">
                    <a:moveTo>
                      <a:pt x="7285101" y="11125"/>
                    </a:moveTo>
                    <a:cubicBezTo>
                      <a:pt x="4797487" y="0"/>
                      <a:pt x="2494061" y="1320743"/>
                      <a:pt x="1247030" y="3473245"/>
                    </a:cubicBezTo>
                    <a:cubicBezTo>
                      <a:pt x="0" y="5625748"/>
                      <a:pt x="0" y="8280957"/>
                      <a:pt x="1247030" y="10433459"/>
                    </a:cubicBezTo>
                    <a:cubicBezTo>
                      <a:pt x="2494061" y="12585962"/>
                      <a:pt x="4797487" y="13906705"/>
                      <a:pt x="7285101" y="13895580"/>
                    </a:cubicBezTo>
                    <a:cubicBezTo>
                      <a:pt x="9772716" y="13906705"/>
                      <a:pt x="12076142" y="12585962"/>
                      <a:pt x="13323172" y="10433459"/>
                    </a:cubicBezTo>
                    <a:cubicBezTo>
                      <a:pt x="14570202" y="8280957"/>
                      <a:pt x="14570202" y="5625748"/>
                      <a:pt x="13323172" y="3473245"/>
                    </a:cubicBezTo>
                    <a:cubicBezTo>
                      <a:pt x="12076142" y="1320743"/>
                      <a:pt x="9772716" y="0"/>
                      <a:pt x="7285101" y="11125"/>
                    </a:cubicBezTo>
                    <a:close/>
                  </a:path>
                </a:pathLst>
              </a:custGeom>
              <a:solidFill>
                <a:srgbClr val="999999"/>
              </a:solidFill>
            </p:spPr>
            <p:txBody>
              <a:bodyPr/>
              <a:lstStyle/>
              <a:p>
                <a:endParaRPr lang="zh-TW" altLang="en-US"/>
              </a:p>
            </p:txBody>
          </p:sp>
          <p:sp>
            <p:nvSpPr>
              <p:cNvPr id="20" name="Freeform 20"/>
              <p:cNvSpPr/>
              <p:nvPr/>
            </p:nvSpPr>
            <p:spPr>
              <a:xfrm>
                <a:off x="-254486" y="73238"/>
                <a:ext cx="14393428" cy="13737980"/>
              </a:xfrm>
              <a:custGeom>
                <a:avLst/>
                <a:gdLst/>
                <a:ahLst/>
                <a:cxnLst/>
                <a:rect l="l" t="t" r="r" b="b"/>
                <a:pathLst>
                  <a:path w="14393428" h="13737980">
                    <a:moveTo>
                      <a:pt x="7196713" y="10990"/>
                    </a:moveTo>
                    <a:cubicBezTo>
                      <a:pt x="4739280" y="0"/>
                      <a:pt x="2463801" y="1304718"/>
                      <a:pt x="1231900" y="3431105"/>
                    </a:cubicBezTo>
                    <a:cubicBezTo>
                      <a:pt x="0" y="5557493"/>
                      <a:pt x="0" y="8180486"/>
                      <a:pt x="1231900" y="10306873"/>
                    </a:cubicBezTo>
                    <a:cubicBezTo>
                      <a:pt x="2463801" y="12433261"/>
                      <a:pt x="4739280" y="13737979"/>
                      <a:pt x="7196713" y="13726989"/>
                    </a:cubicBezTo>
                    <a:cubicBezTo>
                      <a:pt x="9654147" y="13737979"/>
                      <a:pt x="11929626" y="12433261"/>
                      <a:pt x="13161527" y="10306873"/>
                    </a:cubicBezTo>
                    <a:cubicBezTo>
                      <a:pt x="14393428" y="8180486"/>
                      <a:pt x="14393428" y="5557493"/>
                      <a:pt x="13161527" y="3431105"/>
                    </a:cubicBezTo>
                    <a:cubicBezTo>
                      <a:pt x="11929626" y="1304718"/>
                      <a:pt x="9654147" y="0"/>
                      <a:pt x="7196713" y="10990"/>
                    </a:cubicBezTo>
                    <a:close/>
                  </a:path>
                </a:pathLst>
              </a:custGeom>
              <a:blipFill>
                <a:blip r:embed="rId4"/>
                <a:stretch>
                  <a:fillRect l="223" r="223" b="-24804"/>
                </a:stretch>
              </a:blipFill>
            </p:spPr>
            <p:txBody>
              <a:bodyPr/>
              <a:lstStyle/>
              <a:p>
                <a:endParaRPr lang="zh-TW" altLang="en-US"/>
              </a:p>
            </p:txBody>
          </p:sp>
        </p:grpSp>
        <p:sp>
          <p:nvSpPr>
            <p:cNvPr id="21" name="TextBox 21"/>
            <p:cNvSpPr txBox="1"/>
            <p:nvPr/>
          </p:nvSpPr>
          <p:spPr>
            <a:xfrm>
              <a:off x="347363" y="1333533"/>
              <a:ext cx="628240" cy="405258"/>
            </a:xfrm>
            <a:prstGeom prst="rect">
              <a:avLst/>
            </a:prstGeom>
          </p:spPr>
          <p:txBody>
            <a:bodyPr lIns="0" tIns="0" rIns="0" bIns="0" rtlCol="0" anchor="t">
              <a:spAutoFit/>
            </a:bodyPr>
            <a:lstStyle/>
            <a:p>
              <a:pPr algn="ctr">
                <a:lnSpc>
                  <a:spcPts val="2597"/>
                </a:lnSpc>
              </a:pPr>
              <a:r>
                <a:rPr lang="en-US" sz="1855" b="1">
                  <a:solidFill>
                    <a:srgbClr val="000000"/>
                  </a:solidFill>
                  <a:latin typeface="Noto Sans T Chinese Bold"/>
                  <a:ea typeface="Noto Sans T Chinese Bold"/>
                  <a:cs typeface="Noto Sans T Chinese Bold"/>
                  <a:sym typeface="Noto Sans T Chinese Bold"/>
                </a:rPr>
                <a:t>陸捷</a:t>
              </a:r>
            </a:p>
          </p:txBody>
        </p:sp>
      </p:grpSp>
      <p:sp>
        <p:nvSpPr>
          <p:cNvPr id="8" name="矩形 7">
            <a:extLst>
              <a:ext uri="{FF2B5EF4-FFF2-40B4-BE49-F238E27FC236}">
                <a16:creationId xmlns:a16="http://schemas.microsoft.com/office/drawing/2014/main" id="{0E2D2D64-42AF-4CCC-849A-A77222C96040}"/>
              </a:ext>
            </a:extLst>
          </p:cNvPr>
          <p:cNvSpPr/>
          <p:nvPr/>
        </p:nvSpPr>
        <p:spPr>
          <a:xfrm>
            <a:off x="6477000" y="4590656"/>
            <a:ext cx="5334000" cy="1105687"/>
          </a:xfrm>
          <a:prstGeom prst="rect">
            <a:avLst/>
          </a:prstGeom>
        </p:spPr>
        <p:txBody>
          <a:bodyPr wrap="square">
            <a:spAutoFit/>
          </a:bodyPr>
          <a:lstStyle/>
          <a:p>
            <a:pPr lvl="0">
              <a:lnSpc>
                <a:spcPts val="7324"/>
              </a:lnSpc>
            </a:pPr>
            <a:r>
              <a:rPr lang="en-US" altLang="zh-TW" sz="10000" b="1" spc="64" dirty="0" err="1">
                <a:solidFill>
                  <a:srgbClr val="000000"/>
                </a:solidFill>
                <a:latin typeface="Arial Unicode Bold"/>
                <a:ea typeface="Arial Unicode Bold"/>
                <a:cs typeface="Arial Unicode Bold"/>
                <a:sym typeface="Arial Unicode Bold"/>
              </a:rPr>
              <a:t>專案介紹</a:t>
            </a:r>
            <a:endParaRPr lang="en-US" altLang="zh-TW" sz="10000" b="1" spc="64" dirty="0">
              <a:solidFill>
                <a:srgbClr val="000000"/>
              </a:solidFill>
              <a:latin typeface="Arial Unicode Bold"/>
              <a:ea typeface="Arial Unicode Bold"/>
              <a:cs typeface="Arial Unicode Bold"/>
              <a:sym typeface="Arial Unicode Bold"/>
            </a:endParaRPr>
          </a:p>
        </p:txBody>
      </p:sp>
    </p:spTree>
    <p:extLst>
      <p:ext uri="{BB962C8B-B14F-4D97-AF65-F5344CB8AC3E}">
        <p14:creationId xmlns:p14="http://schemas.microsoft.com/office/powerpoint/2010/main" val="166292112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5"/>
          <p:cNvGrpSpPr/>
          <p:nvPr/>
        </p:nvGrpSpPr>
        <p:grpSpPr>
          <a:xfrm>
            <a:off x="14164837" y="9589260"/>
            <a:ext cx="3094463" cy="366780"/>
            <a:chOff x="0" y="0"/>
            <a:chExt cx="4125951" cy="489041"/>
          </a:xfrm>
        </p:grpSpPr>
        <p:sp>
          <p:nvSpPr>
            <p:cNvPr id="6" name="TextBox 6"/>
            <p:cNvSpPr txBox="1"/>
            <p:nvPr/>
          </p:nvSpPr>
          <p:spPr>
            <a:xfrm>
              <a:off x="562691" y="76096"/>
              <a:ext cx="3563260" cy="376173"/>
            </a:xfrm>
            <a:prstGeom prst="rect">
              <a:avLst/>
            </a:prstGeom>
          </p:spPr>
          <p:txBody>
            <a:bodyPr lIns="0" tIns="0" rIns="0" bIns="0" rtlCol="0" anchor="t">
              <a:spAutoFit/>
            </a:bodyPr>
            <a:lstStyle/>
            <a:p>
              <a:pPr marL="0" lvl="0" indent="0" algn="l">
                <a:lnSpc>
                  <a:spcPts val="2165"/>
                </a:lnSpc>
              </a:pPr>
              <a:r>
                <a:rPr lang="en-US" sz="2000" b="1" spc="37" dirty="0" err="1">
                  <a:solidFill>
                    <a:srgbClr val="FFFFFF"/>
                  </a:solidFill>
                  <a:latin typeface="微軟正黑體 Light" panose="020B0304030504040204" pitchFamily="34" charset="-120"/>
                  <a:ea typeface="微軟正黑體 Light" panose="020B0304030504040204" pitchFamily="34" charset="-120"/>
                  <a:cs typeface="Arial Unicode Bold"/>
                  <a:sym typeface="Arial Unicode Bold"/>
                </a:rPr>
                <a:t>資料分析</a:t>
              </a:r>
              <a:endParaRPr lang="en-US" sz="2000" b="1" spc="37" dirty="0">
                <a:solidFill>
                  <a:srgbClr val="FFFFFF"/>
                </a:solidFill>
                <a:latin typeface="微軟正黑體 Light" panose="020B0304030504040204" pitchFamily="34" charset="-120"/>
                <a:ea typeface="微軟正黑體 Light" panose="020B0304030504040204" pitchFamily="34" charset="-120"/>
                <a:cs typeface="Arial Unicode Bold"/>
                <a:sym typeface="Arial Unicode Bold"/>
              </a:endParaRPr>
            </a:p>
          </p:txBody>
        </p:sp>
        <p:sp>
          <p:nvSpPr>
            <p:cNvPr id="7" name="Freeform 7"/>
            <p:cNvSpPr/>
            <p:nvPr/>
          </p:nvSpPr>
          <p:spPr>
            <a:xfrm rot="5400000">
              <a:off x="-39568" y="39568"/>
              <a:ext cx="489041" cy="409905"/>
            </a:xfrm>
            <a:custGeom>
              <a:avLst/>
              <a:gdLst/>
              <a:ahLst/>
              <a:cxnLst/>
              <a:rect l="l" t="t" r="r" b="b"/>
              <a:pathLst>
                <a:path w="489041" h="409905">
                  <a:moveTo>
                    <a:pt x="0" y="0"/>
                  </a:moveTo>
                  <a:lnTo>
                    <a:pt x="489041" y="0"/>
                  </a:lnTo>
                  <a:lnTo>
                    <a:pt x="489041" y="409905"/>
                  </a:lnTo>
                  <a:lnTo>
                    <a:pt x="0" y="40990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zh-TW" altLang="en-US"/>
            </a:p>
          </p:txBody>
        </p:sp>
      </p:grpSp>
      <p:sp>
        <p:nvSpPr>
          <p:cNvPr id="10" name="TextBox 10"/>
          <p:cNvSpPr txBox="1"/>
          <p:nvPr/>
        </p:nvSpPr>
        <p:spPr>
          <a:xfrm>
            <a:off x="1028700" y="1057275"/>
            <a:ext cx="13940207" cy="954438"/>
          </a:xfrm>
          <a:prstGeom prst="rect">
            <a:avLst/>
          </a:prstGeom>
        </p:spPr>
        <p:txBody>
          <a:bodyPr lIns="0" tIns="0" rIns="0" bIns="0" rtlCol="0" anchor="t">
            <a:spAutoFit/>
          </a:bodyPr>
          <a:lstStyle/>
          <a:p>
            <a:pPr marL="0" lvl="0" indent="0" algn="l">
              <a:lnSpc>
                <a:spcPts val="7410"/>
              </a:lnSpc>
            </a:pPr>
            <a:r>
              <a:rPr lang="en-US" sz="6500" b="1" spc="65">
                <a:solidFill>
                  <a:srgbClr val="000000"/>
                </a:solidFill>
                <a:latin typeface="Arial Unicode Bold"/>
                <a:ea typeface="Arial Unicode Bold"/>
                <a:cs typeface="Arial Unicode Bold"/>
                <a:sym typeface="Arial Unicode Bold"/>
              </a:rPr>
              <a:t>資料分析 - IPHONE過去價格波動</a:t>
            </a:r>
          </a:p>
        </p:txBody>
      </p:sp>
      <p:grpSp>
        <p:nvGrpSpPr>
          <p:cNvPr id="18" name="Group 18"/>
          <p:cNvGrpSpPr/>
          <p:nvPr/>
        </p:nvGrpSpPr>
        <p:grpSpPr>
          <a:xfrm>
            <a:off x="17295495" y="0"/>
            <a:ext cx="992505" cy="1304461"/>
            <a:chOff x="0" y="0"/>
            <a:chExt cx="1323340" cy="1739282"/>
          </a:xfrm>
        </p:grpSpPr>
        <p:grpSp>
          <p:nvGrpSpPr>
            <p:cNvPr id="19" name="Group 19"/>
            <p:cNvGrpSpPr>
              <a:grpSpLocks noChangeAspect="1"/>
            </p:cNvGrpSpPr>
            <p:nvPr/>
          </p:nvGrpSpPr>
          <p:grpSpPr>
            <a:xfrm>
              <a:off x="0" y="0"/>
              <a:ext cx="1323340" cy="1323340"/>
              <a:chOff x="0" y="0"/>
              <a:chExt cx="13884457" cy="13884457"/>
            </a:xfrm>
          </p:grpSpPr>
          <p:sp>
            <p:nvSpPr>
              <p:cNvPr id="20" name="Freeform 20"/>
              <p:cNvSpPr/>
              <p:nvPr/>
            </p:nvSpPr>
            <p:spPr>
              <a:xfrm>
                <a:off x="-342874" y="-11125"/>
                <a:ext cx="14570202" cy="13906705"/>
              </a:xfrm>
              <a:custGeom>
                <a:avLst/>
                <a:gdLst/>
                <a:ahLst/>
                <a:cxnLst/>
                <a:rect l="l" t="t" r="r" b="b"/>
                <a:pathLst>
                  <a:path w="14570202" h="13906705">
                    <a:moveTo>
                      <a:pt x="7285101" y="11125"/>
                    </a:moveTo>
                    <a:cubicBezTo>
                      <a:pt x="4797487" y="0"/>
                      <a:pt x="2494061" y="1320743"/>
                      <a:pt x="1247030" y="3473245"/>
                    </a:cubicBezTo>
                    <a:cubicBezTo>
                      <a:pt x="0" y="5625748"/>
                      <a:pt x="0" y="8280957"/>
                      <a:pt x="1247030" y="10433459"/>
                    </a:cubicBezTo>
                    <a:cubicBezTo>
                      <a:pt x="2494061" y="12585962"/>
                      <a:pt x="4797487" y="13906705"/>
                      <a:pt x="7285101" y="13895580"/>
                    </a:cubicBezTo>
                    <a:cubicBezTo>
                      <a:pt x="9772716" y="13906705"/>
                      <a:pt x="12076142" y="12585962"/>
                      <a:pt x="13323172" y="10433459"/>
                    </a:cubicBezTo>
                    <a:cubicBezTo>
                      <a:pt x="14570202" y="8280957"/>
                      <a:pt x="14570202" y="5625748"/>
                      <a:pt x="13323172" y="3473245"/>
                    </a:cubicBezTo>
                    <a:cubicBezTo>
                      <a:pt x="12076142" y="1320743"/>
                      <a:pt x="9772716" y="0"/>
                      <a:pt x="7285101" y="11125"/>
                    </a:cubicBezTo>
                    <a:close/>
                  </a:path>
                </a:pathLst>
              </a:custGeom>
              <a:solidFill>
                <a:srgbClr val="999999"/>
              </a:solidFill>
            </p:spPr>
            <p:txBody>
              <a:bodyPr/>
              <a:lstStyle/>
              <a:p>
                <a:endParaRPr lang="zh-TW" altLang="en-US"/>
              </a:p>
            </p:txBody>
          </p:sp>
          <p:sp>
            <p:nvSpPr>
              <p:cNvPr id="21" name="Freeform 21"/>
              <p:cNvSpPr/>
              <p:nvPr/>
            </p:nvSpPr>
            <p:spPr>
              <a:xfrm>
                <a:off x="-254486" y="73238"/>
                <a:ext cx="14393428" cy="13737980"/>
              </a:xfrm>
              <a:custGeom>
                <a:avLst/>
                <a:gdLst/>
                <a:ahLst/>
                <a:cxnLst/>
                <a:rect l="l" t="t" r="r" b="b"/>
                <a:pathLst>
                  <a:path w="14393428" h="13737980">
                    <a:moveTo>
                      <a:pt x="7196713" y="10990"/>
                    </a:moveTo>
                    <a:cubicBezTo>
                      <a:pt x="4739280" y="0"/>
                      <a:pt x="2463801" y="1304718"/>
                      <a:pt x="1231900" y="3431105"/>
                    </a:cubicBezTo>
                    <a:cubicBezTo>
                      <a:pt x="0" y="5557493"/>
                      <a:pt x="0" y="8180486"/>
                      <a:pt x="1231900" y="10306873"/>
                    </a:cubicBezTo>
                    <a:cubicBezTo>
                      <a:pt x="2463801" y="12433261"/>
                      <a:pt x="4739280" y="13737979"/>
                      <a:pt x="7196713" y="13726989"/>
                    </a:cubicBezTo>
                    <a:cubicBezTo>
                      <a:pt x="9654147" y="13737979"/>
                      <a:pt x="11929626" y="12433261"/>
                      <a:pt x="13161527" y="10306873"/>
                    </a:cubicBezTo>
                    <a:cubicBezTo>
                      <a:pt x="14393428" y="8180486"/>
                      <a:pt x="14393428" y="5557493"/>
                      <a:pt x="13161527" y="3431105"/>
                    </a:cubicBezTo>
                    <a:cubicBezTo>
                      <a:pt x="11929626" y="1304718"/>
                      <a:pt x="9654147" y="0"/>
                      <a:pt x="7196713" y="10990"/>
                    </a:cubicBezTo>
                    <a:close/>
                  </a:path>
                </a:pathLst>
              </a:custGeom>
              <a:blipFill>
                <a:blip r:embed="rId4"/>
                <a:stretch>
                  <a:fillRect l="223" r="223"/>
                </a:stretch>
              </a:blipFill>
            </p:spPr>
            <p:txBody>
              <a:bodyPr/>
              <a:lstStyle/>
              <a:p>
                <a:endParaRPr lang="zh-TW" altLang="en-US"/>
              </a:p>
            </p:txBody>
          </p:sp>
        </p:grpSp>
        <p:sp>
          <p:nvSpPr>
            <p:cNvPr id="22" name="TextBox 22"/>
            <p:cNvSpPr txBox="1"/>
            <p:nvPr/>
          </p:nvSpPr>
          <p:spPr>
            <a:xfrm>
              <a:off x="190357" y="1333918"/>
              <a:ext cx="942626" cy="405364"/>
            </a:xfrm>
            <a:prstGeom prst="rect">
              <a:avLst/>
            </a:prstGeom>
          </p:spPr>
          <p:txBody>
            <a:bodyPr lIns="0" tIns="0" rIns="0" bIns="0" rtlCol="0" anchor="t">
              <a:spAutoFit/>
            </a:bodyPr>
            <a:lstStyle/>
            <a:p>
              <a:pPr algn="ctr">
                <a:lnSpc>
                  <a:spcPts val="2598"/>
                </a:lnSpc>
              </a:pPr>
              <a:r>
                <a:rPr lang="en-US" sz="1855" b="1">
                  <a:solidFill>
                    <a:srgbClr val="000000"/>
                  </a:solidFill>
                  <a:latin typeface="Noto Sans T Chinese Bold"/>
                  <a:ea typeface="Noto Sans T Chinese Bold"/>
                  <a:cs typeface="Noto Sans T Chinese Bold"/>
                  <a:sym typeface="Noto Sans T Chinese Bold"/>
                </a:rPr>
                <a:t>廖國志</a:t>
              </a:r>
            </a:p>
          </p:txBody>
        </p:sp>
      </p:grpSp>
      <p:sp>
        <p:nvSpPr>
          <p:cNvPr id="17" name="TextBox 17"/>
          <p:cNvSpPr txBox="1"/>
          <p:nvPr/>
        </p:nvSpPr>
        <p:spPr>
          <a:xfrm>
            <a:off x="10591800" y="4972524"/>
            <a:ext cx="5453360" cy="1731243"/>
          </a:xfrm>
          <a:prstGeom prst="rect">
            <a:avLst/>
          </a:prstGeom>
        </p:spPr>
        <p:txBody>
          <a:bodyPr wrap="square" lIns="0" tIns="0" rIns="0" bIns="0" rtlCol="0" anchor="t">
            <a:spAutoFit/>
          </a:bodyPr>
          <a:lstStyle/>
          <a:p>
            <a:pPr algn="l">
              <a:lnSpc>
                <a:spcPts val="2736"/>
              </a:lnSpc>
              <a:spcBef>
                <a:spcPct val="0"/>
              </a:spcBef>
            </a:pPr>
            <a:endParaRPr lang="en-US" sz="2400" spc="24" dirty="0">
              <a:solidFill>
                <a:srgbClr val="000000"/>
              </a:solidFill>
              <a:latin typeface="Arial Unicode"/>
              <a:ea typeface="Arial Unicode"/>
              <a:cs typeface="Arial Unicode"/>
              <a:sym typeface="Arial Unicode"/>
            </a:endParaRPr>
          </a:p>
          <a:p>
            <a:pPr algn="l">
              <a:lnSpc>
                <a:spcPts val="2736"/>
              </a:lnSpc>
              <a:spcBef>
                <a:spcPct val="0"/>
              </a:spcBef>
            </a:pPr>
            <a:r>
              <a:rPr lang="en-US" sz="2400" spc="24" dirty="0" err="1">
                <a:solidFill>
                  <a:srgbClr val="000000"/>
                </a:solidFill>
                <a:latin typeface="Arial Unicode"/>
                <a:ea typeface="Arial Unicode"/>
                <a:cs typeface="Arial Unicode"/>
                <a:sym typeface="Arial Unicode"/>
              </a:rPr>
              <a:t>紫框</a:t>
            </a:r>
            <a:r>
              <a:rPr lang="en-US" sz="2400" spc="24" dirty="0">
                <a:solidFill>
                  <a:srgbClr val="000000"/>
                </a:solidFill>
                <a:latin typeface="Arial Unicode"/>
                <a:ea typeface="Arial Unicode"/>
                <a:cs typeface="Arial Unicode"/>
                <a:sym typeface="Arial Unicode"/>
              </a:rPr>
              <a:t>：</a:t>
            </a:r>
          </a:p>
          <a:p>
            <a:pPr algn="l">
              <a:lnSpc>
                <a:spcPts val="2736"/>
              </a:lnSpc>
              <a:spcBef>
                <a:spcPct val="0"/>
              </a:spcBef>
            </a:pPr>
            <a:r>
              <a:rPr lang="en-US" sz="2400" spc="24" dirty="0" err="1">
                <a:solidFill>
                  <a:srgbClr val="000000"/>
                </a:solidFill>
                <a:latin typeface="Arial Unicode"/>
                <a:ea typeface="Arial Unicode"/>
                <a:cs typeface="Arial Unicode"/>
                <a:sym typeface="Arial Unicode"/>
              </a:rPr>
              <a:t>疫情解封前後，價格未出現劇烈波動</a:t>
            </a:r>
            <a:r>
              <a:rPr lang="en-US" sz="2400" spc="24" dirty="0">
                <a:solidFill>
                  <a:srgbClr val="000000"/>
                </a:solidFill>
                <a:latin typeface="Arial Unicode"/>
                <a:ea typeface="Arial Unicode"/>
                <a:cs typeface="Arial Unicode"/>
                <a:sym typeface="Arial Unicode"/>
              </a:rPr>
              <a:t>，</a:t>
            </a:r>
          </a:p>
          <a:p>
            <a:pPr algn="l">
              <a:lnSpc>
                <a:spcPts val="2736"/>
              </a:lnSpc>
              <a:spcBef>
                <a:spcPct val="0"/>
              </a:spcBef>
            </a:pPr>
            <a:r>
              <a:rPr lang="en-US" sz="2400" spc="24" dirty="0" err="1">
                <a:solidFill>
                  <a:srgbClr val="000000"/>
                </a:solidFill>
                <a:latin typeface="Arial Unicode"/>
                <a:ea typeface="Arial Unicode"/>
                <a:cs typeface="Arial Unicode"/>
                <a:sym typeface="Arial Unicode"/>
              </a:rPr>
              <a:t>市場相對穩定</a:t>
            </a:r>
            <a:r>
              <a:rPr lang="en-US" sz="2400" spc="24" dirty="0">
                <a:solidFill>
                  <a:srgbClr val="000000"/>
                </a:solidFill>
                <a:latin typeface="Arial Unicode"/>
                <a:ea typeface="Arial Unicode"/>
                <a:cs typeface="Arial Unicode"/>
                <a:sym typeface="Arial Unicode"/>
              </a:rPr>
              <a:t>。</a:t>
            </a:r>
          </a:p>
          <a:p>
            <a:pPr algn="l">
              <a:lnSpc>
                <a:spcPts val="2736"/>
              </a:lnSpc>
              <a:spcBef>
                <a:spcPct val="0"/>
              </a:spcBef>
            </a:pPr>
            <a:endParaRPr lang="en-US" sz="2400" spc="24" dirty="0">
              <a:solidFill>
                <a:srgbClr val="000000"/>
              </a:solidFill>
              <a:latin typeface="Arial Unicode"/>
              <a:ea typeface="Arial Unicode"/>
              <a:cs typeface="Arial Unicode"/>
              <a:sym typeface="Arial Unicode"/>
            </a:endParaRPr>
          </a:p>
        </p:txBody>
      </p:sp>
      <p:pic>
        <p:nvPicPr>
          <p:cNvPr id="14" name="圖片 13">
            <a:extLst>
              <a:ext uri="{FF2B5EF4-FFF2-40B4-BE49-F238E27FC236}">
                <a16:creationId xmlns:a16="http://schemas.microsoft.com/office/drawing/2014/main" id="{961EC98C-EC51-4413-B7BD-CC239ED50BD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61186" y="3072685"/>
            <a:ext cx="8914507" cy="4810903"/>
          </a:xfrm>
          <a:prstGeom prst="rect">
            <a:avLst/>
          </a:prstGeom>
        </p:spPr>
      </p:pic>
      <p:sp>
        <p:nvSpPr>
          <p:cNvPr id="2" name="矩形 1">
            <a:extLst>
              <a:ext uri="{FF2B5EF4-FFF2-40B4-BE49-F238E27FC236}">
                <a16:creationId xmlns:a16="http://schemas.microsoft.com/office/drawing/2014/main" id="{47BC54B8-6EBA-44BD-9D9D-F02B1BC6D153}"/>
              </a:ext>
            </a:extLst>
          </p:cNvPr>
          <p:cNvSpPr/>
          <p:nvPr/>
        </p:nvSpPr>
        <p:spPr>
          <a:xfrm>
            <a:off x="5532639" y="3848100"/>
            <a:ext cx="685800" cy="2590800"/>
          </a:xfrm>
          <a:prstGeom prst="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5"/>
          <p:cNvGrpSpPr/>
          <p:nvPr/>
        </p:nvGrpSpPr>
        <p:grpSpPr>
          <a:xfrm>
            <a:off x="14164837" y="9589260"/>
            <a:ext cx="3094463" cy="366780"/>
            <a:chOff x="0" y="0"/>
            <a:chExt cx="4125951" cy="489041"/>
          </a:xfrm>
        </p:grpSpPr>
        <p:sp>
          <p:nvSpPr>
            <p:cNvPr id="6" name="TextBox 6"/>
            <p:cNvSpPr txBox="1"/>
            <p:nvPr/>
          </p:nvSpPr>
          <p:spPr>
            <a:xfrm>
              <a:off x="562691" y="76096"/>
              <a:ext cx="3563260" cy="376173"/>
            </a:xfrm>
            <a:prstGeom prst="rect">
              <a:avLst/>
            </a:prstGeom>
          </p:spPr>
          <p:txBody>
            <a:bodyPr lIns="0" tIns="0" rIns="0" bIns="0" rtlCol="0" anchor="t">
              <a:spAutoFit/>
            </a:bodyPr>
            <a:lstStyle/>
            <a:p>
              <a:pPr marL="0" lvl="0" indent="0" algn="l">
                <a:lnSpc>
                  <a:spcPts val="2165"/>
                </a:lnSpc>
              </a:pPr>
              <a:r>
                <a:rPr lang="en-US" sz="2000" b="1" spc="37" dirty="0" err="1">
                  <a:solidFill>
                    <a:srgbClr val="FFFFFF"/>
                  </a:solidFill>
                  <a:latin typeface="微軟正黑體 Light" panose="020B0304030504040204" pitchFamily="34" charset="-120"/>
                  <a:ea typeface="微軟正黑體 Light" panose="020B0304030504040204" pitchFamily="34" charset="-120"/>
                  <a:cs typeface="Arial Unicode Bold"/>
                  <a:sym typeface="Arial Unicode Bold"/>
                </a:rPr>
                <a:t>資料分析</a:t>
              </a:r>
              <a:endParaRPr lang="en-US" sz="2000" b="1" spc="37" dirty="0">
                <a:solidFill>
                  <a:srgbClr val="FFFFFF"/>
                </a:solidFill>
                <a:latin typeface="微軟正黑體 Light" panose="020B0304030504040204" pitchFamily="34" charset="-120"/>
                <a:ea typeface="微軟正黑體 Light" panose="020B0304030504040204" pitchFamily="34" charset="-120"/>
                <a:cs typeface="Arial Unicode Bold"/>
                <a:sym typeface="Arial Unicode Bold"/>
              </a:endParaRPr>
            </a:p>
          </p:txBody>
        </p:sp>
        <p:sp>
          <p:nvSpPr>
            <p:cNvPr id="7" name="Freeform 7"/>
            <p:cNvSpPr/>
            <p:nvPr/>
          </p:nvSpPr>
          <p:spPr>
            <a:xfrm rot="5400000">
              <a:off x="-39568" y="39568"/>
              <a:ext cx="489041" cy="409905"/>
            </a:xfrm>
            <a:custGeom>
              <a:avLst/>
              <a:gdLst/>
              <a:ahLst/>
              <a:cxnLst/>
              <a:rect l="l" t="t" r="r" b="b"/>
              <a:pathLst>
                <a:path w="489041" h="409905">
                  <a:moveTo>
                    <a:pt x="0" y="0"/>
                  </a:moveTo>
                  <a:lnTo>
                    <a:pt x="489041" y="0"/>
                  </a:lnTo>
                  <a:lnTo>
                    <a:pt x="489041" y="409905"/>
                  </a:lnTo>
                  <a:lnTo>
                    <a:pt x="0" y="40990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zh-TW" altLang="en-US"/>
            </a:p>
          </p:txBody>
        </p:sp>
      </p:grpSp>
      <p:sp>
        <p:nvSpPr>
          <p:cNvPr id="9" name="TextBox 9"/>
          <p:cNvSpPr txBox="1"/>
          <p:nvPr/>
        </p:nvSpPr>
        <p:spPr>
          <a:xfrm>
            <a:off x="1028700" y="1057275"/>
            <a:ext cx="13940207" cy="954438"/>
          </a:xfrm>
          <a:prstGeom prst="rect">
            <a:avLst/>
          </a:prstGeom>
        </p:spPr>
        <p:txBody>
          <a:bodyPr lIns="0" tIns="0" rIns="0" bIns="0" rtlCol="0" anchor="t">
            <a:spAutoFit/>
          </a:bodyPr>
          <a:lstStyle/>
          <a:p>
            <a:pPr marL="0" lvl="0" indent="0" algn="l">
              <a:lnSpc>
                <a:spcPts val="7410"/>
              </a:lnSpc>
            </a:pPr>
            <a:r>
              <a:rPr lang="en-US" sz="6500" b="1" spc="65">
                <a:solidFill>
                  <a:srgbClr val="000000"/>
                </a:solidFill>
                <a:latin typeface="Arial Unicode Bold"/>
                <a:ea typeface="Arial Unicode Bold"/>
                <a:cs typeface="Arial Unicode Bold"/>
                <a:sym typeface="Arial Unicode Bold"/>
              </a:rPr>
              <a:t>資料分析 -  GALAXY過去價格波動</a:t>
            </a:r>
          </a:p>
        </p:txBody>
      </p:sp>
      <p:grpSp>
        <p:nvGrpSpPr>
          <p:cNvPr id="18" name="Group 18"/>
          <p:cNvGrpSpPr/>
          <p:nvPr/>
        </p:nvGrpSpPr>
        <p:grpSpPr>
          <a:xfrm>
            <a:off x="17295495" y="0"/>
            <a:ext cx="992505" cy="1304461"/>
            <a:chOff x="0" y="0"/>
            <a:chExt cx="1323340" cy="1739282"/>
          </a:xfrm>
        </p:grpSpPr>
        <p:grpSp>
          <p:nvGrpSpPr>
            <p:cNvPr id="19" name="Group 19"/>
            <p:cNvGrpSpPr>
              <a:grpSpLocks noChangeAspect="1"/>
            </p:cNvGrpSpPr>
            <p:nvPr/>
          </p:nvGrpSpPr>
          <p:grpSpPr>
            <a:xfrm>
              <a:off x="0" y="0"/>
              <a:ext cx="1323340" cy="1323340"/>
              <a:chOff x="0" y="0"/>
              <a:chExt cx="13884457" cy="13884457"/>
            </a:xfrm>
          </p:grpSpPr>
          <p:sp>
            <p:nvSpPr>
              <p:cNvPr id="20" name="Freeform 20"/>
              <p:cNvSpPr/>
              <p:nvPr/>
            </p:nvSpPr>
            <p:spPr>
              <a:xfrm>
                <a:off x="-342874" y="-11125"/>
                <a:ext cx="14570202" cy="13906705"/>
              </a:xfrm>
              <a:custGeom>
                <a:avLst/>
                <a:gdLst/>
                <a:ahLst/>
                <a:cxnLst/>
                <a:rect l="l" t="t" r="r" b="b"/>
                <a:pathLst>
                  <a:path w="14570202" h="13906705">
                    <a:moveTo>
                      <a:pt x="7285101" y="11125"/>
                    </a:moveTo>
                    <a:cubicBezTo>
                      <a:pt x="4797487" y="0"/>
                      <a:pt x="2494061" y="1320743"/>
                      <a:pt x="1247030" y="3473245"/>
                    </a:cubicBezTo>
                    <a:cubicBezTo>
                      <a:pt x="0" y="5625748"/>
                      <a:pt x="0" y="8280957"/>
                      <a:pt x="1247030" y="10433459"/>
                    </a:cubicBezTo>
                    <a:cubicBezTo>
                      <a:pt x="2494061" y="12585962"/>
                      <a:pt x="4797487" y="13906705"/>
                      <a:pt x="7285101" y="13895580"/>
                    </a:cubicBezTo>
                    <a:cubicBezTo>
                      <a:pt x="9772716" y="13906705"/>
                      <a:pt x="12076142" y="12585962"/>
                      <a:pt x="13323172" y="10433459"/>
                    </a:cubicBezTo>
                    <a:cubicBezTo>
                      <a:pt x="14570202" y="8280957"/>
                      <a:pt x="14570202" y="5625748"/>
                      <a:pt x="13323172" y="3473245"/>
                    </a:cubicBezTo>
                    <a:cubicBezTo>
                      <a:pt x="12076142" y="1320743"/>
                      <a:pt x="9772716" y="0"/>
                      <a:pt x="7285101" y="11125"/>
                    </a:cubicBezTo>
                    <a:close/>
                  </a:path>
                </a:pathLst>
              </a:custGeom>
              <a:solidFill>
                <a:srgbClr val="999999"/>
              </a:solidFill>
            </p:spPr>
            <p:txBody>
              <a:bodyPr/>
              <a:lstStyle/>
              <a:p>
                <a:endParaRPr lang="zh-TW" altLang="en-US"/>
              </a:p>
            </p:txBody>
          </p:sp>
          <p:sp>
            <p:nvSpPr>
              <p:cNvPr id="21" name="Freeform 21"/>
              <p:cNvSpPr/>
              <p:nvPr/>
            </p:nvSpPr>
            <p:spPr>
              <a:xfrm>
                <a:off x="-254486" y="73238"/>
                <a:ext cx="14393428" cy="13737980"/>
              </a:xfrm>
              <a:custGeom>
                <a:avLst/>
                <a:gdLst/>
                <a:ahLst/>
                <a:cxnLst/>
                <a:rect l="l" t="t" r="r" b="b"/>
                <a:pathLst>
                  <a:path w="14393428" h="13737980">
                    <a:moveTo>
                      <a:pt x="7196713" y="10990"/>
                    </a:moveTo>
                    <a:cubicBezTo>
                      <a:pt x="4739280" y="0"/>
                      <a:pt x="2463801" y="1304718"/>
                      <a:pt x="1231900" y="3431105"/>
                    </a:cubicBezTo>
                    <a:cubicBezTo>
                      <a:pt x="0" y="5557493"/>
                      <a:pt x="0" y="8180486"/>
                      <a:pt x="1231900" y="10306873"/>
                    </a:cubicBezTo>
                    <a:cubicBezTo>
                      <a:pt x="2463801" y="12433261"/>
                      <a:pt x="4739280" y="13737979"/>
                      <a:pt x="7196713" y="13726989"/>
                    </a:cubicBezTo>
                    <a:cubicBezTo>
                      <a:pt x="9654147" y="13737979"/>
                      <a:pt x="11929626" y="12433261"/>
                      <a:pt x="13161527" y="10306873"/>
                    </a:cubicBezTo>
                    <a:cubicBezTo>
                      <a:pt x="14393428" y="8180486"/>
                      <a:pt x="14393428" y="5557493"/>
                      <a:pt x="13161527" y="3431105"/>
                    </a:cubicBezTo>
                    <a:cubicBezTo>
                      <a:pt x="11929626" y="1304718"/>
                      <a:pt x="9654147" y="0"/>
                      <a:pt x="7196713" y="10990"/>
                    </a:cubicBezTo>
                    <a:close/>
                  </a:path>
                </a:pathLst>
              </a:custGeom>
              <a:blipFill>
                <a:blip r:embed="rId4"/>
                <a:stretch>
                  <a:fillRect l="223" r="223"/>
                </a:stretch>
              </a:blipFill>
            </p:spPr>
            <p:txBody>
              <a:bodyPr/>
              <a:lstStyle/>
              <a:p>
                <a:endParaRPr lang="zh-TW" altLang="en-US"/>
              </a:p>
            </p:txBody>
          </p:sp>
        </p:grpSp>
        <p:sp>
          <p:nvSpPr>
            <p:cNvPr id="22" name="TextBox 22"/>
            <p:cNvSpPr txBox="1"/>
            <p:nvPr/>
          </p:nvSpPr>
          <p:spPr>
            <a:xfrm>
              <a:off x="190357" y="1333918"/>
              <a:ext cx="942626" cy="405364"/>
            </a:xfrm>
            <a:prstGeom prst="rect">
              <a:avLst/>
            </a:prstGeom>
          </p:spPr>
          <p:txBody>
            <a:bodyPr lIns="0" tIns="0" rIns="0" bIns="0" rtlCol="0" anchor="t">
              <a:spAutoFit/>
            </a:bodyPr>
            <a:lstStyle/>
            <a:p>
              <a:pPr algn="ctr">
                <a:lnSpc>
                  <a:spcPts val="2598"/>
                </a:lnSpc>
              </a:pPr>
              <a:r>
                <a:rPr lang="en-US" sz="1855" b="1">
                  <a:solidFill>
                    <a:srgbClr val="000000"/>
                  </a:solidFill>
                  <a:latin typeface="Noto Sans T Chinese Bold"/>
                  <a:ea typeface="Noto Sans T Chinese Bold"/>
                  <a:cs typeface="Noto Sans T Chinese Bold"/>
                  <a:sym typeface="Noto Sans T Chinese Bold"/>
                </a:rPr>
                <a:t>廖國志</a:t>
              </a:r>
            </a:p>
          </p:txBody>
        </p:sp>
      </p:grpSp>
      <p:pic>
        <p:nvPicPr>
          <p:cNvPr id="32" name="圖片 31">
            <a:extLst>
              <a:ext uri="{FF2B5EF4-FFF2-40B4-BE49-F238E27FC236}">
                <a16:creationId xmlns:a16="http://schemas.microsoft.com/office/drawing/2014/main" id="{931D4D20-C602-4F59-948B-1617973EFBF1}"/>
              </a:ext>
            </a:extLst>
          </p:cNvPr>
          <p:cNvPicPr>
            <a:picLocks noChangeAspect="1"/>
          </p:cNvPicPr>
          <p:nvPr/>
        </p:nvPicPr>
        <p:blipFill>
          <a:blip r:embed="rId5"/>
          <a:stretch>
            <a:fillRect/>
          </a:stretch>
        </p:blipFill>
        <p:spPr>
          <a:xfrm>
            <a:off x="1752600" y="3086100"/>
            <a:ext cx="9819176" cy="4810903"/>
          </a:xfrm>
          <a:prstGeom prst="rect">
            <a:avLst/>
          </a:prstGeom>
        </p:spPr>
      </p:pic>
      <p:pic>
        <p:nvPicPr>
          <p:cNvPr id="33" name="圖片 32">
            <a:extLst>
              <a:ext uri="{FF2B5EF4-FFF2-40B4-BE49-F238E27FC236}">
                <a16:creationId xmlns:a16="http://schemas.microsoft.com/office/drawing/2014/main" id="{8AD3F876-5E9A-48D2-A918-015C6249E917}"/>
              </a:ext>
            </a:extLst>
          </p:cNvPr>
          <p:cNvPicPr>
            <a:picLocks noChangeAspect="1"/>
          </p:cNvPicPr>
          <p:nvPr/>
        </p:nvPicPr>
        <p:blipFill>
          <a:blip r:embed="rId6"/>
          <a:stretch>
            <a:fillRect/>
          </a:stretch>
        </p:blipFill>
        <p:spPr>
          <a:xfrm>
            <a:off x="1752601" y="3086100"/>
            <a:ext cx="9819176" cy="4810903"/>
          </a:xfrm>
          <a:prstGeom prst="rect">
            <a:avLst/>
          </a:prstGeom>
        </p:spPr>
      </p:pic>
      <p:sp>
        <p:nvSpPr>
          <p:cNvPr id="16" name="TextBox 16"/>
          <p:cNvSpPr txBox="1"/>
          <p:nvPr/>
        </p:nvSpPr>
        <p:spPr>
          <a:xfrm>
            <a:off x="10759981" y="5143500"/>
            <a:ext cx="6678281" cy="2423740"/>
          </a:xfrm>
          <a:prstGeom prst="rect">
            <a:avLst/>
          </a:prstGeom>
        </p:spPr>
        <p:txBody>
          <a:bodyPr wrap="square" lIns="0" tIns="0" rIns="0" bIns="0" rtlCol="0" anchor="t">
            <a:spAutoFit/>
          </a:bodyPr>
          <a:lstStyle/>
          <a:p>
            <a:pPr algn="l">
              <a:lnSpc>
                <a:spcPts val="2736"/>
              </a:lnSpc>
              <a:spcBef>
                <a:spcPct val="0"/>
              </a:spcBef>
            </a:pPr>
            <a:r>
              <a:rPr lang="en-US" sz="2400" spc="24" dirty="0" err="1">
                <a:solidFill>
                  <a:srgbClr val="000000"/>
                </a:solidFill>
                <a:latin typeface="Arial Unicode"/>
                <a:ea typeface="Arial Unicode"/>
                <a:cs typeface="Arial Unicode"/>
                <a:sym typeface="Arial Unicode"/>
              </a:rPr>
              <a:t>價格長期呈現下降趨勢</a:t>
            </a:r>
            <a:r>
              <a:rPr lang="en-US" sz="2400" spc="24" dirty="0">
                <a:solidFill>
                  <a:srgbClr val="000000"/>
                </a:solidFill>
                <a:latin typeface="Arial Unicode"/>
                <a:ea typeface="Arial Unicode"/>
                <a:cs typeface="Arial Unicode"/>
                <a:sym typeface="Arial Unicode"/>
              </a:rPr>
              <a:t>。</a:t>
            </a:r>
          </a:p>
          <a:p>
            <a:pPr algn="l">
              <a:lnSpc>
                <a:spcPts val="2736"/>
              </a:lnSpc>
              <a:spcBef>
                <a:spcPct val="0"/>
              </a:spcBef>
            </a:pPr>
            <a:endParaRPr lang="en-US" sz="2400" spc="24" dirty="0">
              <a:solidFill>
                <a:srgbClr val="000000"/>
              </a:solidFill>
              <a:latin typeface="Arial Unicode"/>
              <a:ea typeface="Arial Unicode"/>
              <a:cs typeface="Arial Unicode"/>
              <a:sym typeface="Arial Unicode"/>
            </a:endParaRPr>
          </a:p>
          <a:p>
            <a:pPr algn="l">
              <a:lnSpc>
                <a:spcPts val="2736"/>
              </a:lnSpc>
              <a:spcBef>
                <a:spcPct val="0"/>
              </a:spcBef>
            </a:pPr>
            <a:r>
              <a:rPr lang="en-US" sz="2400" spc="24" dirty="0" err="1">
                <a:solidFill>
                  <a:srgbClr val="000000"/>
                </a:solidFill>
                <a:latin typeface="Arial Unicode"/>
                <a:ea typeface="Arial Unicode"/>
                <a:cs typeface="Arial Unicode"/>
                <a:sym typeface="Arial Unicode"/>
              </a:rPr>
              <a:t>紅框</a:t>
            </a:r>
            <a:r>
              <a:rPr lang="en-US" sz="2400" spc="24" dirty="0">
                <a:solidFill>
                  <a:srgbClr val="000000"/>
                </a:solidFill>
                <a:latin typeface="Arial Unicode"/>
                <a:ea typeface="Arial Unicode"/>
                <a:cs typeface="Arial Unicode"/>
                <a:sym typeface="Arial Unicode"/>
              </a:rPr>
              <a:t>：</a:t>
            </a:r>
          </a:p>
          <a:p>
            <a:pPr algn="l">
              <a:lnSpc>
                <a:spcPts val="2736"/>
              </a:lnSpc>
              <a:spcBef>
                <a:spcPct val="0"/>
              </a:spcBef>
            </a:pPr>
            <a:r>
              <a:rPr lang="en-US" sz="2400" spc="24" dirty="0" err="1">
                <a:solidFill>
                  <a:srgbClr val="000000"/>
                </a:solidFill>
                <a:latin typeface="Arial Unicode"/>
                <a:ea typeface="Arial Unicode"/>
                <a:cs typeface="Arial Unicode"/>
                <a:sym typeface="Arial Unicode"/>
              </a:rPr>
              <a:t>發表會前，價格呈現緩跌趨勢</a:t>
            </a:r>
            <a:r>
              <a:rPr lang="en-US" sz="2400" spc="24" dirty="0">
                <a:solidFill>
                  <a:srgbClr val="000000"/>
                </a:solidFill>
                <a:latin typeface="Arial Unicode"/>
                <a:ea typeface="Arial Unicode"/>
                <a:cs typeface="Arial Unicode"/>
                <a:sym typeface="Arial Unicode"/>
              </a:rPr>
              <a:t>。</a:t>
            </a:r>
          </a:p>
          <a:p>
            <a:pPr algn="l">
              <a:lnSpc>
                <a:spcPts val="2736"/>
              </a:lnSpc>
              <a:spcBef>
                <a:spcPct val="0"/>
              </a:spcBef>
            </a:pPr>
            <a:endParaRPr lang="en-US" sz="2400" spc="24" dirty="0">
              <a:solidFill>
                <a:srgbClr val="000000"/>
              </a:solidFill>
              <a:latin typeface="Arial Unicode"/>
              <a:ea typeface="Arial Unicode"/>
              <a:cs typeface="Arial Unicode"/>
              <a:sym typeface="Arial Unicode"/>
            </a:endParaRPr>
          </a:p>
          <a:p>
            <a:pPr algn="l">
              <a:lnSpc>
                <a:spcPts val="2736"/>
              </a:lnSpc>
              <a:spcBef>
                <a:spcPct val="0"/>
              </a:spcBef>
            </a:pPr>
            <a:r>
              <a:rPr lang="en-US" sz="2400" spc="24" dirty="0" err="1">
                <a:solidFill>
                  <a:srgbClr val="000000"/>
                </a:solidFill>
                <a:latin typeface="Arial Unicode"/>
                <a:ea typeface="Arial Unicode"/>
                <a:cs typeface="Arial Unicode"/>
                <a:sym typeface="Arial Unicode"/>
              </a:rPr>
              <a:t>發表會後，與蘋果不同，價格未出現明顯下修</a:t>
            </a:r>
            <a:r>
              <a:rPr lang="en-US" sz="2400" spc="24" dirty="0">
                <a:solidFill>
                  <a:srgbClr val="000000"/>
                </a:solidFill>
                <a:latin typeface="Arial Unicode"/>
                <a:ea typeface="Arial Unicode"/>
                <a:cs typeface="Arial Unicode"/>
                <a:sym typeface="Arial Unicode"/>
              </a:rPr>
              <a:t>。</a:t>
            </a:r>
          </a:p>
          <a:p>
            <a:pPr algn="l">
              <a:lnSpc>
                <a:spcPts val="2736"/>
              </a:lnSpc>
              <a:spcBef>
                <a:spcPct val="0"/>
              </a:spcBef>
            </a:pPr>
            <a:endParaRPr lang="en-US" sz="2300" spc="23" dirty="0">
              <a:solidFill>
                <a:srgbClr val="000000"/>
              </a:solidFill>
              <a:latin typeface="Arial Unicode"/>
              <a:ea typeface="Arial Unicode"/>
              <a:cs typeface="Arial Unicode"/>
              <a:sym typeface="Arial Unicode"/>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5"/>
          <p:cNvGrpSpPr/>
          <p:nvPr/>
        </p:nvGrpSpPr>
        <p:grpSpPr>
          <a:xfrm>
            <a:off x="14164837" y="9589260"/>
            <a:ext cx="3094463" cy="366780"/>
            <a:chOff x="0" y="0"/>
            <a:chExt cx="4125951" cy="489041"/>
          </a:xfrm>
        </p:grpSpPr>
        <p:sp>
          <p:nvSpPr>
            <p:cNvPr id="6" name="TextBox 6"/>
            <p:cNvSpPr txBox="1"/>
            <p:nvPr/>
          </p:nvSpPr>
          <p:spPr>
            <a:xfrm>
              <a:off x="562691" y="76096"/>
              <a:ext cx="3563260" cy="376173"/>
            </a:xfrm>
            <a:prstGeom prst="rect">
              <a:avLst/>
            </a:prstGeom>
          </p:spPr>
          <p:txBody>
            <a:bodyPr lIns="0" tIns="0" rIns="0" bIns="0" rtlCol="0" anchor="t">
              <a:spAutoFit/>
            </a:bodyPr>
            <a:lstStyle/>
            <a:p>
              <a:pPr marL="0" lvl="0" indent="0" algn="l">
                <a:lnSpc>
                  <a:spcPts val="2165"/>
                </a:lnSpc>
              </a:pPr>
              <a:r>
                <a:rPr lang="en-US" sz="2000" b="1" spc="37" dirty="0" err="1">
                  <a:solidFill>
                    <a:srgbClr val="FFFFFF"/>
                  </a:solidFill>
                  <a:latin typeface="微軟正黑體 Light" panose="020B0304030504040204" pitchFamily="34" charset="-120"/>
                  <a:ea typeface="微軟正黑體 Light" panose="020B0304030504040204" pitchFamily="34" charset="-120"/>
                  <a:cs typeface="Arial Unicode Bold"/>
                  <a:sym typeface="Arial Unicode Bold"/>
                </a:rPr>
                <a:t>資料分析</a:t>
              </a:r>
              <a:endParaRPr lang="en-US" sz="2000" b="1" spc="37" dirty="0">
                <a:solidFill>
                  <a:srgbClr val="FFFFFF"/>
                </a:solidFill>
                <a:latin typeface="微軟正黑體 Light" panose="020B0304030504040204" pitchFamily="34" charset="-120"/>
                <a:ea typeface="微軟正黑體 Light" panose="020B0304030504040204" pitchFamily="34" charset="-120"/>
                <a:cs typeface="Arial Unicode Bold"/>
                <a:sym typeface="Arial Unicode Bold"/>
              </a:endParaRPr>
            </a:p>
          </p:txBody>
        </p:sp>
        <p:sp>
          <p:nvSpPr>
            <p:cNvPr id="7" name="Freeform 7"/>
            <p:cNvSpPr/>
            <p:nvPr/>
          </p:nvSpPr>
          <p:spPr>
            <a:xfrm rot="5400000">
              <a:off x="-39568" y="39568"/>
              <a:ext cx="489041" cy="409905"/>
            </a:xfrm>
            <a:custGeom>
              <a:avLst/>
              <a:gdLst/>
              <a:ahLst/>
              <a:cxnLst/>
              <a:rect l="l" t="t" r="r" b="b"/>
              <a:pathLst>
                <a:path w="489041" h="409905">
                  <a:moveTo>
                    <a:pt x="0" y="0"/>
                  </a:moveTo>
                  <a:lnTo>
                    <a:pt x="489041" y="0"/>
                  </a:lnTo>
                  <a:lnTo>
                    <a:pt x="489041" y="409905"/>
                  </a:lnTo>
                  <a:lnTo>
                    <a:pt x="0" y="40990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zh-TW" altLang="en-US"/>
            </a:p>
          </p:txBody>
        </p:sp>
      </p:grpSp>
      <p:sp>
        <p:nvSpPr>
          <p:cNvPr id="9" name="TextBox 9"/>
          <p:cNvSpPr txBox="1"/>
          <p:nvPr/>
        </p:nvSpPr>
        <p:spPr>
          <a:xfrm>
            <a:off x="1028700" y="1057275"/>
            <a:ext cx="13940207" cy="954438"/>
          </a:xfrm>
          <a:prstGeom prst="rect">
            <a:avLst/>
          </a:prstGeom>
        </p:spPr>
        <p:txBody>
          <a:bodyPr lIns="0" tIns="0" rIns="0" bIns="0" rtlCol="0" anchor="t">
            <a:spAutoFit/>
          </a:bodyPr>
          <a:lstStyle/>
          <a:p>
            <a:pPr marL="0" lvl="0" indent="0" algn="l">
              <a:lnSpc>
                <a:spcPts val="7410"/>
              </a:lnSpc>
            </a:pPr>
            <a:r>
              <a:rPr lang="en-US" sz="6500" b="1" spc="65">
                <a:solidFill>
                  <a:srgbClr val="000000"/>
                </a:solidFill>
                <a:latin typeface="Arial Unicode Bold"/>
                <a:ea typeface="Arial Unicode Bold"/>
                <a:cs typeface="Arial Unicode Bold"/>
                <a:sym typeface="Arial Unicode Bold"/>
              </a:rPr>
              <a:t>資料分析 -  GALAXY過去價格波動</a:t>
            </a:r>
          </a:p>
        </p:txBody>
      </p:sp>
      <p:sp>
        <p:nvSpPr>
          <p:cNvPr id="17" name="TextBox 17"/>
          <p:cNvSpPr txBox="1"/>
          <p:nvPr/>
        </p:nvSpPr>
        <p:spPr>
          <a:xfrm>
            <a:off x="4434838" y="8493313"/>
            <a:ext cx="10881362" cy="346249"/>
          </a:xfrm>
          <a:prstGeom prst="rect">
            <a:avLst/>
          </a:prstGeom>
        </p:spPr>
        <p:txBody>
          <a:bodyPr wrap="square" lIns="0" tIns="0" rIns="0" bIns="0" rtlCol="0" anchor="t">
            <a:spAutoFit/>
          </a:bodyPr>
          <a:lstStyle/>
          <a:p>
            <a:pPr algn="ctr">
              <a:lnSpc>
                <a:spcPts val="2736"/>
              </a:lnSpc>
              <a:spcBef>
                <a:spcPct val="0"/>
              </a:spcBef>
            </a:pPr>
            <a:r>
              <a:rPr lang="en-US" sz="2400" spc="24" dirty="0" err="1">
                <a:solidFill>
                  <a:srgbClr val="000000"/>
                </a:solidFill>
                <a:latin typeface="Arial Unicode"/>
                <a:ea typeface="Arial Unicode"/>
                <a:cs typeface="Arial Unicode"/>
                <a:sym typeface="Arial Unicode"/>
              </a:rPr>
              <a:t>可能原因：三星機型前半年跌價幅度較大，導致</a:t>
            </a:r>
            <a:r>
              <a:rPr lang="zh-TW" altLang="en-US" sz="2400" spc="24" dirty="0">
                <a:solidFill>
                  <a:srgbClr val="000000"/>
                </a:solidFill>
                <a:latin typeface="Arial Unicode"/>
                <a:ea typeface="Arial Unicode"/>
                <a:cs typeface="Arial Unicode"/>
                <a:sym typeface="Arial Unicode"/>
              </a:rPr>
              <a:t>近</a:t>
            </a:r>
            <a:r>
              <a:rPr lang="en-US" sz="2400" spc="24" dirty="0" err="1">
                <a:solidFill>
                  <a:srgbClr val="000000"/>
                </a:solidFill>
                <a:latin typeface="Arial Unicode"/>
                <a:ea typeface="Arial Unicode"/>
                <a:cs typeface="Arial Unicode"/>
                <a:sym typeface="Arial Unicode"/>
              </a:rPr>
              <a:t>一年</a:t>
            </a:r>
            <a:r>
              <a:rPr lang="zh-TW" altLang="en-US" sz="2400" spc="24" dirty="0">
                <a:solidFill>
                  <a:srgbClr val="000000"/>
                </a:solidFill>
                <a:latin typeface="Arial Unicode"/>
                <a:ea typeface="Arial Unicode"/>
                <a:cs typeface="Arial Unicode"/>
                <a:sym typeface="Arial Unicode"/>
              </a:rPr>
              <a:t>時</a:t>
            </a:r>
            <a:r>
              <a:rPr lang="en-US" sz="2400" spc="24" dirty="0" err="1">
                <a:solidFill>
                  <a:srgbClr val="000000"/>
                </a:solidFill>
                <a:latin typeface="Arial Unicode"/>
                <a:ea typeface="Arial Unicode"/>
                <a:cs typeface="Arial Unicode"/>
                <a:sym typeface="Arial Unicode"/>
              </a:rPr>
              <a:t>價格相對穩定</a:t>
            </a:r>
            <a:r>
              <a:rPr lang="en-US" sz="2400" spc="24" dirty="0">
                <a:solidFill>
                  <a:srgbClr val="000000"/>
                </a:solidFill>
                <a:latin typeface="Arial Unicode"/>
                <a:ea typeface="Arial Unicode"/>
                <a:cs typeface="Arial Unicode"/>
                <a:sym typeface="Arial Unicode"/>
              </a:rPr>
              <a:t>。</a:t>
            </a:r>
          </a:p>
        </p:txBody>
      </p:sp>
      <p:grpSp>
        <p:nvGrpSpPr>
          <p:cNvPr id="18" name="Group 18"/>
          <p:cNvGrpSpPr/>
          <p:nvPr/>
        </p:nvGrpSpPr>
        <p:grpSpPr>
          <a:xfrm>
            <a:off x="17295495" y="0"/>
            <a:ext cx="992505" cy="1304461"/>
            <a:chOff x="0" y="0"/>
            <a:chExt cx="1323340" cy="1739282"/>
          </a:xfrm>
        </p:grpSpPr>
        <p:grpSp>
          <p:nvGrpSpPr>
            <p:cNvPr id="19" name="Group 19"/>
            <p:cNvGrpSpPr>
              <a:grpSpLocks noChangeAspect="1"/>
            </p:cNvGrpSpPr>
            <p:nvPr/>
          </p:nvGrpSpPr>
          <p:grpSpPr>
            <a:xfrm>
              <a:off x="0" y="0"/>
              <a:ext cx="1323340" cy="1323340"/>
              <a:chOff x="0" y="0"/>
              <a:chExt cx="13884457" cy="13884457"/>
            </a:xfrm>
          </p:grpSpPr>
          <p:sp>
            <p:nvSpPr>
              <p:cNvPr id="20" name="Freeform 20"/>
              <p:cNvSpPr/>
              <p:nvPr/>
            </p:nvSpPr>
            <p:spPr>
              <a:xfrm>
                <a:off x="-342874" y="-11125"/>
                <a:ext cx="14570202" cy="13906705"/>
              </a:xfrm>
              <a:custGeom>
                <a:avLst/>
                <a:gdLst/>
                <a:ahLst/>
                <a:cxnLst/>
                <a:rect l="l" t="t" r="r" b="b"/>
                <a:pathLst>
                  <a:path w="14570202" h="13906705">
                    <a:moveTo>
                      <a:pt x="7285101" y="11125"/>
                    </a:moveTo>
                    <a:cubicBezTo>
                      <a:pt x="4797487" y="0"/>
                      <a:pt x="2494061" y="1320743"/>
                      <a:pt x="1247030" y="3473245"/>
                    </a:cubicBezTo>
                    <a:cubicBezTo>
                      <a:pt x="0" y="5625748"/>
                      <a:pt x="0" y="8280957"/>
                      <a:pt x="1247030" y="10433459"/>
                    </a:cubicBezTo>
                    <a:cubicBezTo>
                      <a:pt x="2494061" y="12585962"/>
                      <a:pt x="4797487" y="13906705"/>
                      <a:pt x="7285101" y="13895580"/>
                    </a:cubicBezTo>
                    <a:cubicBezTo>
                      <a:pt x="9772716" y="13906705"/>
                      <a:pt x="12076142" y="12585962"/>
                      <a:pt x="13323172" y="10433459"/>
                    </a:cubicBezTo>
                    <a:cubicBezTo>
                      <a:pt x="14570202" y="8280957"/>
                      <a:pt x="14570202" y="5625748"/>
                      <a:pt x="13323172" y="3473245"/>
                    </a:cubicBezTo>
                    <a:cubicBezTo>
                      <a:pt x="12076142" y="1320743"/>
                      <a:pt x="9772716" y="0"/>
                      <a:pt x="7285101" y="11125"/>
                    </a:cubicBezTo>
                    <a:close/>
                  </a:path>
                </a:pathLst>
              </a:custGeom>
              <a:solidFill>
                <a:srgbClr val="999999"/>
              </a:solidFill>
            </p:spPr>
            <p:txBody>
              <a:bodyPr/>
              <a:lstStyle/>
              <a:p>
                <a:endParaRPr lang="zh-TW" altLang="en-US"/>
              </a:p>
            </p:txBody>
          </p:sp>
          <p:sp>
            <p:nvSpPr>
              <p:cNvPr id="21" name="Freeform 21"/>
              <p:cNvSpPr/>
              <p:nvPr/>
            </p:nvSpPr>
            <p:spPr>
              <a:xfrm>
                <a:off x="-254486" y="73238"/>
                <a:ext cx="14393428" cy="13737980"/>
              </a:xfrm>
              <a:custGeom>
                <a:avLst/>
                <a:gdLst/>
                <a:ahLst/>
                <a:cxnLst/>
                <a:rect l="l" t="t" r="r" b="b"/>
                <a:pathLst>
                  <a:path w="14393428" h="13737980">
                    <a:moveTo>
                      <a:pt x="7196713" y="10990"/>
                    </a:moveTo>
                    <a:cubicBezTo>
                      <a:pt x="4739280" y="0"/>
                      <a:pt x="2463801" y="1304718"/>
                      <a:pt x="1231900" y="3431105"/>
                    </a:cubicBezTo>
                    <a:cubicBezTo>
                      <a:pt x="0" y="5557493"/>
                      <a:pt x="0" y="8180486"/>
                      <a:pt x="1231900" y="10306873"/>
                    </a:cubicBezTo>
                    <a:cubicBezTo>
                      <a:pt x="2463801" y="12433261"/>
                      <a:pt x="4739280" y="13737979"/>
                      <a:pt x="7196713" y="13726989"/>
                    </a:cubicBezTo>
                    <a:cubicBezTo>
                      <a:pt x="9654147" y="13737979"/>
                      <a:pt x="11929626" y="12433261"/>
                      <a:pt x="13161527" y="10306873"/>
                    </a:cubicBezTo>
                    <a:cubicBezTo>
                      <a:pt x="14393428" y="8180486"/>
                      <a:pt x="14393428" y="5557493"/>
                      <a:pt x="13161527" y="3431105"/>
                    </a:cubicBezTo>
                    <a:cubicBezTo>
                      <a:pt x="11929626" y="1304718"/>
                      <a:pt x="9654147" y="0"/>
                      <a:pt x="7196713" y="10990"/>
                    </a:cubicBezTo>
                    <a:close/>
                  </a:path>
                </a:pathLst>
              </a:custGeom>
              <a:blipFill>
                <a:blip r:embed="rId4"/>
                <a:stretch>
                  <a:fillRect l="223" r="223"/>
                </a:stretch>
              </a:blipFill>
            </p:spPr>
            <p:txBody>
              <a:bodyPr/>
              <a:lstStyle/>
              <a:p>
                <a:endParaRPr lang="zh-TW" altLang="en-US"/>
              </a:p>
            </p:txBody>
          </p:sp>
        </p:grpSp>
        <p:sp>
          <p:nvSpPr>
            <p:cNvPr id="22" name="TextBox 22"/>
            <p:cNvSpPr txBox="1"/>
            <p:nvPr/>
          </p:nvSpPr>
          <p:spPr>
            <a:xfrm>
              <a:off x="190357" y="1333918"/>
              <a:ext cx="942626" cy="405364"/>
            </a:xfrm>
            <a:prstGeom prst="rect">
              <a:avLst/>
            </a:prstGeom>
          </p:spPr>
          <p:txBody>
            <a:bodyPr lIns="0" tIns="0" rIns="0" bIns="0" rtlCol="0" anchor="t">
              <a:spAutoFit/>
            </a:bodyPr>
            <a:lstStyle/>
            <a:p>
              <a:pPr algn="ctr">
                <a:lnSpc>
                  <a:spcPts val="2598"/>
                </a:lnSpc>
              </a:pPr>
              <a:r>
                <a:rPr lang="en-US" sz="1855" b="1">
                  <a:solidFill>
                    <a:srgbClr val="000000"/>
                  </a:solidFill>
                  <a:latin typeface="Noto Sans T Chinese Bold"/>
                  <a:ea typeface="Noto Sans T Chinese Bold"/>
                  <a:cs typeface="Noto Sans T Chinese Bold"/>
                  <a:sym typeface="Noto Sans T Chinese Bold"/>
                </a:rPr>
                <a:t>廖國志</a:t>
              </a:r>
            </a:p>
          </p:txBody>
        </p:sp>
      </p:grpSp>
      <p:sp>
        <p:nvSpPr>
          <p:cNvPr id="23" name="Freeform 23"/>
          <p:cNvSpPr/>
          <p:nvPr/>
        </p:nvSpPr>
        <p:spPr>
          <a:xfrm>
            <a:off x="3385232" y="8298983"/>
            <a:ext cx="1000528" cy="740391"/>
          </a:xfrm>
          <a:custGeom>
            <a:avLst/>
            <a:gdLst/>
            <a:ahLst/>
            <a:cxnLst/>
            <a:rect l="l" t="t" r="r" b="b"/>
            <a:pathLst>
              <a:path w="1000528" h="740391">
                <a:moveTo>
                  <a:pt x="0" y="0"/>
                </a:moveTo>
                <a:lnTo>
                  <a:pt x="1000528" y="0"/>
                </a:lnTo>
                <a:lnTo>
                  <a:pt x="1000528" y="740391"/>
                </a:lnTo>
                <a:lnTo>
                  <a:pt x="0" y="74039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zh-TW" altLang="en-US"/>
          </a:p>
        </p:txBody>
      </p:sp>
      <p:pic>
        <p:nvPicPr>
          <p:cNvPr id="24" name="圖片 23">
            <a:extLst>
              <a:ext uri="{FF2B5EF4-FFF2-40B4-BE49-F238E27FC236}">
                <a16:creationId xmlns:a16="http://schemas.microsoft.com/office/drawing/2014/main" id="{A3BB39CC-3038-4CD0-93A2-31BCA72F4E08}"/>
              </a:ext>
            </a:extLst>
          </p:cNvPr>
          <p:cNvPicPr>
            <a:picLocks noChangeAspect="1"/>
          </p:cNvPicPr>
          <p:nvPr/>
        </p:nvPicPr>
        <p:blipFill>
          <a:blip r:embed="rId7"/>
          <a:stretch>
            <a:fillRect/>
          </a:stretch>
        </p:blipFill>
        <p:spPr>
          <a:xfrm>
            <a:off x="1752600" y="3086100"/>
            <a:ext cx="9819176" cy="4810903"/>
          </a:xfrm>
          <a:prstGeom prst="rect">
            <a:avLst/>
          </a:prstGeom>
        </p:spPr>
      </p:pic>
      <p:pic>
        <p:nvPicPr>
          <p:cNvPr id="2" name="圖片 1">
            <a:extLst>
              <a:ext uri="{FF2B5EF4-FFF2-40B4-BE49-F238E27FC236}">
                <a16:creationId xmlns:a16="http://schemas.microsoft.com/office/drawing/2014/main" id="{F650F1EF-162E-40FD-84F5-4D78F70026C2}"/>
              </a:ext>
            </a:extLst>
          </p:cNvPr>
          <p:cNvPicPr>
            <a:picLocks noChangeAspect="1"/>
          </p:cNvPicPr>
          <p:nvPr/>
        </p:nvPicPr>
        <p:blipFill>
          <a:blip r:embed="rId8"/>
          <a:stretch>
            <a:fillRect/>
          </a:stretch>
        </p:blipFill>
        <p:spPr>
          <a:xfrm>
            <a:off x="1752600" y="3088784"/>
            <a:ext cx="9819176" cy="4808219"/>
          </a:xfrm>
          <a:prstGeom prst="rect">
            <a:avLst/>
          </a:prstGeom>
        </p:spPr>
      </p:pic>
      <p:sp>
        <p:nvSpPr>
          <p:cNvPr id="16" name="TextBox 16"/>
          <p:cNvSpPr txBox="1"/>
          <p:nvPr/>
        </p:nvSpPr>
        <p:spPr>
          <a:xfrm>
            <a:off x="10706671" y="5372100"/>
            <a:ext cx="6552629" cy="1705595"/>
          </a:xfrm>
          <a:prstGeom prst="rect">
            <a:avLst/>
          </a:prstGeom>
        </p:spPr>
        <p:txBody>
          <a:bodyPr wrap="square" lIns="0" tIns="0" rIns="0" bIns="0" rtlCol="0" anchor="t">
            <a:spAutoFit/>
          </a:bodyPr>
          <a:lstStyle/>
          <a:p>
            <a:pPr algn="l">
              <a:lnSpc>
                <a:spcPts val="2736"/>
              </a:lnSpc>
              <a:spcBef>
                <a:spcPct val="0"/>
              </a:spcBef>
            </a:pPr>
            <a:r>
              <a:rPr lang="en-US" sz="2400" spc="24" dirty="0" err="1">
                <a:solidFill>
                  <a:srgbClr val="000000"/>
                </a:solidFill>
                <a:latin typeface="Arial Unicode"/>
                <a:ea typeface="Arial Unicode"/>
                <a:cs typeface="Arial Unicode"/>
                <a:sym typeface="Arial Unicode"/>
              </a:rPr>
              <a:t>價格長期呈現下降趨勢</a:t>
            </a:r>
            <a:r>
              <a:rPr lang="en-US" sz="2400" spc="24" dirty="0">
                <a:solidFill>
                  <a:srgbClr val="000000"/>
                </a:solidFill>
                <a:latin typeface="Arial Unicode"/>
                <a:ea typeface="Arial Unicode"/>
                <a:cs typeface="Arial Unicode"/>
                <a:sym typeface="Arial Unicode"/>
              </a:rPr>
              <a:t>。</a:t>
            </a:r>
          </a:p>
          <a:p>
            <a:pPr algn="l">
              <a:lnSpc>
                <a:spcPts val="2736"/>
              </a:lnSpc>
              <a:spcBef>
                <a:spcPct val="0"/>
              </a:spcBef>
            </a:pPr>
            <a:endParaRPr lang="en-US" sz="2400" spc="24" dirty="0">
              <a:solidFill>
                <a:srgbClr val="000000"/>
              </a:solidFill>
              <a:latin typeface="Arial Unicode"/>
              <a:ea typeface="Arial Unicode"/>
              <a:cs typeface="Arial Unicode"/>
              <a:sym typeface="Arial Unicode"/>
            </a:endParaRPr>
          </a:p>
          <a:p>
            <a:pPr algn="l">
              <a:lnSpc>
                <a:spcPts val="2736"/>
              </a:lnSpc>
              <a:spcBef>
                <a:spcPct val="0"/>
              </a:spcBef>
            </a:pPr>
            <a:r>
              <a:rPr lang="en-US" sz="2400" spc="24" dirty="0" err="1">
                <a:solidFill>
                  <a:srgbClr val="000000"/>
                </a:solidFill>
                <a:latin typeface="Arial Unicode"/>
                <a:ea typeface="Arial Unicode"/>
                <a:cs typeface="Arial Unicode"/>
                <a:sym typeface="Arial Unicode"/>
              </a:rPr>
              <a:t>紫框</a:t>
            </a:r>
            <a:r>
              <a:rPr lang="en-US" sz="2400" spc="24" dirty="0">
                <a:solidFill>
                  <a:srgbClr val="000000"/>
                </a:solidFill>
                <a:latin typeface="Arial Unicode"/>
                <a:ea typeface="Arial Unicode"/>
                <a:cs typeface="Arial Unicode"/>
                <a:sym typeface="Arial Unicode"/>
              </a:rPr>
              <a:t>：</a:t>
            </a:r>
          </a:p>
          <a:p>
            <a:pPr algn="l">
              <a:lnSpc>
                <a:spcPts val="2622"/>
              </a:lnSpc>
              <a:spcBef>
                <a:spcPct val="0"/>
              </a:spcBef>
            </a:pPr>
            <a:r>
              <a:rPr lang="en-US" sz="2300" spc="23" dirty="0" err="1">
                <a:solidFill>
                  <a:srgbClr val="000000"/>
                </a:solidFill>
                <a:latin typeface="Arial Unicode"/>
                <a:ea typeface="Arial Unicode"/>
                <a:cs typeface="Arial Unicode"/>
                <a:sym typeface="Arial Unicode"/>
              </a:rPr>
              <a:t>疫情解封前後，價格未出現劇烈波動</a:t>
            </a:r>
            <a:r>
              <a:rPr lang="en-US" sz="2300" spc="23" dirty="0">
                <a:solidFill>
                  <a:srgbClr val="000000"/>
                </a:solidFill>
                <a:latin typeface="Arial Unicode"/>
                <a:ea typeface="Arial Unicode"/>
                <a:cs typeface="Arial Unicode"/>
                <a:sym typeface="Arial Unicode"/>
              </a:rPr>
              <a:t>，</a:t>
            </a:r>
          </a:p>
          <a:p>
            <a:pPr algn="l">
              <a:lnSpc>
                <a:spcPts val="2622"/>
              </a:lnSpc>
              <a:spcBef>
                <a:spcPct val="0"/>
              </a:spcBef>
            </a:pPr>
            <a:r>
              <a:rPr lang="en-US" sz="2300" spc="23" dirty="0" err="1">
                <a:solidFill>
                  <a:srgbClr val="000000"/>
                </a:solidFill>
                <a:latin typeface="Arial Unicode"/>
                <a:ea typeface="Arial Unicode"/>
                <a:cs typeface="Arial Unicode"/>
                <a:sym typeface="Arial Unicode"/>
              </a:rPr>
              <a:t>疫情不影響價格</a:t>
            </a:r>
            <a:r>
              <a:rPr lang="en-US" sz="2300" spc="23" dirty="0">
                <a:solidFill>
                  <a:srgbClr val="000000"/>
                </a:solidFill>
                <a:latin typeface="Arial Unicode"/>
                <a:ea typeface="Arial Unicode"/>
                <a:cs typeface="Arial Unicode"/>
                <a:sym typeface="Arial Unicode"/>
              </a:rPr>
              <a:t>。</a:t>
            </a:r>
          </a:p>
        </p:txBody>
      </p:sp>
    </p:spTree>
    <p:extLst>
      <p:ext uri="{BB962C8B-B14F-4D97-AF65-F5344CB8AC3E}">
        <p14:creationId xmlns:p14="http://schemas.microsoft.com/office/powerpoint/2010/main" val="303609911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5"/>
          <p:cNvGrpSpPr/>
          <p:nvPr/>
        </p:nvGrpSpPr>
        <p:grpSpPr>
          <a:xfrm>
            <a:off x="14164837" y="9589260"/>
            <a:ext cx="3094463" cy="366780"/>
            <a:chOff x="0" y="0"/>
            <a:chExt cx="4125951" cy="489041"/>
          </a:xfrm>
        </p:grpSpPr>
        <p:sp>
          <p:nvSpPr>
            <p:cNvPr id="6" name="TextBox 6"/>
            <p:cNvSpPr txBox="1"/>
            <p:nvPr/>
          </p:nvSpPr>
          <p:spPr>
            <a:xfrm>
              <a:off x="562691" y="76096"/>
              <a:ext cx="3563260" cy="376173"/>
            </a:xfrm>
            <a:prstGeom prst="rect">
              <a:avLst/>
            </a:prstGeom>
          </p:spPr>
          <p:txBody>
            <a:bodyPr lIns="0" tIns="0" rIns="0" bIns="0" rtlCol="0" anchor="t">
              <a:spAutoFit/>
            </a:bodyPr>
            <a:lstStyle/>
            <a:p>
              <a:pPr marL="0" lvl="0" indent="0" algn="l">
                <a:lnSpc>
                  <a:spcPts val="2165"/>
                </a:lnSpc>
              </a:pPr>
              <a:r>
                <a:rPr lang="en-US" sz="2000" b="1" spc="37" dirty="0" err="1">
                  <a:solidFill>
                    <a:srgbClr val="FFFFFF"/>
                  </a:solidFill>
                  <a:latin typeface="微軟正黑體 Light" panose="020B0304030504040204" pitchFamily="34" charset="-120"/>
                  <a:ea typeface="微軟正黑體 Light" panose="020B0304030504040204" pitchFamily="34" charset="-120"/>
                  <a:cs typeface="Arial Unicode Bold"/>
                  <a:sym typeface="Arial Unicode Bold"/>
                </a:rPr>
                <a:t>資料分析</a:t>
              </a:r>
              <a:endParaRPr lang="en-US" sz="2000" b="1" spc="37" dirty="0">
                <a:solidFill>
                  <a:srgbClr val="FFFFFF"/>
                </a:solidFill>
                <a:latin typeface="微軟正黑體 Light" panose="020B0304030504040204" pitchFamily="34" charset="-120"/>
                <a:ea typeface="微軟正黑體 Light" panose="020B0304030504040204" pitchFamily="34" charset="-120"/>
                <a:cs typeface="Arial Unicode Bold"/>
                <a:sym typeface="Arial Unicode Bold"/>
              </a:endParaRPr>
            </a:p>
          </p:txBody>
        </p:sp>
        <p:sp>
          <p:nvSpPr>
            <p:cNvPr id="7" name="Freeform 7"/>
            <p:cNvSpPr/>
            <p:nvPr/>
          </p:nvSpPr>
          <p:spPr>
            <a:xfrm rot="5400000">
              <a:off x="-39568" y="39568"/>
              <a:ext cx="489041" cy="409905"/>
            </a:xfrm>
            <a:custGeom>
              <a:avLst/>
              <a:gdLst/>
              <a:ahLst/>
              <a:cxnLst/>
              <a:rect l="l" t="t" r="r" b="b"/>
              <a:pathLst>
                <a:path w="489041" h="409905">
                  <a:moveTo>
                    <a:pt x="0" y="0"/>
                  </a:moveTo>
                  <a:lnTo>
                    <a:pt x="489041" y="0"/>
                  </a:lnTo>
                  <a:lnTo>
                    <a:pt x="489041" y="409905"/>
                  </a:lnTo>
                  <a:lnTo>
                    <a:pt x="0" y="40990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zh-TW" altLang="en-US"/>
            </a:p>
          </p:txBody>
        </p:sp>
      </p:grpSp>
      <p:sp>
        <p:nvSpPr>
          <p:cNvPr id="8" name="Freeform 8"/>
          <p:cNvSpPr/>
          <p:nvPr/>
        </p:nvSpPr>
        <p:spPr>
          <a:xfrm>
            <a:off x="1028700" y="2766890"/>
            <a:ext cx="7533613" cy="3332479"/>
          </a:xfrm>
          <a:custGeom>
            <a:avLst/>
            <a:gdLst/>
            <a:ahLst/>
            <a:cxnLst/>
            <a:rect l="l" t="t" r="r" b="b"/>
            <a:pathLst>
              <a:path w="7533613" h="3332479">
                <a:moveTo>
                  <a:pt x="0" y="0"/>
                </a:moveTo>
                <a:lnTo>
                  <a:pt x="7533613" y="0"/>
                </a:lnTo>
                <a:lnTo>
                  <a:pt x="7533613" y="3332479"/>
                </a:lnTo>
                <a:lnTo>
                  <a:pt x="0" y="3332479"/>
                </a:lnTo>
                <a:lnTo>
                  <a:pt x="0" y="0"/>
                </a:lnTo>
                <a:close/>
              </a:path>
            </a:pathLst>
          </a:custGeom>
          <a:blipFill>
            <a:blip r:embed="rId4"/>
            <a:stretch>
              <a:fillRect/>
            </a:stretch>
          </a:blipFill>
        </p:spPr>
        <p:txBody>
          <a:bodyPr/>
          <a:lstStyle/>
          <a:p>
            <a:endParaRPr lang="zh-TW" altLang="en-US"/>
          </a:p>
        </p:txBody>
      </p:sp>
      <p:sp>
        <p:nvSpPr>
          <p:cNvPr id="9" name="Freeform 9"/>
          <p:cNvSpPr/>
          <p:nvPr/>
        </p:nvSpPr>
        <p:spPr>
          <a:xfrm>
            <a:off x="9957649" y="2886234"/>
            <a:ext cx="6800521" cy="3366258"/>
          </a:xfrm>
          <a:custGeom>
            <a:avLst/>
            <a:gdLst/>
            <a:ahLst/>
            <a:cxnLst/>
            <a:rect l="l" t="t" r="r" b="b"/>
            <a:pathLst>
              <a:path w="6800521" h="3366258">
                <a:moveTo>
                  <a:pt x="0" y="0"/>
                </a:moveTo>
                <a:lnTo>
                  <a:pt x="6800521" y="0"/>
                </a:lnTo>
                <a:lnTo>
                  <a:pt x="6800521" y="3366258"/>
                </a:lnTo>
                <a:lnTo>
                  <a:pt x="0" y="3366258"/>
                </a:lnTo>
                <a:lnTo>
                  <a:pt x="0" y="0"/>
                </a:lnTo>
                <a:close/>
              </a:path>
            </a:pathLst>
          </a:custGeom>
          <a:blipFill>
            <a:blip r:embed="rId5"/>
            <a:stretch>
              <a:fillRect/>
            </a:stretch>
          </a:blipFill>
        </p:spPr>
        <p:txBody>
          <a:bodyPr/>
          <a:lstStyle/>
          <a:p>
            <a:endParaRPr lang="zh-TW" altLang="en-US"/>
          </a:p>
        </p:txBody>
      </p:sp>
      <p:sp>
        <p:nvSpPr>
          <p:cNvPr id="10" name="TextBox 10"/>
          <p:cNvSpPr txBox="1"/>
          <p:nvPr/>
        </p:nvSpPr>
        <p:spPr>
          <a:xfrm>
            <a:off x="1028700" y="1057275"/>
            <a:ext cx="13940207" cy="954438"/>
          </a:xfrm>
          <a:prstGeom prst="rect">
            <a:avLst/>
          </a:prstGeom>
        </p:spPr>
        <p:txBody>
          <a:bodyPr lIns="0" tIns="0" rIns="0" bIns="0" rtlCol="0" anchor="t">
            <a:spAutoFit/>
          </a:bodyPr>
          <a:lstStyle/>
          <a:p>
            <a:pPr marL="0" lvl="0" indent="0" algn="l">
              <a:lnSpc>
                <a:spcPts val="7410"/>
              </a:lnSpc>
            </a:pPr>
            <a:r>
              <a:rPr lang="en-US" sz="6500" b="1" spc="65">
                <a:solidFill>
                  <a:srgbClr val="000000"/>
                </a:solidFill>
                <a:latin typeface="Arial Unicode Bold"/>
                <a:ea typeface="Arial Unicode Bold"/>
                <a:cs typeface="Arial Unicode Bold"/>
                <a:sym typeface="Arial Unicode Bold"/>
              </a:rPr>
              <a:t>資料分析 - 廠商跌價速度</a:t>
            </a:r>
          </a:p>
        </p:txBody>
      </p:sp>
      <p:sp>
        <p:nvSpPr>
          <p:cNvPr id="12" name="TextBox 12"/>
          <p:cNvSpPr txBox="1"/>
          <p:nvPr/>
        </p:nvSpPr>
        <p:spPr>
          <a:xfrm>
            <a:off x="4699496" y="6405615"/>
            <a:ext cx="8889008" cy="2412392"/>
          </a:xfrm>
          <a:prstGeom prst="rect">
            <a:avLst/>
          </a:prstGeom>
        </p:spPr>
        <p:txBody>
          <a:bodyPr wrap="square" lIns="0" tIns="0" rIns="0" bIns="0" rtlCol="0" anchor="t">
            <a:spAutoFit/>
          </a:bodyPr>
          <a:lstStyle/>
          <a:p>
            <a:pPr algn="ctr">
              <a:lnSpc>
                <a:spcPts val="4759"/>
              </a:lnSpc>
            </a:pPr>
            <a:r>
              <a:rPr lang="en-US" sz="3399" dirty="0" err="1">
                <a:solidFill>
                  <a:srgbClr val="000000"/>
                </a:solidFill>
                <a:latin typeface="Noto Sans T Chinese"/>
                <a:ea typeface="Noto Sans T Chinese"/>
                <a:cs typeface="Noto Sans T Chinese"/>
                <a:sym typeface="Noto Sans T Chinese"/>
              </a:rPr>
              <a:t>由上述兩表可以得知</a:t>
            </a:r>
            <a:r>
              <a:rPr lang="en-US" sz="3399" dirty="0">
                <a:solidFill>
                  <a:srgbClr val="000000"/>
                </a:solidFill>
                <a:latin typeface="Noto Sans T Chinese"/>
                <a:ea typeface="Noto Sans T Chinese"/>
                <a:cs typeface="Noto Sans T Chinese"/>
                <a:sym typeface="Noto Sans T Chinese"/>
              </a:rPr>
              <a:t>，</a:t>
            </a:r>
          </a:p>
          <a:p>
            <a:pPr algn="ctr">
              <a:lnSpc>
                <a:spcPts val="4759"/>
              </a:lnSpc>
            </a:pPr>
            <a:r>
              <a:rPr lang="zh-TW" altLang="en-US" sz="3399" dirty="0">
                <a:solidFill>
                  <a:srgbClr val="000000"/>
                </a:solidFill>
                <a:latin typeface="Noto Sans T Chinese"/>
                <a:ea typeface="Noto Sans T Chinese"/>
                <a:cs typeface="Noto Sans T Chinese"/>
                <a:sym typeface="Noto Sans T Chinese"/>
              </a:rPr>
              <a:t>雖然一年後都是跌三成</a:t>
            </a:r>
            <a:r>
              <a:rPr lang="en-US" altLang="zh-TW" sz="3399" dirty="0">
                <a:solidFill>
                  <a:srgbClr val="000000"/>
                </a:solidFill>
                <a:latin typeface="Noto Sans T Chinese"/>
                <a:ea typeface="Noto Sans T Chinese"/>
                <a:cs typeface="Noto Sans T Chinese"/>
                <a:sym typeface="Noto Sans T Chinese"/>
              </a:rPr>
              <a:t>，</a:t>
            </a:r>
          </a:p>
          <a:p>
            <a:pPr algn="ctr">
              <a:lnSpc>
                <a:spcPts val="4759"/>
              </a:lnSpc>
            </a:pPr>
            <a:r>
              <a:rPr lang="zh-TW" altLang="en-US" sz="3399" dirty="0">
                <a:solidFill>
                  <a:srgbClr val="000000"/>
                </a:solidFill>
                <a:latin typeface="Noto Sans T Chinese"/>
                <a:ea typeface="Noto Sans T Chinese"/>
                <a:cs typeface="Noto Sans T Chinese"/>
                <a:sym typeface="Noto Sans T Chinese"/>
              </a:rPr>
              <a:t>但蘋果受</a:t>
            </a:r>
            <a:r>
              <a:rPr lang="zh-TW" altLang="en-US" sz="3399" dirty="0">
                <a:solidFill>
                  <a:srgbClr val="FF0000"/>
                </a:solidFill>
                <a:latin typeface="Noto Sans T Chinese"/>
                <a:ea typeface="Noto Sans T Chinese"/>
                <a:cs typeface="Noto Sans T Chinese"/>
                <a:sym typeface="Noto Sans T Chinese"/>
              </a:rPr>
              <a:t>發表會</a:t>
            </a:r>
            <a:r>
              <a:rPr lang="zh-TW" altLang="en-US" sz="3399" dirty="0">
                <a:solidFill>
                  <a:srgbClr val="000000"/>
                </a:solidFill>
                <a:latin typeface="Noto Sans T Chinese"/>
                <a:ea typeface="Noto Sans T Chinese"/>
                <a:cs typeface="Noto Sans T Chinese"/>
                <a:sym typeface="Noto Sans T Chinese"/>
              </a:rPr>
              <a:t>影響較大</a:t>
            </a:r>
            <a:r>
              <a:rPr lang="en-US" altLang="zh-TW" sz="3399" dirty="0">
                <a:solidFill>
                  <a:srgbClr val="000000"/>
                </a:solidFill>
                <a:latin typeface="Noto Sans T Chinese"/>
                <a:ea typeface="Noto Sans T Chinese"/>
                <a:cs typeface="Noto Sans T Chinese"/>
                <a:sym typeface="Noto Sans T Chinese"/>
              </a:rPr>
              <a:t>，</a:t>
            </a:r>
            <a:endParaRPr lang="en-US" sz="3399" dirty="0">
              <a:solidFill>
                <a:srgbClr val="000000"/>
              </a:solidFill>
              <a:latin typeface="Noto Sans T Chinese"/>
              <a:ea typeface="Noto Sans T Chinese"/>
              <a:cs typeface="Noto Sans T Chinese"/>
              <a:sym typeface="Noto Sans T Chinese"/>
            </a:endParaRPr>
          </a:p>
          <a:p>
            <a:pPr algn="ctr">
              <a:lnSpc>
                <a:spcPts val="4759"/>
              </a:lnSpc>
            </a:pPr>
            <a:r>
              <a:rPr lang="zh-TW" altLang="en-US" sz="3399" dirty="0">
                <a:solidFill>
                  <a:srgbClr val="000000"/>
                </a:solidFill>
                <a:latin typeface="Noto Sans T Chinese"/>
                <a:ea typeface="Noto Sans T Chinese"/>
                <a:cs typeface="Noto Sans T Chinese"/>
                <a:sym typeface="Noto Sans T Chinese"/>
              </a:rPr>
              <a:t>而三星手機沒有這個現象。</a:t>
            </a:r>
            <a:endParaRPr lang="en-US" altLang="zh-TW" sz="3399" dirty="0">
              <a:solidFill>
                <a:srgbClr val="000000"/>
              </a:solidFill>
              <a:latin typeface="Noto Sans T Chinese"/>
              <a:ea typeface="Noto Sans T Chinese"/>
              <a:cs typeface="Noto Sans T Chinese"/>
              <a:sym typeface="Noto Sans T Chinese"/>
            </a:endParaRPr>
          </a:p>
        </p:txBody>
      </p:sp>
      <p:grpSp>
        <p:nvGrpSpPr>
          <p:cNvPr id="13" name="Group 13"/>
          <p:cNvGrpSpPr/>
          <p:nvPr/>
        </p:nvGrpSpPr>
        <p:grpSpPr>
          <a:xfrm>
            <a:off x="17295495" y="0"/>
            <a:ext cx="992505" cy="1304461"/>
            <a:chOff x="0" y="0"/>
            <a:chExt cx="1323340" cy="1739282"/>
          </a:xfrm>
        </p:grpSpPr>
        <p:grpSp>
          <p:nvGrpSpPr>
            <p:cNvPr id="14" name="Group 14"/>
            <p:cNvGrpSpPr>
              <a:grpSpLocks noChangeAspect="1"/>
            </p:cNvGrpSpPr>
            <p:nvPr/>
          </p:nvGrpSpPr>
          <p:grpSpPr>
            <a:xfrm>
              <a:off x="0" y="0"/>
              <a:ext cx="1323340" cy="1323340"/>
              <a:chOff x="0" y="0"/>
              <a:chExt cx="13884457" cy="13884457"/>
            </a:xfrm>
          </p:grpSpPr>
          <p:sp>
            <p:nvSpPr>
              <p:cNvPr id="15" name="Freeform 15"/>
              <p:cNvSpPr/>
              <p:nvPr/>
            </p:nvSpPr>
            <p:spPr>
              <a:xfrm>
                <a:off x="-342874" y="-11125"/>
                <a:ext cx="14570202" cy="13906705"/>
              </a:xfrm>
              <a:custGeom>
                <a:avLst/>
                <a:gdLst/>
                <a:ahLst/>
                <a:cxnLst/>
                <a:rect l="l" t="t" r="r" b="b"/>
                <a:pathLst>
                  <a:path w="14570202" h="13906705">
                    <a:moveTo>
                      <a:pt x="7285101" y="11125"/>
                    </a:moveTo>
                    <a:cubicBezTo>
                      <a:pt x="4797487" y="0"/>
                      <a:pt x="2494061" y="1320743"/>
                      <a:pt x="1247030" y="3473245"/>
                    </a:cubicBezTo>
                    <a:cubicBezTo>
                      <a:pt x="0" y="5625748"/>
                      <a:pt x="0" y="8280957"/>
                      <a:pt x="1247030" y="10433459"/>
                    </a:cubicBezTo>
                    <a:cubicBezTo>
                      <a:pt x="2494061" y="12585962"/>
                      <a:pt x="4797487" y="13906705"/>
                      <a:pt x="7285101" y="13895580"/>
                    </a:cubicBezTo>
                    <a:cubicBezTo>
                      <a:pt x="9772716" y="13906705"/>
                      <a:pt x="12076142" y="12585962"/>
                      <a:pt x="13323172" y="10433459"/>
                    </a:cubicBezTo>
                    <a:cubicBezTo>
                      <a:pt x="14570202" y="8280957"/>
                      <a:pt x="14570202" y="5625748"/>
                      <a:pt x="13323172" y="3473245"/>
                    </a:cubicBezTo>
                    <a:cubicBezTo>
                      <a:pt x="12076142" y="1320743"/>
                      <a:pt x="9772716" y="0"/>
                      <a:pt x="7285101" y="11125"/>
                    </a:cubicBezTo>
                    <a:close/>
                  </a:path>
                </a:pathLst>
              </a:custGeom>
              <a:solidFill>
                <a:srgbClr val="999999"/>
              </a:solidFill>
            </p:spPr>
            <p:txBody>
              <a:bodyPr/>
              <a:lstStyle/>
              <a:p>
                <a:endParaRPr lang="zh-TW" altLang="en-US"/>
              </a:p>
            </p:txBody>
          </p:sp>
          <p:sp>
            <p:nvSpPr>
              <p:cNvPr id="16" name="Freeform 16"/>
              <p:cNvSpPr/>
              <p:nvPr/>
            </p:nvSpPr>
            <p:spPr>
              <a:xfrm>
                <a:off x="-254486" y="73238"/>
                <a:ext cx="14393428" cy="13737980"/>
              </a:xfrm>
              <a:custGeom>
                <a:avLst/>
                <a:gdLst/>
                <a:ahLst/>
                <a:cxnLst/>
                <a:rect l="l" t="t" r="r" b="b"/>
                <a:pathLst>
                  <a:path w="14393428" h="13737980">
                    <a:moveTo>
                      <a:pt x="7196713" y="10990"/>
                    </a:moveTo>
                    <a:cubicBezTo>
                      <a:pt x="4739280" y="0"/>
                      <a:pt x="2463801" y="1304718"/>
                      <a:pt x="1231900" y="3431105"/>
                    </a:cubicBezTo>
                    <a:cubicBezTo>
                      <a:pt x="0" y="5557493"/>
                      <a:pt x="0" y="8180486"/>
                      <a:pt x="1231900" y="10306873"/>
                    </a:cubicBezTo>
                    <a:cubicBezTo>
                      <a:pt x="2463801" y="12433261"/>
                      <a:pt x="4739280" y="13737979"/>
                      <a:pt x="7196713" y="13726989"/>
                    </a:cubicBezTo>
                    <a:cubicBezTo>
                      <a:pt x="9654147" y="13737979"/>
                      <a:pt x="11929626" y="12433261"/>
                      <a:pt x="13161527" y="10306873"/>
                    </a:cubicBezTo>
                    <a:cubicBezTo>
                      <a:pt x="14393428" y="8180486"/>
                      <a:pt x="14393428" y="5557493"/>
                      <a:pt x="13161527" y="3431105"/>
                    </a:cubicBezTo>
                    <a:cubicBezTo>
                      <a:pt x="11929626" y="1304718"/>
                      <a:pt x="9654147" y="0"/>
                      <a:pt x="7196713" y="10990"/>
                    </a:cubicBezTo>
                    <a:close/>
                  </a:path>
                </a:pathLst>
              </a:custGeom>
              <a:blipFill>
                <a:blip r:embed="rId6"/>
                <a:stretch>
                  <a:fillRect l="223" r="223"/>
                </a:stretch>
              </a:blipFill>
            </p:spPr>
            <p:txBody>
              <a:bodyPr/>
              <a:lstStyle/>
              <a:p>
                <a:endParaRPr lang="zh-TW" altLang="en-US"/>
              </a:p>
            </p:txBody>
          </p:sp>
        </p:grpSp>
        <p:sp>
          <p:nvSpPr>
            <p:cNvPr id="17" name="TextBox 17"/>
            <p:cNvSpPr txBox="1"/>
            <p:nvPr/>
          </p:nvSpPr>
          <p:spPr>
            <a:xfrm>
              <a:off x="190357" y="1333918"/>
              <a:ext cx="942626" cy="405364"/>
            </a:xfrm>
            <a:prstGeom prst="rect">
              <a:avLst/>
            </a:prstGeom>
          </p:spPr>
          <p:txBody>
            <a:bodyPr lIns="0" tIns="0" rIns="0" bIns="0" rtlCol="0" anchor="t">
              <a:spAutoFit/>
            </a:bodyPr>
            <a:lstStyle/>
            <a:p>
              <a:pPr algn="ctr">
                <a:lnSpc>
                  <a:spcPts val="2598"/>
                </a:lnSpc>
              </a:pPr>
              <a:r>
                <a:rPr lang="en-US" sz="1855" b="1">
                  <a:solidFill>
                    <a:srgbClr val="000000"/>
                  </a:solidFill>
                  <a:latin typeface="Noto Sans T Chinese Bold"/>
                  <a:ea typeface="Noto Sans T Chinese Bold"/>
                  <a:cs typeface="Noto Sans T Chinese Bold"/>
                  <a:sym typeface="Noto Sans T Chinese Bold"/>
                </a:rPr>
                <a:t>廖國志</a:t>
              </a:r>
            </a:p>
          </p:txBody>
        </p:sp>
      </p:grpSp>
      <p:sp>
        <p:nvSpPr>
          <p:cNvPr id="18" name="Freeform 18"/>
          <p:cNvSpPr/>
          <p:nvPr/>
        </p:nvSpPr>
        <p:spPr>
          <a:xfrm>
            <a:off x="5524500" y="6215979"/>
            <a:ext cx="911556" cy="1144648"/>
          </a:xfrm>
          <a:custGeom>
            <a:avLst/>
            <a:gdLst/>
            <a:ahLst/>
            <a:cxnLst/>
            <a:rect l="l" t="t" r="r" b="b"/>
            <a:pathLst>
              <a:path w="911556" h="1144648">
                <a:moveTo>
                  <a:pt x="0" y="0"/>
                </a:moveTo>
                <a:lnTo>
                  <a:pt x="911556" y="0"/>
                </a:lnTo>
                <a:lnTo>
                  <a:pt x="911556" y="1144648"/>
                </a:lnTo>
                <a:lnTo>
                  <a:pt x="0" y="114464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zh-TW" altLang="en-US"/>
          </a:p>
        </p:txBody>
      </p:sp>
      <p:sp>
        <p:nvSpPr>
          <p:cNvPr id="2" name="橢圓 1">
            <a:extLst>
              <a:ext uri="{FF2B5EF4-FFF2-40B4-BE49-F238E27FC236}">
                <a16:creationId xmlns:a16="http://schemas.microsoft.com/office/drawing/2014/main" id="{BDF8F20F-8C20-4D84-B2B7-556CBD138EA3}"/>
              </a:ext>
            </a:extLst>
          </p:cNvPr>
          <p:cNvSpPr/>
          <p:nvPr/>
        </p:nvSpPr>
        <p:spPr>
          <a:xfrm>
            <a:off x="12268200" y="3771900"/>
            <a:ext cx="76200" cy="762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highlight>
                <a:srgbClr val="FF0000"/>
              </a:highlight>
            </a:endParaRPr>
          </a:p>
        </p:txBody>
      </p:sp>
      <p:sp>
        <p:nvSpPr>
          <p:cNvPr id="19" name="橢圓 18">
            <a:extLst>
              <a:ext uri="{FF2B5EF4-FFF2-40B4-BE49-F238E27FC236}">
                <a16:creationId xmlns:a16="http://schemas.microsoft.com/office/drawing/2014/main" id="{043F3A0F-218B-48C7-83F1-92C2C92085DA}"/>
              </a:ext>
            </a:extLst>
          </p:cNvPr>
          <p:cNvSpPr/>
          <p:nvPr/>
        </p:nvSpPr>
        <p:spPr>
          <a:xfrm>
            <a:off x="13357909" y="4775424"/>
            <a:ext cx="76200" cy="76200"/>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highlight>
                <a:srgbClr val="FF0000"/>
              </a:highlight>
            </a:endParaRPr>
          </a:p>
        </p:txBody>
      </p:sp>
      <p:sp>
        <p:nvSpPr>
          <p:cNvPr id="20" name="橢圓 19">
            <a:extLst>
              <a:ext uri="{FF2B5EF4-FFF2-40B4-BE49-F238E27FC236}">
                <a16:creationId xmlns:a16="http://schemas.microsoft.com/office/drawing/2014/main" id="{CB0B69FD-387B-4DB6-B407-B3591E26443C}"/>
              </a:ext>
            </a:extLst>
          </p:cNvPr>
          <p:cNvSpPr/>
          <p:nvPr/>
        </p:nvSpPr>
        <p:spPr>
          <a:xfrm>
            <a:off x="13944600" y="4735178"/>
            <a:ext cx="76200" cy="762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highlight>
                <a:srgbClr val="FF0000"/>
              </a:highlight>
            </a:endParaRPr>
          </a:p>
        </p:txBody>
      </p:sp>
      <p:sp>
        <p:nvSpPr>
          <p:cNvPr id="21" name="橢圓 20">
            <a:extLst>
              <a:ext uri="{FF2B5EF4-FFF2-40B4-BE49-F238E27FC236}">
                <a16:creationId xmlns:a16="http://schemas.microsoft.com/office/drawing/2014/main" id="{9CCD00D4-F682-4C10-8143-FFDD56994330}"/>
              </a:ext>
            </a:extLst>
          </p:cNvPr>
          <p:cNvSpPr/>
          <p:nvPr/>
        </p:nvSpPr>
        <p:spPr>
          <a:xfrm>
            <a:off x="15087600" y="5064617"/>
            <a:ext cx="76200" cy="76200"/>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highlight>
                <a:srgbClr val="FF0000"/>
              </a:highlight>
            </a:endParaRPr>
          </a:p>
        </p:txBody>
      </p:sp>
      <p:sp>
        <p:nvSpPr>
          <p:cNvPr id="3" name="矩形 2">
            <a:extLst>
              <a:ext uri="{FF2B5EF4-FFF2-40B4-BE49-F238E27FC236}">
                <a16:creationId xmlns:a16="http://schemas.microsoft.com/office/drawing/2014/main" id="{7E6B705A-8B43-48BE-9167-9D260DB578E2}"/>
              </a:ext>
            </a:extLst>
          </p:cNvPr>
          <p:cNvSpPr/>
          <p:nvPr/>
        </p:nvSpPr>
        <p:spPr>
          <a:xfrm>
            <a:off x="5029200" y="4152900"/>
            <a:ext cx="990600" cy="3048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 name="矩形 26">
            <a:extLst>
              <a:ext uri="{FF2B5EF4-FFF2-40B4-BE49-F238E27FC236}">
                <a16:creationId xmlns:a16="http://schemas.microsoft.com/office/drawing/2014/main" id="{994C935E-0785-43A9-9E39-6F922F3989E7}"/>
              </a:ext>
            </a:extLst>
          </p:cNvPr>
          <p:cNvSpPr/>
          <p:nvPr/>
        </p:nvSpPr>
        <p:spPr>
          <a:xfrm>
            <a:off x="7571713" y="4168924"/>
            <a:ext cx="990600" cy="3048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 name="矩形 27">
            <a:extLst>
              <a:ext uri="{FF2B5EF4-FFF2-40B4-BE49-F238E27FC236}">
                <a16:creationId xmlns:a16="http://schemas.microsoft.com/office/drawing/2014/main" id="{A2858070-997E-46BB-BF8F-9897DD3ED1A2}"/>
              </a:ext>
            </a:extLst>
          </p:cNvPr>
          <p:cNvSpPr/>
          <p:nvPr/>
        </p:nvSpPr>
        <p:spPr>
          <a:xfrm>
            <a:off x="5029200" y="4506578"/>
            <a:ext cx="990600" cy="304800"/>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矩形 28">
            <a:extLst>
              <a:ext uri="{FF2B5EF4-FFF2-40B4-BE49-F238E27FC236}">
                <a16:creationId xmlns:a16="http://schemas.microsoft.com/office/drawing/2014/main" id="{BF25A6D2-D13A-443F-9974-CF783752B0A8}"/>
              </a:ext>
            </a:extLst>
          </p:cNvPr>
          <p:cNvSpPr/>
          <p:nvPr/>
        </p:nvSpPr>
        <p:spPr>
          <a:xfrm>
            <a:off x="7571713" y="4508079"/>
            <a:ext cx="990600" cy="304800"/>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00B0F0"/>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1"/>
          <p:cNvGrpSpPr/>
          <p:nvPr/>
        </p:nvGrpSpPr>
        <p:grpSpPr>
          <a:xfrm>
            <a:off x="14164837" y="9589260"/>
            <a:ext cx="3094463" cy="366780"/>
            <a:chOff x="0" y="0"/>
            <a:chExt cx="4125951" cy="489041"/>
          </a:xfrm>
        </p:grpSpPr>
        <p:sp>
          <p:nvSpPr>
            <p:cNvPr id="12" name="TextBox 12"/>
            <p:cNvSpPr txBox="1"/>
            <p:nvPr/>
          </p:nvSpPr>
          <p:spPr>
            <a:xfrm>
              <a:off x="562691" y="76117"/>
              <a:ext cx="3563260" cy="376173"/>
            </a:xfrm>
            <a:prstGeom prst="rect">
              <a:avLst/>
            </a:prstGeom>
          </p:spPr>
          <p:txBody>
            <a:bodyPr lIns="0" tIns="0" rIns="0" bIns="0" rtlCol="0" anchor="t">
              <a:spAutoFit/>
            </a:bodyPr>
            <a:lstStyle/>
            <a:p>
              <a:pPr marL="0" lvl="0" indent="0" algn="l">
                <a:lnSpc>
                  <a:spcPts val="2165"/>
                </a:lnSpc>
              </a:pPr>
              <a:r>
                <a:rPr lang="zh-TW" altLang="en-US" sz="2000" b="1" spc="37" dirty="0">
                  <a:solidFill>
                    <a:srgbClr val="FFFFFF"/>
                  </a:solidFill>
                  <a:latin typeface="微軟正黑體 Light" panose="020B0304030504040204" pitchFamily="34" charset="-120"/>
                  <a:ea typeface="微軟正黑體 Light" panose="020B0304030504040204" pitchFamily="34" charset="-120"/>
                  <a:cs typeface="Arial Unicode Bold"/>
                  <a:sym typeface="Arial Unicode"/>
                </a:rPr>
                <a:t>特徵工程</a:t>
              </a:r>
              <a:endParaRPr lang="en-US" sz="2000" b="1" spc="37" dirty="0">
                <a:solidFill>
                  <a:srgbClr val="FFFFFF"/>
                </a:solidFill>
                <a:latin typeface="微軟正黑體 Light" panose="020B0304030504040204" pitchFamily="34" charset="-120"/>
                <a:ea typeface="微軟正黑體 Light" panose="020B0304030504040204" pitchFamily="34" charset="-120"/>
                <a:cs typeface="Arial Unicode Bold"/>
                <a:sym typeface="Arial Unicode"/>
              </a:endParaRPr>
            </a:p>
          </p:txBody>
        </p:sp>
        <p:sp>
          <p:nvSpPr>
            <p:cNvPr id="13" name="Freeform 13"/>
            <p:cNvSpPr/>
            <p:nvPr/>
          </p:nvSpPr>
          <p:spPr>
            <a:xfrm rot="5400000">
              <a:off x="-39568" y="39568"/>
              <a:ext cx="489041" cy="409905"/>
            </a:xfrm>
            <a:custGeom>
              <a:avLst/>
              <a:gdLst/>
              <a:ahLst/>
              <a:cxnLst/>
              <a:rect l="l" t="t" r="r" b="b"/>
              <a:pathLst>
                <a:path w="489041" h="409905">
                  <a:moveTo>
                    <a:pt x="0" y="0"/>
                  </a:moveTo>
                  <a:lnTo>
                    <a:pt x="489041" y="0"/>
                  </a:lnTo>
                  <a:lnTo>
                    <a:pt x="489041" y="409905"/>
                  </a:lnTo>
                  <a:lnTo>
                    <a:pt x="0" y="40990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zh-TW" altLang="en-US"/>
            </a:p>
          </p:txBody>
        </p:sp>
      </p:grpSp>
      <p:grpSp>
        <p:nvGrpSpPr>
          <p:cNvPr id="17" name="Group 17"/>
          <p:cNvGrpSpPr/>
          <p:nvPr/>
        </p:nvGrpSpPr>
        <p:grpSpPr>
          <a:xfrm>
            <a:off x="17259300" y="0"/>
            <a:ext cx="992225" cy="1304093"/>
            <a:chOff x="0" y="0"/>
            <a:chExt cx="1322966" cy="1738791"/>
          </a:xfrm>
        </p:grpSpPr>
        <p:grpSp>
          <p:nvGrpSpPr>
            <p:cNvPr id="18" name="Group 18"/>
            <p:cNvGrpSpPr>
              <a:grpSpLocks noChangeAspect="1"/>
            </p:cNvGrpSpPr>
            <p:nvPr/>
          </p:nvGrpSpPr>
          <p:grpSpPr>
            <a:xfrm>
              <a:off x="0" y="0"/>
              <a:ext cx="1322966" cy="1322966"/>
              <a:chOff x="0" y="0"/>
              <a:chExt cx="13884457" cy="13884457"/>
            </a:xfrm>
          </p:grpSpPr>
          <p:sp>
            <p:nvSpPr>
              <p:cNvPr id="19" name="Freeform 19"/>
              <p:cNvSpPr/>
              <p:nvPr/>
            </p:nvSpPr>
            <p:spPr>
              <a:xfrm>
                <a:off x="-342874" y="-11125"/>
                <a:ext cx="14570202" cy="13906705"/>
              </a:xfrm>
              <a:custGeom>
                <a:avLst/>
                <a:gdLst/>
                <a:ahLst/>
                <a:cxnLst/>
                <a:rect l="l" t="t" r="r" b="b"/>
                <a:pathLst>
                  <a:path w="14570202" h="13906705">
                    <a:moveTo>
                      <a:pt x="7285101" y="11125"/>
                    </a:moveTo>
                    <a:cubicBezTo>
                      <a:pt x="4797487" y="0"/>
                      <a:pt x="2494061" y="1320743"/>
                      <a:pt x="1247030" y="3473245"/>
                    </a:cubicBezTo>
                    <a:cubicBezTo>
                      <a:pt x="0" y="5625748"/>
                      <a:pt x="0" y="8280957"/>
                      <a:pt x="1247030" y="10433459"/>
                    </a:cubicBezTo>
                    <a:cubicBezTo>
                      <a:pt x="2494061" y="12585962"/>
                      <a:pt x="4797487" y="13906705"/>
                      <a:pt x="7285101" y="13895580"/>
                    </a:cubicBezTo>
                    <a:cubicBezTo>
                      <a:pt x="9772716" y="13906705"/>
                      <a:pt x="12076142" y="12585962"/>
                      <a:pt x="13323172" y="10433459"/>
                    </a:cubicBezTo>
                    <a:cubicBezTo>
                      <a:pt x="14570202" y="8280957"/>
                      <a:pt x="14570202" y="5625748"/>
                      <a:pt x="13323172" y="3473245"/>
                    </a:cubicBezTo>
                    <a:cubicBezTo>
                      <a:pt x="12076142" y="1320743"/>
                      <a:pt x="9772716" y="0"/>
                      <a:pt x="7285101" y="11125"/>
                    </a:cubicBezTo>
                    <a:close/>
                  </a:path>
                </a:pathLst>
              </a:custGeom>
              <a:solidFill>
                <a:srgbClr val="999999"/>
              </a:solidFill>
            </p:spPr>
            <p:txBody>
              <a:bodyPr/>
              <a:lstStyle/>
              <a:p>
                <a:endParaRPr lang="zh-TW" altLang="en-US"/>
              </a:p>
            </p:txBody>
          </p:sp>
          <p:sp>
            <p:nvSpPr>
              <p:cNvPr id="20" name="Freeform 20"/>
              <p:cNvSpPr/>
              <p:nvPr/>
            </p:nvSpPr>
            <p:spPr>
              <a:xfrm>
                <a:off x="-254486" y="73238"/>
                <a:ext cx="14393428" cy="13737980"/>
              </a:xfrm>
              <a:custGeom>
                <a:avLst/>
                <a:gdLst/>
                <a:ahLst/>
                <a:cxnLst/>
                <a:rect l="l" t="t" r="r" b="b"/>
                <a:pathLst>
                  <a:path w="14393428" h="13737980">
                    <a:moveTo>
                      <a:pt x="7196713" y="10990"/>
                    </a:moveTo>
                    <a:cubicBezTo>
                      <a:pt x="4739280" y="0"/>
                      <a:pt x="2463801" y="1304718"/>
                      <a:pt x="1231900" y="3431105"/>
                    </a:cubicBezTo>
                    <a:cubicBezTo>
                      <a:pt x="0" y="5557493"/>
                      <a:pt x="0" y="8180486"/>
                      <a:pt x="1231900" y="10306873"/>
                    </a:cubicBezTo>
                    <a:cubicBezTo>
                      <a:pt x="2463801" y="12433261"/>
                      <a:pt x="4739280" y="13737979"/>
                      <a:pt x="7196713" y="13726989"/>
                    </a:cubicBezTo>
                    <a:cubicBezTo>
                      <a:pt x="9654147" y="13737979"/>
                      <a:pt x="11929626" y="12433261"/>
                      <a:pt x="13161527" y="10306873"/>
                    </a:cubicBezTo>
                    <a:cubicBezTo>
                      <a:pt x="14393428" y="8180486"/>
                      <a:pt x="14393428" y="5557493"/>
                      <a:pt x="13161527" y="3431105"/>
                    </a:cubicBezTo>
                    <a:cubicBezTo>
                      <a:pt x="11929626" y="1304718"/>
                      <a:pt x="9654147" y="0"/>
                      <a:pt x="7196713" y="10990"/>
                    </a:cubicBezTo>
                    <a:close/>
                  </a:path>
                </a:pathLst>
              </a:custGeom>
              <a:blipFill>
                <a:blip r:embed="rId5"/>
                <a:stretch>
                  <a:fillRect l="223" r="223" b="-24804"/>
                </a:stretch>
              </a:blipFill>
            </p:spPr>
            <p:txBody>
              <a:bodyPr/>
              <a:lstStyle/>
              <a:p>
                <a:endParaRPr lang="zh-TW" altLang="en-US"/>
              </a:p>
            </p:txBody>
          </p:sp>
        </p:grpSp>
        <p:sp>
          <p:nvSpPr>
            <p:cNvPr id="21" name="TextBox 21"/>
            <p:cNvSpPr txBox="1"/>
            <p:nvPr/>
          </p:nvSpPr>
          <p:spPr>
            <a:xfrm>
              <a:off x="347363" y="1333533"/>
              <a:ext cx="628240" cy="405258"/>
            </a:xfrm>
            <a:prstGeom prst="rect">
              <a:avLst/>
            </a:prstGeom>
          </p:spPr>
          <p:txBody>
            <a:bodyPr lIns="0" tIns="0" rIns="0" bIns="0" rtlCol="0" anchor="t">
              <a:spAutoFit/>
            </a:bodyPr>
            <a:lstStyle/>
            <a:p>
              <a:pPr algn="ctr">
                <a:lnSpc>
                  <a:spcPts val="2597"/>
                </a:lnSpc>
              </a:pPr>
              <a:r>
                <a:rPr lang="en-US" sz="1855" b="1">
                  <a:solidFill>
                    <a:srgbClr val="000000"/>
                  </a:solidFill>
                  <a:latin typeface="Noto Sans T Chinese Bold"/>
                  <a:ea typeface="Noto Sans T Chinese Bold"/>
                  <a:cs typeface="Noto Sans T Chinese Bold"/>
                  <a:sym typeface="Noto Sans T Chinese Bold"/>
                </a:rPr>
                <a:t>陸捷</a:t>
              </a:r>
            </a:p>
          </p:txBody>
        </p:sp>
      </p:grpSp>
      <p:sp>
        <p:nvSpPr>
          <p:cNvPr id="8" name="矩形 7">
            <a:extLst>
              <a:ext uri="{FF2B5EF4-FFF2-40B4-BE49-F238E27FC236}">
                <a16:creationId xmlns:a16="http://schemas.microsoft.com/office/drawing/2014/main" id="{0E2D2D64-42AF-4CCC-849A-A77222C96040}"/>
              </a:ext>
            </a:extLst>
          </p:cNvPr>
          <p:cNvSpPr/>
          <p:nvPr/>
        </p:nvSpPr>
        <p:spPr>
          <a:xfrm>
            <a:off x="6477000" y="4590656"/>
            <a:ext cx="5334000" cy="1105687"/>
          </a:xfrm>
          <a:prstGeom prst="rect">
            <a:avLst/>
          </a:prstGeom>
        </p:spPr>
        <p:txBody>
          <a:bodyPr wrap="square">
            <a:spAutoFit/>
          </a:bodyPr>
          <a:lstStyle/>
          <a:p>
            <a:pPr lvl="0">
              <a:lnSpc>
                <a:spcPts val="7324"/>
              </a:lnSpc>
            </a:pPr>
            <a:r>
              <a:rPr lang="zh-TW" altLang="en-US" sz="10000" b="1" spc="64" dirty="0">
                <a:solidFill>
                  <a:srgbClr val="000000"/>
                </a:solidFill>
                <a:latin typeface="Arial Unicode Bold"/>
                <a:ea typeface="Arial Unicode Bold"/>
                <a:cs typeface="Arial Unicode Bold"/>
                <a:sym typeface="Arial Unicode Bold"/>
              </a:rPr>
              <a:t>特徵工程</a:t>
            </a:r>
            <a:endParaRPr lang="en-US" altLang="zh-TW" sz="10000" b="1" spc="64" dirty="0">
              <a:solidFill>
                <a:srgbClr val="000000"/>
              </a:solidFill>
              <a:latin typeface="Arial Unicode Bold"/>
              <a:ea typeface="Arial Unicode Bold"/>
              <a:cs typeface="Arial Unicode Bold"/>
              <a:sym typeface="Arial Unicode Bold"/>
            </a:endParaRPr>
          </a:p>
        </p:txBody>
      </p:sp>
    </p:spTree>
    <p:extLst>
      <p:ext uri="{BB962C8B-B14F-4D97-AF65-F5344CB8AC3E}">
        <p14:creationId xmlns:p14="http://schemas.microsoft.com/office/powerpoint/2010/main" val="164067230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5"/>
          <p:cNvGrpSpPr/>
          <p:nvPr/>
        </p:nvGrpSpPr>
        <p:grpSpPr>
          <a:xfrm>
            <a:off x="14164837" y="9589260"/>
            <a:ext cx="3094463" cy="366780"/>
            <a:chOff x="0" y="0"/>
            <a:chExt cx="4125951" cy="489041"/>
          </a:xfrm>
        </p:grpSpPr>
        <p:sp>
          <p:nvSpPr>
            <p:cNvPr id="6" name="TextBox 6"/>
            <p:cNvSpPr txBox="1"/>
            <p:nvPr/>
          </p:nvSpPr>
          <p:spPr>
            <a:xfrm>
              <a:off x="562691" y="76096"/>
              <a:ext cx="3563260" cy="376173"/>
            </a:xfrm>
            <a:prstGeom prst="rect">
              <a:avLst/>
            </a:prstGeom>
          </p:spPr>
          <p:txBody>
            <a:bodyPr lIns="0" tIns="0" rIns="0" bIns="0" rtlCol="0" anchor="t">
              <a:spAutoFit/>
            </a:bodyPr>
            <a:lstStyle/>
            <a:p>
              <a:pPr marL="0" lvl="0" indent="0" algn="l">
                <a:lnSpc>
                  <a:spcPts val="2165"/>
                </a:lnSpc>
              </a:pPr>
              <a:r>
                <a:rPr lang="en-US" sz="2000" b="1" spc="37" dirty="0" err="1">
                  <a:solidFill>
                    <a:srgbClr val="FFFFFF"/>
                  </a:solidFill>
                  <a:latin typeface="微軟正黑體 Light" panose="020B0304030504040204" pitchFamily="34" charset="-120"/>
                  <a:ea typeface="微軟正黑體 Light" panose="020B0304030504040204" pitchFamily="34" charset="-120"/>
                  <a:cs typeface="Arial Unicode Bold"/>
                  <a:sym typeface="Arial Unicode Bold"/>
                </a:rPr>
                <a:t>特徵工程</a:t>
              </a:r>
              <a:endParaRPr lang="en-US" sz="2000" b="1" spc="37" dirty="0">
                <a:solidFill>
                  <a:srgbClr val="FFFFFF"/>
                </a:solidFill>
                <a:latin typeface="微軟正黑體 Light" panose="020B0304030504040204" pitchFamily="34" charset="-120"/>
                <a:ea typeface="微軟正黑體 Light" panose="020B0304030504040204" pitchFamily="34" charset="-120"/>
                <a:cs typeface="Arial Unicode Bold"/>
                <a:sym typeface="Arial Unicode Bold"/>
              </a:endParaRPr>
            </a:p>
          </p:txBody>
        </p:sp>
        <p:sp>
          <p:nvSpPr>
            <p:cNvPr id="7" name="Freeform 7"/>
            <p:cNvSpPr/>
            <p:nvPr/>
          </p:nvSpPr>
          <p:spPr>
            <a:xfrm rot="5400000">
              <a:off x="-39568" y="39568"/>
              <a:ext cx="489041" cy="409905"/>
            </a:xfrm>
            <a:custGeom>
              <a:avLst/>
              <a:gdLst/>
              <a:ahLst/>
              <a:cxnLst/>
              <a:rect l="l" t="t" r="r" b="b"/>
              <a:pathLst>
                <a:path w="489041" h="409905">
                  <a:moveTo>
                    <a:pt x="0" y="0"/>
                  </a:moveTo>
                  <a:lnTo>
                    <a:pt x="489041" y="0"/>
                  </a:lnTo>
                  <a:lnTo>
                    <a:pt x="489041" y="409905"/>
                  </a:lnTo>
                  <a:lnTo>
                    <a:pt x="0" y="40990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zh-TW" altLang="en-US"/>
            </a:p>
          </p:txBody>
        </p:sp>
      </p:grpSp>
      <p:grpSp>
        <p:nvGrpSpPr>
          <p:cNvPr id="8" name="Group 8"/>
          <p:cNvGrpSpPr/>
          <p:nvPr/>
        </p:nvGrpSpPr>
        <p:grpSpPr>
          <a:xfrm>
            <a:off x="17259300" y="0"/>
            <a:ext cx="992225" cy="1304093"/>
            <a:chOff x="0" y="0"/>
            <a:chExt cx="1322966" cy="1738791"/>
          </a:xfrm>
        </p:grpSpPr>
        <p:grpSp>
          <p:nvGrpSpPr>
            <p:cNvPr id="9" name="Group 9"/>
            <p:cNvGrpSpPr>
              <a:grpSpLocks noChangeAspect="1"/>
            </p:cNvGrpSpPr>
            <p:nvPr/>
          </p:nvGrpSpPr>
          <p:grpSpPr>
            <a:xfrm>
              <a:off x="0" y="0"/>
              <a:ext cx="1322966" cy="1322966"/>
              <a:chOff x="0" y="0"/>
              <a:chExt cx="13884457" cy="13884457"/>
            </a:xfrm>
          </p:grpSpPr>
          <p:sp>
            <p:nvSpPr>
              <p:cNvPr id="10" name="Freeform 10"/>
              <p:cNvSpPr/>
              <p:nvPr/>
            </p:nvSpPr>
            <p:spPr>
              <a:xfrm>
                <a:off x="-342874" y="-11125"/>
                <a:ext cx="14570202" cy="13906705"/>
              </a:xfrm>
              <a:custGeom>
                <a:avLst/>
                <a:gdLst/>
                <a:ahLst/>
                <a:cxnLst/>
                <a:rect l="l" t="t" r="r" b="b"/>
                <a:pathLst>
                  <a:path w="14570202" h="13906705">
                    <a:moveTo>
                      <a:pt x="7285101" y="11125"/>
                    </a:moveTo>
                    <a:cubicBezTo>
                      <a:pt x="4797487" y="0"/>
                      <a:pt x="2494061" y="1320743"/>
                      <a:pt x="1247030" y="3473245"/>
                    </a:cubicBezTo>
                    <a:cubicBezTo>
                      <a:pt x="0" y="5625748"/>
                      <a:pt x="0" y="8280957"/>
                      <a:pt x="1247030" y="10433459"/>
                    </a:cubicBezTo>
                    <a:cubicBezTo>
                      <a:pt x="2494061" y="12585962"/>
                      <a:pt x="4797487" y="13906705"/>
                      <a:pt x="7285101" y="13895580"/>
                    </a:cubicBezTo>
                    <a:cubicBezTo>
                      <a:pt x="9772716" y="13906705"/>
                      <a:pt x="12076142" y="12585962"/>
                      <a:pt x="13323172" y="10433459"/>
                    </a:cubicBezTo>
                    <a:cubicBezTo>
                      <a:pt x="14570202" y="8280957"/>
                      <a:pt x="14570202" y="5625748"/>
                      <a:pt x="13323172" y="3473245"/>
                    </a:cubicBezTo>
                    <a:cubicBezTo>
                      <a:pt x="12076142" y="1320743"/>
                      <a:pt x="9772716" y="0"/>
                      <a:pt x="7285101" y="11125"/>
                    </a:cubicBezTo>
                    <a:close/>
                  </a:path>
                </a:pathLst>
              </a:custGeom>
              <a:solidFill>
                <a:srgbClr val="999999"/>
              </a:solidFill>
            </p:spPr>
            <p:txBody>
              <a:bodyPr/>
              <a:lstStyle/>
              <a:p>
                <a:endParaRPr lang="zh-TW" altLang="en-US"/>
              </a:p>
            </p:txBody>
          </p:sp>
          <p:sp>
            <p:nvSpPr>
              <p:cNvPr id="11" name="Freeform 11"/>
              <p:cNvSpPr/>
              <p:nvPr/>
            </p:nvSpPr>
            <p:spPr>
              <a:xfrm>
                <a:off x="-254486" y="73238"/>
                <a:ext cx="14393428" cy="13737980"/>
              </a:xfrm>
              <a:custGeom>
                <a:avLst/>
                <a:gdLst/>
                <a:ahLst/>
                <a:cxnLst/>
                <a:rect l="l" t="t" r="r" b="b"/>
                <a:pathLst>
                  <a:path w="14393428" h="13737980">
                    <a:moveTo>
                      <a:pt x="7196713" y="10990"/>
                    </a:moveTo>
                    <a:cubicBezTo>
                      <a:pt x="4739280" y="0"/>
                      <a:pt x="2463801" y="1304718"/>
                      <a:pt x="1231900" y="3431105"/>
                    </a:cubicBezTo>
                    <a:cubicBezTo>
                      <a:pt x="0" y="5557493"/>
                      <a:pt x="0" y="8180486"/>
                      <a:pt x="1231900" y="10306873"/>
                    </a:cubicBezTo>
                    <a:cubicBezTo>
                      <a:pt x="2463801" y="12433261"/>
                      <a:pt x="4739280" y="13737979"/>
                      <a:pt x="7196713" y="13726989"/>
                    </a:cubicBezTo>
                    <a:cubicBezTo>
                      <a:pt x="9654147" y="13737979"/>
                      <a:pt x="11929626" y="12433261"/>
                      <a:pt x="13161527" y="10306873"/>
                    </a:cubicBezTo>
                    <a:cubicBezTo>
                      <a:pt x="14393428" y="8180486"/>
                      <a:pt x="14393428" y="5557493"/>
                      <a:pt x="13161527" y="3431105"/>
                    </a:cubicBezTo>
                    <a:cubicBezTo>
                      <a:pt x="11929626" y="1304718"/>
                      <a:pt x="9654147" y="0"/>
                      <a:pt x="7196713" y="10990"/>
                    </a:cubicBezTo>
                    <a:close/>
                  </a:path>
                </a:pathLst>
              </a:custGeom>
              <a:blipFill>
                <a:blip r:embed="rId5"/>
                <a:stretch>
                  <a:fillRect l="223" r="223" b="-24804"/>
                </a:stretch>
              </a:blipFill>
            </p:spPr>
            <p:txBody>
              <a:bodyPr/>
              <a:lstStyle/>
              <a:p>
                <a:endParaRPr lang="zh-TW" altLang="en-US"/>
              </a:p>
            </p:txBody>
          </p:sp>
        </p:grpSp>
        <p:sp>
          <p:nvSpPr>
            <p:cNvPr id="12" name="TextBox 12"/>
            <p:cNvSpPr txBox="1"/>
            <p:nvPr/>
          </p:nvSpPr>
          <p:spPr>
            <a:xfrm>
              <a:off x="347363" y="1333533"/>
              <a:ext cx="628240" cy="405258"/>
            </a:xfrm>
            <a:prstGeom prst="rect">
              <a:avLst/>
            </a:prstGeom>
          </p:spPr>
          <p:txBody>
            <a:bodyPr lIns="0" tIns="0" rIns="0" bIns="0" rtlCol="0" anchor="t">
              <a:spAutoFit/>
            </a:bodyPr>
            <a:lstStyle/>
            <a:p>
              <a:pPr algn="ctr">
                <a:lnSpc>
                  <a:spcPts val="2597"/>
                </a:lnSpc>
              </a:pPr>
              <a:r>
                <a:rPr lang="en-US" sz="1855" b="1">
                  <a:solidFill>
                    <a:srgbClr val="000000"/>
                  </a:solidFill>
                  <a:latin typeface="Noto Sans T Chinese Bold"/>
                  <a:ea typeface="Noto Sans T Chinese Bold"/>
                  <a:cs typeface="Noto Sans T Chinese Bold"/>
                  <a:sym typeface="Noto Sans T Chinese Bold"/>
                </a:rPr>
                <a:t>陸捷</a:t>
              </a:r>
            </a:p>
          </p:txBody>
        </p:sp>
      </p:grpSp>
      <p:sp>
        <p:nvSpPr>
          <p:cNvPr id="13" name="TextBox 13"/>
          <p:cNvSpPr txBox="1"/>
          <p:nvPr/>
        </p:nvSpPr>
        <p:spPr>
          <a:xfrm>
            <a:off x="1028700" y="1057275"/>
            <a:ext cx="12116652" cy="954438"/>
          </a:xfrm>
          <a:prstGeom prst="rect">
            <a:avLst/>
          </a:prstGeom>
        </p:spPr>
        <p:txBody>
          <a:bodyPr lIns="0" tIns="0" rIns="0" bIns="0" rtlCol="0" anchor="t">
            <a:spAutoFit/>
          </a:bodyPr>
          <a:lstStyle/>
          <a:p>
            <a:pPr marL="0" lvl="0" indent="0" algn="l">
              <a:lnSpc>
                <a:spcPts val="7410"/>
              </a:lnSpc>
            </a:pPr>
            <a:r>
              <a:rPr lang="en-US" sz="6500" b="1" spc="65">
                <a:solidFill>
                  <a:srgbClr val="000000"/>
                </a:solidFill>
                <a:latin typeface="Arial Unicode Bold"/>
                <a:ea typeface="Arial Unicode Bold"/>
                <a:cs typeface="Arial Unicode Bold"/>
                <a:sym typeface="Arial Unicode Bold"/>
              </a:rPr>
              <a:t>特徵工程 - 衍生特徵</a:t>
            </a:r>
          </a:p>
        </p:txBody>
      </p:sp>
      <p:sp>
        <p:nvSpPr>
          <p:cNvPr id="15" name="TextBox 15"/>
          <p:cNvSpPr txBox="1"/>
          <p:nvPr/>
        </p:nvSpPr>
        <p:spPr>
          <a:xfrm>
            <a:off x="2813032" y="2546155"/>
            <a:ext cx="12337814" cy="592598"/>
          </a:xfrm>
          <a:prstGeom prst="rect">
            <a:avLst/>
          </a:prstGeom>
        </p:spPr>
        <p:txBody>
          <a:bodyPr wrap="square" lIns="0" tIns="0" rIns="0" bIns="0" rtlCol="0" anchor="t">
            <a:spAutoFit/>
          </a:bodyPr>
          <a:lstStyle/>
          <a:p>
            <a:pPr marL="774659" lvl="1" indent="-387329">
              <a:lnSpc>
                <a:spcPts val="5023"/>
              </a:lnSpc>
              <a:buFont typeface="Arial"/>
              <a:buChar char="•"/>
            </a:pPr>
            <a:r>
              <a:rPr lang="en-US" sz="3588" spc="35" dirty="0" err="1">
                <a:solidFill>
                  <a:srgbClr val="000000"/>
                </a:solidFill>
                <a:latin typeface="Arial Unicode"/>
                <a:ea typeface="Arial Unicode"/>
                <a:cs typeface="Arial Unicode"/>
                <a:sym typeface="Arial Unicode"/>
              </a:rPr>
              <a:t>通過衍生特徵，可以幫助模型更好地捕捉</a:t>
            </a:r>
            <a:r>
              <a:rPr lang="zh-TW" altLang="en-US" sz="3588" spc="35" dirty="0">
                <a:solidFill>
                  <a:srgbClr val="000000"/>
                </a:solidFill>
                <a:latin typeface="Arial Unicode"/>
                <a:ea typeface="Arial Unicode"/>
                <a:cs typeface="Arial Unicode"/>
                <a:sym typeface="Arial Unicode"/>
              </a:rPr>
              <a:t>特徵的重要性</a:t>
            </a:r>
            <a:r>
              <a:rPr lang="en-US" sz="3588" spc="35" dirty="0">
                <a:solidFill>
                  <a:srgbClr val="000000"/>
                </a:solidFill>
                <a:latin typeface="Arial Unicode"/>
                <a:ea typeface="Arial Unicode"/>
                <a:cs typeface="Arial Unicode"/>
                <a:sym typeface="Arial Unicode"/>
              </a:rPr>
              <a:t>。</a:t>
            </a:r>
          </a:p>
        </p:txBody>
      </p:sp>
      <p:sp>
        <p:nvSpPr>
          <p:cNvPr id="16" name="TextBox 16"/>
          <p:cNvSpPr txBox="1"/>
          <p:nvPr/>
        </p:nvSpPr>
        <p:spPr>
          <a:xfrm>
            <a:off x="2975092" y="4531291"/>
            <a:ext cx="12337815" cy="2371526"/>
          </a:xfrm>
          <a:prstGeom prst="rect">
            <a:avLst/>
          </a:prstGeom>
        </p:spPr>
        <p:txBody>
          <a:bodyPr lIns="0" tIns="0" rIns="0" bIns="0" rtlCol="0" anchor="t">
            <a:spAutoFit/>
          </a:bodyPr>
          <a:lstStyle/>
          <a:p>
            <a:pPr algn="l">
              <a:lnSpc>
                <a:spcPts val="4743"/>
              </a:lnSpc>
            </a:pPr>
            <a:r>
              <a:rPr lang="en-US" sz="3388" spc="33" dirty="0" err="1">
                <a:solidFill>
                  <a:srgbClr val="000000"/>
                </a:solidFill>
                <a:latin typeface="Arial Unicode"/>
                <a:ea typeface="Arial Unicode"/>
                <a:cs typeface="Arial Unicode"/>
                <a:sym typeface="Arial Unicode"/>
              </a:rPr>
              <a:t>以下為部分衍生的特徵</a:t>
            </a:r>
            <a:r>
              <a:rPr lang="en-US" sz="3388" spc="33" dirty="0">
                <a:solidFill>
                  <a:srgbClr val="000000"/>
                </a:solidFill>
                <a:latin typeface="Arial Unicode"/>
                <a:ea typeface="Arial Unicode"/>
                <a:cs typeface="Arial Unicode"/>
                <a:sym typeface="Arial Unicode"/>
              </a:rPr>
              <a:t>：</a:t>
            </a:r>
          </a:p>
          <a:p>
            <a:pPr marL="731480" lvl="1" indent="-365740" algn="l">
              <a:lnSpc>
                <a:spcPts val="4743"/>
              </a:lnSpc>
              <a:buFont typeface="Arial"/>
              <a:buChar char="•"/>
            </a:pPr>
            <a:r>
              <a:rPr lang="en-US" sz="3388" spc="33" dirty="0" err="1">
                <a:solidFill>
                  <a:srgbClr val="000000"/>
                </a:solidFill>
                <a:latin typeface="Arial Unicode"/>
                <a:ea typeface="Arial Unicode"/>
                <a:cs typeface="Arial Unicode"/>
                <a:sym typeface="Arial Unicode"/>
              </a:rPr>
              <a:t>log_金額：對金額取對數，減少極端值對模型的影響</a:t>
            </a:r>
            <a:r>
              <a:rPr lang="en-US" sz="3388" spc="33" dirty="0">
                <a:solidFill>
                  <a:srgbClr val="000000"/>
                </a:solidFill>
                <a:latin typeface="Arial Unicode"/>
                <a:ea typeface="Arial Unicode"/>
                <a:cs typeface="Arial Unicode"/>
                <a:sym typeface="Arial Unicode"/>
              </a:rPr>
              <a:t>。</a:t>
            </a:r>
          </a:p>
          <a:p>
            <a:pPr marL="731480" lvl="1" indent="-365740" algn="l">
              <a:lnSpc>
                <a:spcPts val="4743"/>
              </a:lnSpc>
              <a:buFont typeface="Arial"/>
              <a:buChar char="•"/>
            </a:pPr>
            <a:r>
              <a:rPr lang="en-US" sz="3388" spc="33" dirty="0" err="1">
                <a:solidFill>
                  <a:srgbClr val="000000"/>
                </a:solidFill>
                <a:latin typeface="Arial Unicode"/>
                <a:ea typeface="Arial Unicode"/>
                <a:cs typeface="Arial Unicode"/>
                <a:sym typeface="Arial Unicode"/>
              </a:rPr>
              <a:t>市場年齡_月：揭示產品使用時間對價格的影響</a:t>
            </a:r>
            <a:r>
              <a:rPr lang="en-US" sz="3388" spc="33" dirty="0">
                <a:solidFill>
                  <a:srgbClr val="000000"/>
                </a:solidFill>
                <a:latin typeface="Arial Unicode"/>
                <a:ea typeface="Arial Unicode"/>
                <a:cs typeface="Arial Unicode"/>
                <a:sym typeface="Arial Unicode"/>
              </a:rPr>
              <a:t>。</a:t>
            </a:r>
          </a:p>
          <a:p>
            <a:pPr marL="731480" lvl="1" indent="-365740" algn="l">
              <a:lnSpc>
                <a:spcPts val="4743"/>
              </a:lnSpc>
              <a:buFont typeface="Arial"/>
              <a:buChar char="•"/>
            </a:pPr>
            <a:r>
              <a:rPr lang="en-US" sz="3388" spc="33" dirty="0" err="1">
                <a:solidFill>
                  <a:srgbClr val="000000"/>
                </a:solidFill>
                <a:latin typeface="Arial Unicode"/>
                <a:ea typeface="Arial Unicode"/>
                <a:cs typeface="Arial Unicode"/>
                <a:sym typeface="Arial Unicode"/>
              </a:rPr>
              <a:t>交易季：分析季節性銷售趨勢，幫助企業制定促銷策略</a:t>
            </a:r>
            <a:r>
              <a:rPr lang="en-US" sz="3388" spc="33" dirty="0">
                <a:solidFill>
                  <a:srgbClr val="000000"/>
                </a:solidFill>
                <a:latin typeface="Arial Unicode"/>
                <a:ea typeface="Arial Unicode"/>
                <a:cs typeface="Arial Unicode"/>
                <a:sym typeface="Arial Unicode"/>
              </a:rPr>
              <a:t>。</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5"/>
          <p:cNvGrpSpPr/>
          <p:nvPr/>
        </p:nvGrpSpPr>
        <p:grpSpPr>
          <a:xfrm>
            <a:off x="14164837" y="9589260"/>
            <a:ext cx="3094463" cy="366780"/>
            <a:chOff x="0" y="0"/>
            <a:chExt cx="4125951" cy="489041"/>
          </a:xfrm>
        </p:grpSpPr>
        <p:sp>
          <p:nvSpPr>
            <p:cNvPr id="6" name="TextBox 6"/>
            <p:cNvSpPr txBox="1"/>
            <p:nvPr/>
          </p:nvSpPr>
          <p:spPr>
            <a:xfrm>
              <a:off x="562691" y="76096"/>
              <a:ext cx="3563260" cy="376173"/>
            </a:xfrm>
            <a:prstGeom prst="rect">
              <a:avLst/>
            </a:prstGeom>
          </p:spPr>
          <p:txBody>
            <a:bodyPr lIns="0" tIns="0" rIns="0" bIns="0" rtlCol="0" anchor="t">
              <a:spAutoFit/>
            </a:bodyPr>
            <a:lstStyle/>
            <a:p>
              <a:pPr marL="0" lvl="0" indent="0" algn="l">
                <a:lnSpc>
                  <a:spcPts val="2165"/>
                </a:lnSpc>
              </a:pPr>
              <a:r>
                <a:rPr lang="en-US" sz="2000" b="1" spc="37" dirty="0" err="1">
                  <a:solidFill>
                    <a:srgbClr val="FFFFFF"/>
                  </a:solidFill>
                  <a:latin typeface="微軟正黑體 Light" panose="020B0304030504040204" pitchFamily="34" charset="-120"/>
                  <a:ea typeface="微軟正黑體 Light" panose="020B0304030504040204" pitchFamily="34" charset="-120"/>
                  <a:cs typeface="Arial Unicode Bold"/>
                  <a:sym typeface="Arial Unicode Bold"/>
                </a:rPr>
                <a:t>特徵工程</a:t>
              </a:r>
              <a:endParaRPr lang="en-US" sz="2000" b="1" spc="37" dirty="0">
                <a:solidFill>
                  <a:srgbClr val="FFFFFF"/>
                </a:solidFill>
                <a:latin typeface="微軟正黑體 Light" panose="020B0304030504040204" pitchFamily="34" charset="-120"/>
                <a:ea typeface="微軟正黑體 Light" panose="020B0304030504040204" pitchFamily="34" charset="-120"/>
                <a:cs typeface="Arial Unicode Bold"/>
                <a:sym typeface="Arial Unicode Bold"/>
              </a:endParaRPr>
            </a:p>
          </p:txBody>
        </p:sp>
        <p:sp>
          <p:nvSpPr>
            <p:cNvPr id="7" name="Freeform 7"/>
            <p:cNvSpPr/>
            <p:nvPr/>
          </p:nvSpPr>
          <p:spPr>
            <a:xfrm rot="5400000">
              <a:off x="-39568" y="39568"/>
              <a:ext cx="489041" cy="409905"/>
            </a:xfrm>
            <a:custGeom>
              <a:avLst/>
              <a:gdLst/>
              <a:ahLst/>
              <a:cxnLst/>
              <a:rect l="l" t="t" r="r" b="b"/>
              <a:pathLst>
                <a:path w="489041" h="409905">
                  <a:moveTo>
                    <a:pt x="0" y="0"/>
                  </a:moveTo>
                  <a:lnTo>
                    <a:pt x="489041" y="0"/>
                  </a:lnTo>
                  <a:lnTo>
                    <a:pt x="489041" y="409905"/>
                  </a:lnTo>
                  <a:lnTo>
                    <a:pt x="0" y="40990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zh-TW" altLang="en-US"/>
            </a:p>
          </p:txBody>
        </p:sp>
      </p:grpSp>
      <p:grpSp>
        <p:nvGrpSpPr>
          <p:cNvPr id="8" name="Group 8"/>
          <p:cNvGrpSpPr/>
          <p:nvPr/>
        </p:nvGrpSpPr>
        <p:grpSpPr>
          <a:xfrm>
            <a:off x="17259300" y="0"/>
            <a:ext cx="992225" cy="1304093"/>
            <a:chOff x="0" y="0"/>
            <a:chExt cx="1322966" cy="1738791"/>
          </a:xfrm>
        </p:grpSpPr>
        <p:grpSp>
          <p:nvGrpSpPr>
            <p:cNvPr id="9" name="Group 9"/>
            <p:cNvGrpSpPr>
              <a:grpSpLocks noChangeAspect="1"/>
            </p:cNvGrpSpPr>
            <p:nvPr/>
          </p:nvGrpSpPr>
          <p:grpSpPr>
            <a:xfrm>
              <a:off x="0" y="0"/>
              <a:ext cx="1322966" cy="1322966"/>
              <a:chOff x="0" y="0"/>
              <a:chExt cx="13884457" cy="13884457"/>
            </a:xfrm>
          </p:grpSpPr>
          <p:sp>
            <p:nvSpPr>
              <p:cNvPr id="10" name="Freeform 10"/>
              <p:cNvSpPr/>
              <p:nvPr/>
            </p:nvSpPr>
            <p:spPr>
              <a:xfrm>
                <a:off x="-342874" y="-11125"/>
                <a:ext cx="14570202" cy="13906705"/>
              </a:xfrm>
              <a:custGeom>
                <a:avLst/>
                <a:gdLst/>
                <a:ahLst/>
                <a:cxnLst/>
                <a:rect l="l" t="t" r="r" b="b"/>
                <a:pathLst>
                  <a:path w="14570202" h="13906705">
                    <a:moveTo>
                      <a:pt x="7285101" y="11125"/>
                    </a:moveTo>
                    <a:cubicBezTo>
                      <a:pt x="4797487" y="0"/>
                      <a:pt x="2494061" y="1320743"/>
                      <a:pt x="1247030" y="3473245"/>
                    </a:cubicBezTo>
                    <a:cubicBezTo>
                      <a:pt x="0" y="5625748"/>
                      <a:pt x="0" y="8280957"/>
                      <a:pt x="1247030" y="10433459"/>
                    </a:cubicBezTo>
                    <a:cubicBezTo>
                      <a:pt x="2494061" y="12585962"/>
                      <a:pt x="4797487" y="13906705"/>
                      <a:pt x="7285101" y="13895580"/>
                    </a:cubicBezTo>
                    <a:cubicBezTo>
                      <a:pt x="9772716" y="13906705"/>
                      <a:pt x="12076142" y="12585962"/>
                      <a:pt x="13323172" y="10433459"/>
                    </a:cubicBezTo>
                    <a:cubicBezTo>
                      <a:pt x="14570202" y="8280957"/>
                      <a:pt x="14570202" y="5625748"/>
                      <a:pt x="13323172" y="3473245"/>
                    </a:cubicBezTo>
                    <a:cubicBezTo>
                      <a:pt x="12076142" y="1320743"/>
                      <a:pt x="9772716" y="0"/>
                      <a:pt x="7285101" y="11125"/>
                    </a:cubicBezTo>
                    <a:close/>
                  </a:path>
                </a:pathLst>
              </a:custGeom>
              <a:solidFill>
                <a:srgbClr val="999999"/>
              </a:solidFill>
            </p:spPr>
            <p:txBody>
              <a:bodyPr/>
              <a:lstStyle/>
              <a:p>
                <a:endParaRPr lang="zh-TW" altLang="en-US"/>
              </a:p>
            </p:txBody>
          </p:sp>
          <p:sp>
            <p:nvSpPr>
              <p:cNvPr id="11" name="Freeform 11"/>
              <p:cNvSpPr/>
              <p:nvPr/>
            </p:nvSpPr>
            <p:spPr>
              <a:xfrm>
                <a:off x="-254486" y="73238"/>
                <a:ext cx="14393428" cy="13737980"/>
              </a:xfrm>
              <a:custGeom>
                <a:avLst/>
                <a:gdLst/>
                <a:ahLst/>
                <a:cxnLst/>
                <a:rect l="l" t="t" r="r" b="b"/>
                <a:pathLst>
                  <a:path w="14393428" h="13737980">
                    <a:moveTo>
                      <a:pt x="7196713" y="10990"/>
                    </a:moveTo>
                    <a:cubicBezTo>
                      <a:pt x="4739280" y="0"/>
                      <a:pt x="2463801" y="1304718"/>
                      <a:pt x="1231900" y="3431105"/>
                    </a:cubicBezTo>
                    <a:cubicBezTo>
                      <a:pt x="0" y="5557493"/>
                      <a:pt x="0" y="8180486"/>
                      <a:pt x="1231900" y="10306873"/>
                    </a:cubicBezTo>
                    <a:cubicBezTo>
                      <a:pt x="2463801" y="12433261"/>
                      <a:pt x="4739280" y="13737979"/>
                      <a:pt x="7196713" y="13726989"/>
                    </a:cubicBezTo>
                    <a:cubicBezTo>
                      <a:pt x="9654147" y="13737979"/>
                      <a:pt x="11929626" y="12433261"/>
                      <a:pt x="13161527" y="10306873"/>
                    </a:cubicBezTo>
                    <a:cubicBezTo>
                      <a:pt x="14393428" y="8180486"/>
                      <a:pt x="14393428" y="5557493"/>
                      <a:pt x="13161527" y="3431105"/>
                    </a:cubicBezTo>
                    <a:cubicBezTo>
                      <a:pt x="11929626" y="1304718"/>
                      <a:pt x="9654147" y="0"/>
                      <a:pt x="7196713" y="10990"/>
                    </a:cubicBezTo>
                    <a:close/>
                  </a:path>
                </a:pathLst>
              </a:custGeom>
              <a:blipFill>
                <a:blip r:embed="rId5"/>
                <a:stretch>
                  <a:fillRect l="223" r="223" b="-24804"/>
                </a:stretch>
              </a:blipFill>
            </p:spPr>
            <p:txBody>
              <a:bodyPr/>
              <a:lstStyle/>
              <a:p>
                <a:endParaRPr lang="zh-TW" altLang="en-US"/>
              </a:p>
            </p:txBody>
          </p:sp>
        </p:grpSp>
        <p:sp>
          <p:nvSpPr>
            <p:cNvPr id="12" name="TextBox 12"/>
            <p:cNvSpPr txBox="1"/>
            <p:nvPr/>
          </p:nvSpPr>
          <p:spPr>
            <a:xfrm>
              <a:off x="347363" y="1333533"/>
              <a:ext cx="628240" cy="405258"/>
            </a:xfrm>
            <a:prstGeom prst="rect">
              <a:avLst/>
            </a:prstGeom>
          </p:spPr>
          <p:txBody>
            <a:bodyPr lIns="0" tIns="0" rIns="0" bIns="0" rtlCol="0" anchor="t">
              <a:spAutoFit/>
            </a:bodyPr>
            <a:lstStyle/>
            <a:p>
              <a:pPr algn="ctr">
                <a:lnSpc>
                  <a:spcPts val="2597"/>
                </a:lnSpc>
              </a:pPr>
              <a:r>
                <a:rPr lang="en-US" sz="1855" b="1">
                  <a:solidFill>
                    <a:srgbClr val="000000"/>
                  </a:solidFill>
                  <a:latin typeface="Noto Sans T Chinese Bold"/>
                  <a:ea typeface="Noto Sans T Chinese Bold"/>
                  <a:cs typeface="Noto Sans T Chinese Bold"/>
                  <a:sym typeface="Noto Sans T Chinese Bold"/>
                </a:rPr>
                <a:t>陸捷</a:t>
              </a:r>
            </a:p>
          </p:txBody>
        </p:sp>
      </p:grpSp>
      <p:grpSp>
        <p:nvGrpSpPr>
          <p:cNvPr id="13" name="Group 13"/>
          <p:cNvGrpSpPr/>
          <p:nvPr/>
        </p:nvGrpSpPr>
        <p:grpSpPr>
          <a:xfrm>
            <a:off x="7845022" y="5059789"/>
            <a:ext cx="2923097" cy="1150435"/>
            <a:chOff x="0" y="0"/>
            <a:chExt cx="2065212" cy="812800"/>
          </a:xfrm>
        </p:grpSpPr>
        <p:sp>
          <p:nvSpPr>
            <p:cNvPr id="14" name="Freeform 14"/>
            <p:cNvSpPr/>
            <p:nvPr/>
          </p:nvSpPr>
          <p:spPr>
            <a:xfrm>
              <a:off x="0" y="0"/>
              <a:ext cx="2065212" cy="812800"/>
            </a:xfrm>
            <a:custGeom>
              <a:avLst/>
              <a:gdLst/>
              <a:ahLst/>
              <a:cxnLst/>
              <a:rect l="l" t="t" r="r" b="b"/>
              <a:pathLst>
                <a:path w="2065212" h="812800">
                  <a:moveTo>
                    <a:pt x="2065212" y="406400"/>
                  </a:moveTo>
                  <a:lnTo>
                    <a:pt x="1658812" y="0"/>
                  </a:lnTo>
                  <a:lnTo>
                    <a:pt x="1658812" y="203200"/>
                  </a:lnTo>
                  <a:lnTo>
                    <a:pt x="0" y="203200"/>
                  </a:lnTo>
                  <a:lnTo>
                    <a:pt x="0" y="609600"/>
                  </a:lnTo>
                  <a:lnTo>
                    <a:pt x="1658812" y="609600"/>
                  </a:lnTo>
                  <a:lnTo>
                    <a:pt x="1658812" y="812800"/>
                  </a:lnTo>
                  <a:lnTo>
                    <a:pt x="2065212" y="406400"/>
                  </a:lnTo>
                  <a:close/>
                </a:path>
              </a:pathLst>
            </a:custGeom>
            <a:solidFill>
              <a:srgbClr val="999999"/>
            </a:solidFill>
          </p:spPr>
          <p:txBody>
            <a:bodyPr/>
            <a:lstStyle/>
            <a:p>
              <a:endParaRPr lang="zh-TW" altLang="en-US"/>
            </a:p>
          </p:txBody>
        </p:sp>
        <p:sp>
          <p:nvSpPr>
            <p:cNvPr id="15" name="TextBox 15"/>
            <p:cNvSpPr txBox="1"/>
            <p:nvPr/>
          </p:nvSpPr>
          <p:spPr>
            <a:xfrm>
              <a:off x="0" y="212725"/>
              <a:ext cx="1963612" cy="396875"/>
            </a:xfrm>
            <a:prstGeom prst="rect">
              <a:avLst/>
            </a:prstGeom>
          </p:spPr>
          <p:txBody>
            <a:bodyPr lIns="50800" tIns="50800" rIns="50800" bIns="50800" rtlCol="0" anchor="ctr"/>
            <a:lstStyle/>
            <a:p>
              <a:pPr algn="ctr">
                <a:lnSpc>
                  <a:spcPts val="2736"/>
                </a:lnSpc>
              </a:pPr>
              <a:endParaRPr/>
            </a:p>
          </p:txBody>
        </p:sp>
      </p:grpSp>
      <p:sp>
        <p:nvSpPr>
          <p:cNvPr id="16" name="Freeform 16"/>
          <p:cNvSpPr/>
          <p:nvPr/>
        </p:nvSpPr>
        <p:spPr>
          <a:xfrm>
            <a:off x="11388064" y="4106680"/>
            <a:ext cx="2829994" cy="2829994"/>
          </a:xfrm>
          <a:custGeom>
            <a:avLst/>
            <a:gdLst/>
            <a:ahLst/>
            <a:cxnLst/>
            <a:rect l="l" t="t" r="r" b="b"/>
            <a:pathLst>
              <a:path w="2829994" h="2829994">
                <a:moveTo>
                  <a:pt x="0" y="0"/>
                </a:moveTo>
                <a:lnTo>
                  <a:pt x="2829994" y="0"/>
                </a:lnTo>
                <a:lnTo>
                  <a:pt x="2829994" y="2829994"/>
                </a:lnTo>
                <a:lnTo>
                  <a:pt x="0" y="2829994"/>
                </a:lnTo>
                <a:lnTo>
                  <a:pt x="0" y="0"/>
                </a:lnTo>
                <a:close/>
              </a:path>
            </a:pathLst>
          </a:custGeom>
          <a:blipFill>
            <a:blip r:embed="rId6"/>
            <a:stretch>
              <a:fillRect/>
            </a:stretch>
          </a:blipFill>
        </p:spPr>
        <p:txBody>
          <a:bodyPr/>
          <a:lstStyle/>
          <a:p>
            <a:endParaRPr lang="zh-TW" altLang="en-US"/>
          </a:p>
        </p:txBody>
      </p:sp>
      <p:sp>
        <p:nvSpPr>
          <p:cNvPr id="17" name="Freeform 17"/>
          <p:cNvSpPr/>
          <p:nvPr/>
        </p:nvSpPr>
        <p:spPr>
          <a:xfrm>
            <a:off x="4541477" y="4293207"/>
            <a:ext cx="2683599" cy="2683599"/>
          </a:xfrm>
          <a:custGeom>
            <a:avLst/>
            <a:gdLst/>
            <a:ahLst/>
            <a:cxnLst/>
            <a:rect l="l" t="t" r="r" b="b"/>
            <a:pathLst>
              <a:path w="2683599" h="2683599">
                <a:moveTo>
                  <a:pt x="0" y="0"/>
                </a:moveTo>
                <a:lnTo>
                  <a:pt x="2683600" y="0"/>
                </a:lnTo>
                <a:lnTo>
                  <a:pt x="2683600" y="2683599"/>
                </a:lnTo>
                <a:lnTo>
                  <a:pt x="0" y="2683599"/>
                </a:lnTo>
                <a:lnTo>
                  <a:pt x="0" y="0"/>
                </a:lnTo>
                <a:close/>
              </a:path>
            </a:pathLst>
          </a:custGeom>
          <a:blipFill>
            <a:blip r:embed="rId7"/>
            <a:stretch>
              <a:fillRect/>
            </a:stretch>
          </a:blipFill>
        </p:spPr>
        <p:txBody>
          <a:bodyPr/>
          <a:lstStyle/>
          <a:p>
            <a:endParaRPr lang="zh-TW" altLang="en-US"/>
          </a:p>
        </p:txBody>
      </p:sp>
      <p:sp>
        <p:nvSpPr>
          <p:cNvPr id="18" name="Freeform 18"/>
          <p:cNvSpPr/>
          <p:nvPr/>
        </p:nvSpPr>
        <p:spPr>
          <a:xfrm>
            <a:off x="12030357" y="6976806"/>
            <a:ext cx="1545408" cy="1076166"/>
          </a:xfrm>
          <a:custGeom>
            <a:avLst/>
            <a:gdLst/>
            <a:ahLst/>
            <a:cxnLst/>
            <a:rect l="l" t="t" r="r" b="b"/>
            <a:pathLst>
              <a:path w="1545408" h="1076166">
                <a:moveTo>
                  <a:pt x="0" y="0"/>
                </a:moveTo>
                <a:lnTo>
                  <a:pt x="1545408" y="0"/>
                </a:lnTo>
                <a:lnTo>
                  <a:pt x="1545408" y="1076166"/>
                </a:lnTo>
                <a:lnTo>
                  <a:pt x="0" y="107616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zh-TW" altLang="en-US"/>
          </a:p>
        </p:txBody>
      </p:sp>
      <p:sp>
        <p:nvSpPr>
          <p:cNvPr id="19" name="TextBox 19"/>
          <p:cNvSpPr txBox="1"/>
          <p:nvPr/>
        </p:nvSpPr>
        <p:spPr>
          <a:xfrm>
            <a:off x="1028700" y="1057275"/>
            <a:ext cx="12116652" cy="954438"/>
          </a:xfrm>
          <a:prstGeom prst="rect">
            <a:avLst/>
          </a:prstGeom>
        </p:spPr>
        <p:txBody>
          <a:bodyPr lIns="0" tIns="0" rIns="0" bIns="0" rtlCol="0" anchor="t">
            <a:spAutoFit/>
          </a:bodyPr>
          <a:lstStyle/>
          <a:p>
            <a:pPr marL="0" lvl="0" indent="0" algn="l">
              <a:lnSpc>
                <a:spcPts val="7410"/>
              </a:lnSpc>
            </a:pPr>
            <a:r>
              <a:rPr lang="en-US" sz="6500" b="1" spc="65">
                <a:solidFill>
                  <a:srgbClr val="000000"/>
                </a:solidFill>
                <a:latin typeface="Arial Unicode Bold"/>
                <a:ea typeface="Arial Unicode Bold"/>
                <a:cs typeface="Arial Unicode Bold"/>
                <a:sym typeface="Arial Unicode Bold"/>
              </a:rPr>
              <a:t>特徵工程 - 衍生特徵</a:t>
            </a:r>
          </a:p>
        </p:txBody>
      </p:sp>
      <p:sp>
        <p:nvSpPr>
          <p:cNvPr id="21" name="TextBox 21"/>
          <p:cNvSpPr txBox="1"/>
          <p:nvPr/>
        </p:nvSpPr>
        <p:spPr>
          <a:xfrm>
            <a:off x="3787194" y="2953630"/>
            <a:ext cx="4192164" cy="887062"/>
          </a:xfrm>
          <a:prstGeom prst="rect">
            <a:avLst/>
          </a:prstGeom>
        </p:spPr>
        <p:txBody>
          <a:bodyPr wrap="square" lIns="0" tIns="0" rIns="0" bIns="0" rtlCol="0" anchor="t">
            <a:spAutoFit/>
          </a:bodyPr>
          <a:lstStyle/>
          <a:p>
            <a:pPr algn="ctr">
              <a:lnSpc>
                <a:spcPts val="7279"/>
              </a:lnSpc>
            </a:pPr>
            <a:r>
              <a:rPr lang="en-US" sz="5199" b="1" dirty="0" err="1">
                <a:solidFill>
                  <a:srgbClr val="000000"/>
                </a:solidFill>
                <a:latin typeface="Noto Sans T Chinese Bold"/>
                <a:ea typeface="Noto Sans T Chinese Bold"/>
                <a:cs typeface="Noto Sans T Chinese Bold"/>
                <a:sym typeface="Noto Sans T Chinese Bold"/>
              </a:rPr>
              <a:t>原有特徵數量</a:t>
            </a:r>
            <a:endParaRPr lang="en-US" sz="5199" b="1" dirty="0">
              <a:solidFill>
                <a:srgbClr val="000000"/>
              </a:solidFill>
              <a:latin typeface="Noto Sans T Chinese Bold"/>
              <a:ea typeface="Noto Sans T Chinese Bold"/>
              <a:cs typeface="Noto Sans T Chinese Bold"/>
              <a:sym typeface="Noto Sans T Chinese Bold"/>
            </a:endParaRPr>
          </a:p>
        </p:txBody>
      </p:sp>
      <p:sp>
        <p:nvSpPr>
          <p:cNvPr id="22" name="TextBox 22"/>
          <p:cNvSpPr txBox="1"/>
          <p:nvPr/>
        </p:nvSpPr>
        <p:spPr>
          <a:xfrm>
            <a:off x="10429065" y="2953630"/>
            <a:ext cx="4747992" cy="887062"/>
          </a:xfrm>
          <a:prstGeom prst="rect">
            <a:avLst/>
          </a:prstGeom>
        </p:spPr>
        <p:txBody>
          <a:bodyPr wrap="square" lIns="0" tIns="0" rIns="0" bIns="0" rtlCol="0" anchor="t">
            <a:spAutoFit/>
          </a:bodyPr>
          <a:lstStyle/>
          <a:p>
            <a:pPr algn="ctr">
              <a:lnSpc>
                <a:spcPts val="7279"/>
              </a:lnSpc>
            </a:pPr>
            <a:r>
              <a:rPr lang="en-US" sz="5199" b="1" dirty="0" err="1">
                <a:solidFill>
                  <a:srgbClr val="000000"/>
                </a:solidFill>
                <a:latin typeface="Noto Sans T Chinese Bold"/>
                <a:ea typeface="Noto Sans T Chinese Bold"/>
                <a:cs typeface="Noto Sans T Chinese Bold"/>
                <a:sym typeface="Noto Sans T Chinese Bold"/>
              </a:rPr>
              <a:t>衍生後特徵數量</a:t>
            </a:r>
            <a:endParaRPr lang="en-US" sz="5199" b="1" dirty="0">
              <a:solidFill>
                <a:srgbClr val="000000"/>
              </a:solidFill>
              <a:latin typeface="Noto Sans T Chinese Bold"/>
              <a:ea typeface="Noto Sans T Chinese Bold"/>
              <a:cs typeface="Noto Sans T Chinese Bold"/>
              <a:sym typeface="Noto Sans T Chinese Bold"/>
            </a:endParaRPr>
          </a:p>
        </p:txBody>
      </p:sp>
      <p:sp>
        <p:nvSpPr>
          <p:cNvPr id="23" name="TextBox 23"/>
          <p:cNvSpPr txBox="1"/>
          <p:nvPr/>
        </p:nvSpPr>
        <p:spPr>
          <a:xfrm>
            <a:off x="11388064" y="7851074"/>
            <a:ext cx="2829994" cy="1028667"/>
          </a:xfrm>
          <a:prstGeom prst="rect">
            <a:avLst/>
          </a:prstGeom>
        </p:spPr>
        <p:txBody>
          <a:bodyPr lIns="0" tIns="0" rIns="0" bIns="0" rtlCol="0" anchor="t">
            <a:spAutoFit/>
          </a:bodyPr>
          <a:lstStyle/>
          <a:p>
            <a:pPr algn="ctr">
              <a:lnSpc>
                <a:spcPts val="8400"/>
              </a:lnSpc>
            </a:pPr>
            <a:r>
              <a:rPr lang="en-US" sz="6000">
                <a:solidFill>
                  <a:srgbClr val="F2AC34"/>
                </a:solidFill>
                <a:latin typeface="Noto Sans T Chinese"/>
                <a:ea typeface="Noto Sans T Chinese"/>
                <a:cs typeface="Noto Sans T Chinese"/>
                <a:sym typeface="Noto Sans T Chinese"/>
              </a:rPr>
              <a:t>29</a:t>
            </a:r>
          </a:p>
        </p:txBody>
      </p:sp>
      <p:sp>
        <p:nvSpPr>
          <p:cNvPr id="24" name="TextBox 24"/>
          <p:cNvSpPr txBox="1"/>
          <p:nvPr/>
        </p:nvSpPr>
        <p:spPr>
          <a:xfrm>
            <a:off x="4541477" y="7851074"/>
            <a:ext cx="2829994" cy="1028667"/>
          </a:xfrm>
          <a:prstGeom prst="rect">
            <a:avLst/>
          </a:prstGeom>
        </p:spPr>
        <p:txBody>
          <a:bodyPr lIns="0" tIns="0" rIns="0" bIns="0" rtlCol="0" anchor="t">
            <a:spAutoFit/>
          </a:bodyPr>
          <a:lstStyle/>
          <a:p>
            <a:pPr algn="ctr">
              <a:lnSpc>
                <a:spcPts val="8400"/>
              </a:lnSpc>
            </a:pPr>
            <a:r>
              <a:rPr lang="en-US" sz="6000">
                <a:solidFill>
                  <a:srgbClr val="000000"/>
                </a:solidFill>
                <a:latin typeface="Noto Sans T Chinese"/>
                <a:ea typeface="Noto Sans T Chinese"/>
                <a:cs typeface="Noto Sans T Chinese"/>
                <a:sym typeface="Noto Sans T Chinese"/>
              </a:rPr>
              <a:t>17</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5"/>
          <p:cNvGrpSpPr/>
          <p:nvPr/>
        </p:nvGrpSpPr>
        <p:grpSpPr>
          <a:xfrm>
            <a:off x="14164837" y="9589260"/>
            <a:ext cx="3094463" cy="366780"/>
            <a:chOff x="0" y="0"/>
            <a:chExt cx="4125951" cy="489041"/>
          </a:xfrm>
        </p:grpSpPr>
        <p:sp>
          <p:nvSpPr>
            <p:cNvPr id="6" name="TextBox 6"/>
            <p:cNvSpPr txBox="1"/>
            <p:nvPr/>
          </p:nvSpPr>
          <p:spPr>
            <a:xfrm>
              <a:off x="562691" y="76096"/>
              <a:ext cx="3563260" cy="376173"/>
            </a:xfrm>
            <a:prstGeom prst="rect">
              <a:avLst/>
            </a:prstGeom>
          </p:spPr>
          <p:txBody>
            <a:bodyPr lIns="0" tIns="0" rIns="0" bIns="0" rtlCol="0" anchor="t">
              <a:spAutoFit/>
            </a:bodyPr>
            <a:lstStyle/>
            <a:p>
              <a:pPr marL="0" lvl="0" indent="0" algn="l">
                <a:lnSpc>
                  <a:spcPts val="2165"/>
                </a:lnSpc>
              </a:pPr>
              <a:r>
                <a:rPr lang="en-US" sz="2000" b="1" spc="37" dirty="0" err="1">
                  <a:solidFill>
                    <a:srgbClr val="FFFFFF"/>
                  </a:solidFill>
                  <a:latin typeface="微軟正黑體 Light" panose="020B0304030504040204" pitchFamily="34" charset="-120"/>
                  <a:ea typeface="微軟正黑體 Light" panose="020B0304030504040204" pitchFamily="34" charset="-120"/>
                  <a:cs typeface="Arial Unicode Bold"/>
                  <a:sym typeface="Arial Unicode Bold"/>
                </a:rPr>
                <a:t>特徵工程</a:t>
              </a:r>
              <a:endParaRPr lang="en-US" sz="2000" b="1" spc="37" dirty="0">
                <a:solidFill>
                  <a:srgbClr val="FFFFFF"/>
                </a:solidFill>
                <a:latin typeface="微軟正黑體 Light" panose="020B0304030504040204" pitchFamily="34" charset="-120"/>
                <a:ea typeface="微軟正黑體 Light" panose="020B0304030504040204" pitchFamily="34" charset="-120"/>
                <a:cs typeface="Arial Unicode Bold"/>
                <a:sym typeface="Arial Unicode Bold"/>
              </a:endParaRPr>
            </a:p>
          </p:txBody>
        </p:sp>
        <p:sp>
          <p:nvSpPr>
            <p:cNvPr id="7" name="Freeform 7"/>
            <p:cNvSpPr/>
            <p:nvPr/>
          </p:nvSpPr>
          <p:spPr>
            <a:xfrm rot="5400000">
              <a:off x="-39568" y="39568"/>
              <a:ext cx="489041" cy="409905"/>
            </a:xfrm>
            <a:custGeom>
              <a:avLst/>
              <a:gdLst/>
              <a:ahLst/>
              <a:cxnLst/>
              <a:rect l="l" t="t" r="r" b="b"/>
              <a:pathLst>
                <a:path w="489041" h="409905">
                  <a:moveTo>
                    <a:pt x="0" y="0"/>
                  </a:moveTo>
                  <a:lnTo>
                    <a:pt x="489041" y="0"/>
                  </a:lnTo>
                  <a:lnTo>
                    <a:pt x="489041" y="409905"/>
                  </a:lnTo>
                  <a:lnTo>
                    <a:pt x="0" y="40990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zh-TW" altLang="en-US"/>
            </a:p>
          </p:txBody>
        </p:sp>
      </p:grpSp>
      <p:grpSp>
        <p:nvGrpSpPr>
          <p:cNvPr id="8" name="Group 8"/>
          <p:cNvGrpSpPr/>
          <p:nvPr/>
        </p:nvGrpSpPr>
        <p:grpSpPr>
          <a:xfrm>
            <a:off x="17259300" y="0"/>
            <a:ext cx="992225" cy="1304093"/>
            <a:chOff x="0" y="0"/>
            <a:chExt cx="1322966" cy="1738791"/>
          </a:xfrm>
        </p:grpSpPr>
        <p:grpSp>
          <p:nvGrpSpPr>
            <p:cNvPr id="9" name="Group 9"/>
            <p:cNvGrpSpPr>
              <a:grpSpLocks noChangeAspect="1"/>
            </p:cNvGrpSpPr>
            <p:nvPr/>
          </p:nvGrpSpPr>
          <p:grpSpPr>
            <a:xfrm>
              <a:off x="0" y="0"/>
              <a:ext cx="1322966" cy="1322966"/>
              <a:chOff x="0" y="0"/>
              <a:chExt cx="13884457" cy="13884457"/>
            </a:xfrm>
          </p:grpSpPr>
          <p:sp>
            <p:nvSpPr>
              <p:cNvPr id="10" name="Freeform 10"/>
              <p:cNvSpPr/>
              <p:nvPr/>
            </p:nvSpPr>
            <p:spPr>
              <a:xfrm>
                <a:off x="-342874" y="-11125"/>
                <a:ext cx="14570202" cy="13906705"/>
              </a:xfrm>
              <a:custGeom>
                <a:avLst/>
                <a:gdLst/>
                <a:ahLst/>
                <a:cxnLst/>
                <a:rect l="l" t="t" r="r" b="b"/>
                <a:pathLst>
                  <a:path w="14570202" h="13906705">
                    <a:moveTo>
                      <a:pt x="7285101" y="11125"/>
                    </a:moveTo>
                    <a:cubicBezTo>
                      <a:pt x="4797487" y="0"/>
                      <a:pt x="2494061" y="1320743"/>
                      <a:pt x="1247030" y="3473245"/>
                    </a:cubicBezTo>
                    <a:cubicBezTo>
                      <a:pt x="0" y="5625748"/>
                      <a:pt x="0" y="8280957"/>
                      <a:pt x="1247030" y="10433459"/>
                    </a:cubicBezTo>
                    <a:cubicBezTo>
                      <a:pt x="2494061" y="12585962"/>
                      <a:pt x="4797487" y="13906705"/>
                      <a:pt x="7285101" y="13895580"/>
                    </a:cubicBezTo>
                    <a:cubicBezTo>
                      <a:pt x="9772716" y="13906705"/>
                      <a:pt x="12076142" y="12585962"/>
                      <a:pt x="13323172" y="10433459"/>
                    </a:cubicBezTo>
                    <a:cubicBezTo>
                      <a:pt x="14570202" y="8280957"/>
                      <a:pt x="14570202" y="5625748"/>
                      <a:pt x="13323172" y="3473245"/>
                    </a:cubicBezTo>
                    <a:cubicBezTo>
                      <a:pt x="12076142" y="1320743"/>
                      <a:pt x="9772716" y="0"/>
                      <a:pt x="7285101" y="11125"/>
                    </a:cubicBezTo>
                    <a:close/>
                  </a:path>
                </a:pathLst>
              </a:custGeom>
              <a:solidFill>
                <a:srgbClr val="999999"/>
              </a:solidFill>
            </p:spPr>
            <p:txBody>
              <a:bodyPr/>
              <a:lstStyle/>
              <a:p>
                <a:endParaRPr lang="zh-TW" altLang="en-US"/>
              </a:p>
            </p:txBody>
          </p:sp>
          <p:sp>
            <p:nvSpPr>
              <p:cNvPr id="11" name="Freeform 11"/>
              <p:cNvSpPr/>
              <p:nvPr/>
            </p:nvSpPr>
            <p:spPr>
              <a:xfrm>
                <a:off x="-254486" y="73238"/>
                <a:ext cx="14393428" cy="13737980"/>
              </a:xfrm>
              <a:custGeom>
                <a:avLst/>
                <a:gdLst/>
                <a:ahLst/>
                <a:cxnLst/>
                <a:rect l="l" t="t" r="r" b="b"/>
                <a:pathLst>
                  <a:path w="14393428" h="13737980">
                    <a:moveTo>
                      <a:pt x="7196713" y="10990"/>
                    </a:moveTo>
                    <a:cubicBezTo>
                      <a:pt x="4739280" y="0"/>
                      <a:pt x="2463801" y="1304718"/>
                      <a:pt x="1231900" y="3431105"/>
                    </a:cubicBezTo>
                    <a:cubicBezTo>
                      <a:pt x="0" y="5557493"/>
                      <a:pt x="0" y="8180486"/>
                      <a:pt x="1231900" y="10306873"/>
                    </a:cubicBezTo>
                    <a:cubicBezTo>
                      <a:pt x="2463801" y="12433261"/>
                      <a:pt x="4739280" y="13737979"/>
                      <a:pt x="7196713" y="13726989"/>
                    </a:cubicBezTo>
                    <a:cubicBezTo>
                      <a:pt x="9654147" y="13737979"/>
                      <a:pt x="11929626" y="12433261"/>
                      <a:pt x="13161527" y="10306873"/>
                    </a:cubicBezTo>
                    <a:cubicBezTo>
                      <a:pt x="14393428" y="8180486"/>
                      <a:pt x="14393428" y="5557493"/>
                      <a:pt x="13161527" y="3431105"/>
                    </a:cubicBezTo>
                    <a:cubicBezTo>
                      <a:pt x="11929626" y="1304718"/>
                      <a:pt x="9654147" y="0"/>
                      <a:pt x="7196713" y="10990"/>
                    </a:cubicBezTo>
                    <a:close/>
                  </a:path>
                </a:pathLst>
              </a:custGeom>
              <a:blipFill>
                <a:blip r:embed="rId5"/>
                <a:stretch>
                  <a:fillRect l="223" r="223" b="-24804"/>
                </a:stretch>
              </a:blipFill>
            </p:spPr>
            <p:txBody>
              <a:bodyPr/>
              <a:lstStyle/>
              <a:p>
                <a:endParaRPr lang="zh-TW" altLang="en-US"/>
              </a:p>
            </p:txBody>
          </p:sp>
        </p:grpSp>
        <p:sp>
          <p:nvSpPr>
            <p:cNvPr id="12" name="TextBox 12"/>
            <p:cNvSpPr txBox="1"/>
            <p:nvPr/>
          </p:nvSpPr>
          <p:spPr>
            <a:xfrm>
              <a:off x="347363" y="1333533"/>
              <a:ext cx="628240" cy="405258"/>
            </a:xfrm>
            <a:prstGeom prst="rect">
              <a:avLst/>
            </a:prstGeom>
          </p:spPr>
          <p:txBody>
            <a:bodyPr lIns="0" tIns="0" rIns="0" bIns="0" rtlCol="0" anchor="t">
              <a:spAutoFit/>
            </a:bodyPr>
            <a:lstStyle/>
            <a:p>
              <a:pPr algn="ctr">
                <a:lnSpc>
                  <a:spcPts val="2597"/>
                </a:lnSpc>
              </a:pPr>
              <a:r>
                <a:rPr lang="en-US" sz="1855" b="1">
                  <a:solidFill>
                    <a:srgbClr val="000000"/>
                  </a:solidFill>
                  <a:latin typeface="Noto Sans T Chinese Bold"/>
                  <a:ea typeface="Noto Sans T Chinese Bold"/>
                  <a:cs typeface="Noto Sans T Chinese Bold"/>
                  <a:sym typeface="Noto Sans T Chinese Bold"/>
                </a:rPr>
                <a:t>陸捷</a:t>
              </a:r>
            </a:p>
          </p:txBody>
        </p:sp>
      </p:grpSp>
      <p:sp>
        <p:nvSpPr>
          <p:cNvPr id="13" name="Freeform 13"/>
          <p:cNvSpPr/>
          <p:nvPr/>
        </p:nvSpPr>
        <p:spPr>
          <a:xfrm>
            <a:off x="1028700" y="2011713"/>
            <a:ext cx="7246587" cy="7246587"/>
          </a:xfrm>
          <a:custGeom>
            <a:avLst/>
            <a:gdLst/>
            <a:ahLst/>
            <a:cxnLst/>
            <a:rect l="l" t="t" r="r" b="b"/>
            <a:pathLst>
              <a:path w="7246587" h="7246587">
                <a:moveTo>
                  <a:pt x="0" y="0"/>
                </a:moveTo>
                <a:lnTo>
                  <a:pt x="7246587" y="0"/>
                </a:lnTo>
                <a:lnTo>
                  <a:pt x="7246587" y="7246587"/>
                </a:lnTo>
                <a:lnTo>
                  <a:pt x="0" y="7246587"/>
                </a:lnTo>
                <a:lnTo>
                  <a:pt x="0" y="0"/>
                </a:lnTo>
                <a:close/>
              </a:path>
            </a:pathLst>
          </a:custGeom>
          <a:blipFill>
            <a:blip r:embed="rId6"/>
            <a:stretch>
              <a:fillRect/>
            </a:stretch>
          </a:blipFill>
        </p:spPr>
        <p:txBody>
          <a:bodyPr/>
          <a:lstStyle/>
          <a:p>
            <a:endParaRPr lang="zh-TW" altLang="en-US"/>
          </a:p>
        </p:txBody>
      </p:sp>
      <p:sp>
        <p:nvSpPr>
          <p:cNvPr id="14" name="TextBox 14"/>
          <p:cNvSpPr txBox="1"/>
          <p:nvPr/>
        </p:nvSpPr>
        <p:spPr>
          <a:xfrm>
            <a:off x="1028700" y="1057275"/>
            <a:ext cx="12116652" cy="954438"/>
          </a:xfrm>
          <a:prstGeom prst="rect">
            <a:avLst/>
          </a:prstGeom>
        </p:spPr>
        <p:txBody>
          <a:bodyPr lIns="0" tIns="0" rIns="0" bIns="0" rtlCol="0" anchor="t">
            <a:spAutoFit/>
          </a:bodyPr>
          <a:lstStyle/>
          <a:p>
            <a:pPr marL="0" lvl="0" indent="0" algn="l">
              <a:lnSpc>
                <a:spcPts val="7410"/>
              </a:lnSpc>
            </a:pPr>
            <a:r>
              <a:rPr lang="en-US" sz="6500" b="1" spc="65">
                <a:solidFill>
                  <a:srgbClr val="000000"/>
                </a:solidFill>
                <a:latin typeface="Arial Unicode Bold"/>
                <a:ea typeface="Arial Unicode Bold"/>
                <a:cs typeface="Arial Unicode Bold"/>
                <a:sym typeface="Arial Unicode Bold"/>
              </a:rPr>
              <a:t>特徵工程 - 資料分析概覽</a:t>
            </a:r>
          </a:p>
        </p:txBody>
      </p:sp>
      <p:sp>
        <p:nvSpPr>
          <p:cNvPr id="16" name="TextBox 16"/>
          <p:cNvSpPr txBox="1"/>
          <p:nvPr/>
        </p:nvSpPr>
        <p:spPr>
          <a:xfrm>
            <a:off x="8524470" y="3290887"/>
            <a:ext cx="9466531" cy="3727367"/>
          </a:xfrm>
          <a:prstGeom prst="rect">
            <a:avLst/>
          </a:prstGeom>
        </p:spPr>
        <p:txBody>
          <a:bodyPr wrap="square" lIns="0" tIns="0" rIns="0" bIns="0" rtlCol="0" anchor="t">
            <a:spAutoFit/>
          </a:bodyPr>
          <a:lstStyle/>
          <a:p>
            <a:pPr algn="l">
              <a:lnSpc>
                <a:spcPts val="4199"/>
              </a:lnSpc>
              <a:spcBef>
                <a:spcPct val="0"/>
              </a:spcBef>
            </a:pPr>
            <a:r>
              <a:rPr lang="en-US" sz="2999" b="1" dirty="0" err="1">
                <a:solidFill>
                  <a:srgbClr val="000000"/>
                </a:solidFill>
                <a:latin typeface="Noto Sans T Chinese Bold"/>
                <a:ea typeface="Noto Sans T Chinese Bold"/>
                <a:cs typeface="Noto Sans T Chinese Bold"/>
                <a:sym typeface="Noto Sans T Chinese Bold"/>
              </a:rPr>
              <a:t>本次分析目標是探討手機金額與其他變數之間的</a:t>
            </a:r>
            <a:r>
              <a:rPr lang="en-US" sz="2999" b="1" dirty="0" err="1">
                <a:solidFill>
                  <a:srgbClr val="FF0000"/>
                </a:solidFill>
                <a:latin typeface="Noto Sans T Chinese Bold"/>
                <a:ea typeface="Noto Sans T Chinese Bold"/>
                <a:cs typeface="Noto Sans T Chinese Bold"/>
                <a:sym typeface="Noto Sans T Chinese Bold"/>
              </a:rPr>
              <a:t>關聯性</a:t>
            </a:r>
            <a:r>
              <a:rPr lang="en-US" sz="2999" b="1" dirty="0" err="1">
                <a:solidFill>
                  <a:srgbClr val="000000"/>
                </a:solidFill>
                <a:latin typeface="Noto Sans T Chinese Bold"/>
                <a:ea typeface="Noto Sans T Chinese Bold"/>
                <a:cs typeface="Noto Sans T Chinese Bold"/>
                <a:sym typeface="Noto Sans T Chinese Bold"/>
              </a:rPr>
              <a:t>，幫助我們理解影響價格的主要因素</a:t>
            </a:r>
            <a:r>
              <a:rPr lang="en-US" sz="2999" b="1" dirty="0">
                <a:solidFill>
                  <a:srgbClr val="000000"/>
                </a:solidFill>
                <a:latin typeface="Noto Sans T Chinese Bold"/>
                <a:ea typeface="Noto Sans T Chinese Bold"/>
                <a:cs typeface="Noto Sans T Chinese Bold"/>
                <a:sym typeface="Noto Sans T Chinese Bold"/>
              </a:rPr>
              <a:t>。</a:t>
            </a:r>
          </a:p>
          <a:p>
            <a:pPr algn="l">
              <a:lnSpc>
                <a:spcPts val="4199"/>
              </a:lnSpc>
              <a:spcBef>
                <a:spcPct val="0"/>
              </a:spcBef>
            </a:pPr>
            <a:endParaRPr lang="en-US" sz="2999" b="1" dirty="0">
              <a:solidFill>
                <a:srgbClr val="000000"/>
              </a:solidFill>
              <a:latin typeface="Noto Sans T Chinese Bold"/>
              <a:ea typeface="Noto Sans T Chinese Bold"/>
              <a:cs typeface="Noto Sans T Chinese Bold"/>
              <a:sym typeface="Noto Sans T Chinese Bold"/>
            </a:endParaRPr>
          </a:p>
          <a:p>
            <a:pPr algn="l">
              <a:lnSpc>
                <a:spcPts val="4199"/>
              </a:lnSpc>
              <a:spcBef>
                <a:spcPct val="0"/>
              </a:spcBef>
            </a:pPr>
            <a:endParaRPr lang="en-US" sz="2999" b="1" dirty="0">
              <a:solidFill>
                <a:srgbClr val="000000"/>
              </a:solidFill>
              <a:latin typeface="Noto Sans T Chinese Bold"/>
              <a:ea typeface="Noto Sans T Chinese Bold"/>
              <a:cs typeface="Noto Sans T Chinese Bold"/>
              <a:sym typeface="Noto Sans T Chinese Bold"/>
            </a:endParaRPr>
          </a:p>
          <a:p>
            <a:pPr algn="l">
              <a:lnSpc>
                <a:spcPts val="4199"/>
              </a:lnSpc>
              <a:spcBef>
                <a:spcPct val="0"/>
              </a:spcBef>
            </a:pPr>
            <a:endParaRPr lang="en-US" sz="2999" b="1" dirty="0">
              <a:solidFill>
                <a:srgbClr val="000000"/>
              </a:solidFill>
              <a:latin typeface="Noto Sans T Chinese Bold"/>
              <a:ea typeface="Noto Sans T Chinese Bold"/>
              <a:cs typeface="Noto Sans T Chinese Bold"/>
              <a:sym typeface="Noto Sans T Chinese Bold"/>
            </a:endParaRPr>
          </a:p>
          <a:p>
            <a:pPr algn="l">
              <a:lnSpc>
                <a:spcPts val="4199"/>
              </a:lnSpc>
              <a:spcBef>
                <a:spcPct val="0"/>
              </a:spcBef>
            </a:pPr>
            <a:r>
              <a:rPr lang="en-US" sz="2999" b="1" dirty="0" err="1">
                <a:solidFill>
                  <a:srgbClr val="000000"/>
                </a:solidFill>
                <a:latin typeface="Noto Sans T Chinese Bold"/>
                <a:ea typeface="Noto Sans T Chinese Bold"/>
                <a:cs typeface="Noto Sans T Chinese Bold"/>
                <a:sym typeface="Noto Sans T Chinese Bold"/>
              </a:rPr>
              <a:t>採用了散佈圖矩陣與相關性熱圖進行數據可視化</a:t>
            </a:r>
            <a:r>
              <a:rPr lang="en-US" sz="2999" b="1" dirty="0">
                <a:solidFill>
                  <a:srgbClr val="000000"/>
                </a:solidFill>
                <a:latin typeface="Noto Sans T Chinese Bold"/>
                <a:ea typeface="Noto Sans T Chinese Bold"/>
                <a:cs typeface="Noto Sans T Chinese Bold"/>
                <a:sym typeface="Noto Sans T Chinese Bold"/>
              </a:rPr>
              <a:t>，</a:t>
            </a:r>
          </a:p>
          <a:p>
            <a:pPr algn="l">
              <a:lnSpc>
                <a:spcPts val="4199"/>
              </a:lnSpc>
              <a:spcBef>
                <a:spcPct val="0"/>
              </a:spcBef>
            </a:pPr>
            <a:r>
              <a:rPr lang="en-US" sz="2999" b="1" dirty="0" err="1">
                <a:solidFill>
                  <a:srgbClr val="000000"/>
                </a:solidFill>
                <a:latin typeface="Noto Sans T Chinese Bold"/>
                <a:ea typeface="Noto Sans T Chinese Bold"/>
                <a:cs typeface="Noto Sans T Chinese Bold"/>
                <a:sym typeface="Noto Sans T Chinese Bold"/>
              </a:rPr>
              <a:t>從多角度展示變數之間的關係</a:t>
            </a:r>
            <a:r>
              <a:rPr lang="en-US" sz="2999" b="1" dirty="0">
                <a:solidFill>
                  <a:srgbClr val="000000"/>
                </a:solidFill>
                <a:latin typeface="Noto Sans T Chinese Bold"/>
                <a:ea typeface="Noto Sans T Chinese Bold"/>
                <a:cs typeface="Noto Sans T Chinese Bold"/>
                <a:sym typeface="Noto Sans T Chinese Bold"/>
              </a:rPr>
              <a:t>。</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5"/>
          <p:cNvGrpSpPr/>
          <p:nvPr/>
        </p:nvGrpSpPr>
        <p:grpSpPr>
          <a:xfrm>
            <a:off x="14164837" y="9589260"/>
            <a:ext cx="3094463" cy="366780"/>
            <a:chOff x="0" y="0"/>
            <a:chExt cx="4125951" cy="489041"/>
          </a:xfrm>
        </p:grpSpPr>
        <p:sp>
          <p:nvSpPr>
            <p:cNvPr id="6" name="TextBox 6"/>
            <p:cNvSpPr txBox="1"/>
            <p:nvPr/>
          </p:nvSpPr>
          <p:spPr>
            <a:xfrm>
              <a:off x="562691" y="76096"/>
              <a:ext cx="3563260" cy="376173"/>
            </a:xfrm>
            <a:prstGeom prst="rect">
              <a:avLst/>
            </a:prstGeom>
          </p:spPr>
          <p:txBody>
            <a:bodyPr lIns="0" tIns="0" rIns="0" bIns="0" rtlCol="0" anchor="t">
              <a:spAutoFit/>
            </a:bodyPr>
            <a:lstStyle/>
            <a:p>
              <a:pPr marL="0" lvl="0" indent="0" algn="l">
                <a:lnSpc>
                  <a:spcPts val="2165"/>
                </a:lnSpc>
              </a:pPr>
              <a:r>
                <a:rPr lang="en-US" sz="2000" b="1" spc="37" dirty="0" err="1">
                  <a:solidFill>
                    <a:srgbClr val="FFFFFF"/>
                  </a:solidFill>
                  <a:latin typeface="微軟正黑體 Light" panose="020B0304030504040204" pitchFamily="34" charset="-120"/>
                  <a:ea typeface="微軟正黑體 Light" panose="020B0304030504040204" pitchFamily="34" charset="-120"/>
                  <a:cs typeface="Arial Unicode Bold"/>
                  <a:sym typeface="Arial Unicode Bold"/>
                </a:rPr>
                <a:t>特徵工程</a:t>
              </a:r>
              <a:endParaRPr lang="en-US" sz="2000" b="1" spc="37" dirty="0">
                <a:solidFill>
                  <a:srgbClr val="FFFFFF"/>
                </a:solidFill>
                <a:latin typeface="微軟正黑體 Light" panose="020B0304030504040204" pitchFamily="34" charset="-120"/>
                <a:ea typeface="微軟正黑體 Light" panose="020B0304030504040204" pitchFamily="34" charset="-120"/>
                <a:cs typeface="Arial Unicode Bold"/>
                <a:sym typeface="Arial Unicode Bold"/>
              </a:endParaRPr>
            </a:p>
          </p:txBody>
        </p:sp>
        <p:sp>
          <p:nvSpPr>
            <p:cNvPr id="7" name="Freeform 7"/>
            <p:cNvSpPr/>
            <p:nvPr/>
          </p:nvSpPr>
          <p:spPr>
            <a:xfrm rot="5400000">
              <a:off x="-39568" y="39568"/>
              <a:ext cx="489041" cy="409905"/>
            </a:xfrm>
            <a:custGeom>
              <a:avLst/>
              <a:gdLst/>
              <a:ahLst/>
              <a:cxnLst/>
              <a:rect l="l" t="t" r="r" b="b"/>
              <a:pathLst>
                <a:path w="489041" h="409905">
                  <a:moveTo>
                    <a:pt x="0" y="0"/>
                  </a:moveTo>
                  <a:lnTo>
                    <a:pt x="489041" y="0"/>
                  </a:lnTo>
                  <a:lnTo>
                    <a:pt x="489041" y="409905"/>
                  </a:lnTo>
                  <a:lnTo>
                    <a:pt x="0" y="40990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zh-TW" altLang="en-US"/>
            </a:p>
          </p:txBody>
        </p:sp>
      </p:grpSp>
      <p:grpSp>
        <p:nvGrpSpPr>
          <p:cNvPr id="8" name="Group 8"/>
          <p:cNvGrpSpPr/>
          <p:nvPr/>
        </p:nvGrpSpPr>
        <p:grpSpPr>
          <a:xfrm>
            <a:off x="17259300" y="0"/>
            <a:ext cx="992225" cy="1304093"/>
            <a:chOff x="0" y="0"/>
            <a:chExt cx="1322966" cy="1738791"/>
          </a:xfrm>
        </p:grpSpPr>
        <p:grpSp>
          <p:nvGrpSpPr>
            <p:cNvPr id="9" name="Group 9"/>
            <p:cNvGrpSpPr>
              <a:grpSpLocks noChangeAspect="1"/>
            </p:cNvGrpSpPr>
            <p:nvPr/>
          </p:nvGrpSpPr>
          <p:grpSpPr>
            <a:xfrm>
              <a:off x="0" y="0"/>
              <a:ext cx="1322966" cy="1322966"/>
              <a:chOff x="0" y="0"/>
              <a:chExt cx="13884457" cy="13884457"/>
            </a:xfrm>
          </p:grpSpPr>
          <p:sp>
            <p:nvSpPr>
              <p:cNvPr id="10" name="Freeform 10"/>
              <p:cNvSpPr/>
              <p:nvPr/>
            </p:nvSpPr>
            <p:spPr>
              <a:xfrm>
                <a:off x="-342874" y="-11125"/>
                <a:ext cx="14570202" cy="13906705"/>
              </a:xfrm>
              <a:custGeom>
                <a:avLst/>
                <a:gdLst/>
                <a:ahLst/>
                <a:cxnLst/>
                <a:rect l="l" t="t" r="r" b="b"/>
                <a:pathLst>
                  <a:path w="14570202" h="13906705">
                    <a:moveTo>
                      <a:pt x="7285101" y="11125"/>
                    </a:moveTo>
                    <a:cubicBezTo>
                      <a:pt x="4797487" y="0"/>
                      <a:pt x="2494061" y="1320743"/>
                      <a:pt x="1247030" y="3473245"/>
                    </a:cubicBezTo>
                    <a:cubicBezTo>
                      <a:pt x="0" y="5625748"/>
                      <a:pt x="0" y="8280957"/>
                      <a:pt x="1247030" y="10433459"/>
                    </a:cubicBezTo>
                    <a:cubicBezTo>
                      <a:pt x="2494061" y="12585962"/>
                      <a:pt x="4797487" y="13906705"/>
                      <a:pt x="7285101" y="13895580"/>
                    </a:cubicBezTo>
                    <a:cubicBezTo>
                      <a:pt x="9772716" y="13906705"/>
                      <a:pt x="12076142" y="12585962"/>
                      <a:pt x="13323172" y="10433459"/>
                    </a:cubicBezTo>
                    <a:cubicBezTo>
                      <a:pt x="14570202" y="8280957"/>
                      <a:pt x="14570202" y="5625748"/>
                      <a:pt x="13323172" y="3473245"/>
                    </a:cubicBezTo>
                    <a:cubicBezTo>
                      <a:pt x="12076142" y="1320743"/>
                      <a:pt x="9772716" y="0"/>
                      <a:pt x="7285101" y="11125"/>
                    </a:cubicBezTo>
                    <a:close/>
                  </a:path>
                </a:pathLst>
              </a:custGeom>
              <a:solidFill>
                <a:srgbClr val="999999"/>
              </a:solidFill>
            </p:spPr>
            <p:txBody>
              <a:bodyPr/>
              <a:lstStyle/>
              <a:p>
                <a:endParaRPr lang="zh-TW" altLang="en-US"/>
              </a:p>
            </p:txBody>
          </p:sp>
          <p:sp>
            <p:nvSpPr>
              <p:cNvPr id="11" name="Freeform 11"/>
              <p:cNvSpPr/>
              <p:nvPr/>
            </p:nvSpPr>
            <p:spPr>
              <a:xfrm>
                <a:off x="-254486" y="73238"/>
                <a:ext cx="14393428" cy="13737980"/>
              </a:xfrm>
              <a:custGeom>
                <a:avLst/>
                <a:gdLst/>
                <a:ahLst/>
                <a:cxnLst/>
                <a:rect l="l" t="t" r="r" b="b"/>
                <a:pathLst>
                  <a:path w="14393428" h="13737980">
                    <a:moveTo>
                      <a:pt x="7196713" y="10990"/>
                    </a:moveTo>
                    <a:cubicBezTo>
                      <a:pt x="4739280" y="0"/>
                      <a:pt x="2463801" y="1304718"/>
                      <a:pt x="1231900" y="3431105"/>
                    </a:cubicBezTo>
                    <a:cubicBezTo>
                      <a:pt x="0" y="5557493"/>
                      <a:pt x="0" y="8180486"/>
                      <a:pt x="1231900" y="10306873"/>
                    </a:cubicBezTo>
                    <a:cubicBezTo>
                      <a:pt x="2463801" y="12433261"/>
                      <a:pt x="4739280" y="13737979"/>
                      <a:pt x="7196713" y="13726989"/>
                    </a:cubicBezTo>
                    <a:cubicBezTo>
                      <a:pt x="9654147" y="13737979"/>
                      <a:pt x="11929626" y="12433261"/>
                      <a:pt x="13161527" y="10306873"/>
                    </a:cubicBezTo>
                    <a:cubicBezTo>
                      <a:pt x="14393428" y="8180486"/>
                      <a:pt x="14393428" y="5557493"/>
                      <a:pt x="13161527" y="3431105"/>
                    </a:cubicBezTo>
                    <a:cubicBezTo>
                      <a:pt x="11929626" y="1304718"/>
                      <a:pt x="9654147" y="0"/>
                      <a:pt x="7196713" y="10990"/>
                    </a:cubicBezTo>
                    <a:close/>
                  </a:path>
                </a:pathLst>
              </a:custGeom>
              <a:blipFill>
                <a:blip r:embed="rId5"/>
                <a:stretch>
                  <a:fillRect l="223" r="223" b="-24804"/>
                </a:stretch>
              </a:blipFill>
            </p:spPr>
            <p:txBody>
              <a:bodyPr/>
              <a:lstStyle/>
              <a:p>
                <a:endParaRPr lang="zh-TW" altLang="en-US"/>
              </a:p>
            </p:txBody>
          </p:sp>
        </p:grpSp>
        <p:sp>
          <p:nvSpPr>
            <p:cNvPr id="12" name="TextBox 12"/>
            <p:cNvSpPr txBox="1"/>
            <p:nvPr/>
          </p:nvSpPr>
          <p:spPr>
            <a:xfrm>
              <a:off x="347363" y="1333533"/>
              <a:ext cx="628240" cy="405258"/>
            </a:xfrm>
            <a:prstGeom prst="rect">
              <a:avLst/>
            </a:prstGeom>
          </p:spPr>
          <p:txBody>
            <a:bodyPr lIns="0" tIns="0" rIns="0" bIns="0" rtlCol="0" anchor="t">
              <a:spAutoFit/>
            </a:bodyPr>
            <a:lstStyle/>
            <a:p>
              <a:pPr algn="ctr">
                <a:lnSpc>
                  <a:spcPts val="2597"/>
                </a:lnSpc>
              </a:pPr>
              <a:r>
                <a:rPr lang="en-US" sz="1855" b="1">
                  <a:solidFill>
                    <a:srgbClr val="000000"/>
                  </a:solidFill>
                  <a:latin typeface="Noto Sans T Chinese Bold"/>
                  <a:ea typeface="Noto Sans T Chinese Bold"/>
                  <a:cs typeface="Noto Sans T Chinese Bold"/>
                  <a:sym typeface="Noto Sans T Chinese Bold"/>
                </a:rPr>
                <a:t>陸捷</a:t>
              </a:r>
            </a:p>
          </p:txBody>
        </p:sp>
      </p:grpSp>
      <p:sp>
        <p:nvSpPr>
          <p:cNvPr id="13" name="Freeform 13"/>
          <p:cNvSpPr/>
          <p:nvPr/>
        </p:nvSpPr>
        <p:spPr>
          <a:xfrm>
            <a:off x="1028700" y="2296005"/>
            <a:ext cx="7640379" cy="6962295"/>
          </a:xfrm>
          <a:custGeom>
            <a:avLst/>
            <a:gdLst/>
            <a:ahLst/>
            <a:cxnLst/>
            <a:rect l="l" t="t" r="r" b="b"/>
            <a:pathLst>
              <a:path w="7640379" h="6962295">
                <a:moveTo>
                  <a:pt x="0" y="0"/>
                </a:moveTo>
                <a:lnTo>
                  <a:pt x="7640379" y="0"/>
                </a:lnTo>
                <a:lnTo>
                  <a:pt x="7640379" y="6962295"/>
                </a:lnTo>
                <a:lnTo>
                  <a:pt x="0" y="6962295"/>
                </a:lnTo>
                <a:lnTo>
                  <a:pt x="0" y="0"/>
                </a:lnTo>
                <a:close/>
              </a:path>
            </a:pathLst>
          </a:custGeom>
          <a:blipFill>
            <a:blip r:embed="rId6"/>
            <a:stretch>
              <a:fillRect/>
            </a:stretch>
          </a:blipFill>
        </p:spPr>
        <p:txBody>
          <a:bodyPr/>
          <a:lstStyle/>
          <a:p>
            <a:endParaRPr lang="zh-TW" altLang="en-US"/>
          </a:p>
        </p:txBody>
      </p:sp>
      <p:sp>
        <p:nvSpPr>
          <p:cNvPr id="14" name="TextBox 14"/>
          <p:cNvSpPr txBox="1"/>
          <p:nvPr/>
        </p:nvSpPr>
        <p:spPr>
          <a:xfrm>
            <a:off x="1028700" y="1057275"/>
            <a:ext cx="12116652" cy="954438"/>
          </a:xfrm>
          <a:prstGeom prst="rect">
            <a:avLst/>
          </a:prstGeom>
        </p:spPr>
        <p:txBody>
          <a:bodyPr lIns="0" tIns="0" rIns="0" bIns="0" rtlCol="0" anchor="t">
            <a:spAutoFit/>
          </a:bodyPr>
          <a:lstStyle/>
          <a:p>
            <a:pPr marL="0" lvl="0" indent="0" algn="l">
              <a:lnSpc>
                <a:spcPts val="7410"/>
              </a:lnSpc>
            </a:pPr>
            <a:r>
              <a:rPr lang="en-US" sz="6500" b="1" spc="65">
                <a:solidFill>
                  <a:srgbClr val="000000"/>
                </a:solidFill>
                <a:latin typeface="Arial Unicode Bold"/>
                <a:ea typeface="Arial Unicode Bold"/>
                <a:cs typeface="Arial Unicode Bold"/>
                <a:sym typeface="Arial Unicode Bold"/>
              </a:rPr>
              <a:t>特徵工程 - 變數相關性分析</a:t>
            </a:r>
          </a:p>
        </p:txBody>
      </p:sp>
      <p:sp>
        <p:nvSpPr>
          <p:cNvPr id="16" name="TextBox 16"/>
          <p:cNvSpPr txBox="1"/>
          <p:nvPr/>
        </p:nvSpPr>
        <p:spPr>
          <a:xfrm>
            <a:off x="8669079" y="3150367"/>
            <a:ext cx="8403811" cy="3938641"/>
          </a:xfrm>
          <a:prstGeom prst="rect">
            <a:avLst/>
          </a:prstGeom>
        </p:spPr>
        <p:txBody>
          <a:bodyPr lIns="0" tIns="0" rIns="0" bIns="0" rtlCol="0" anchor="t">
            <a:spAutoFit/>
          </a:bodyPr>
          <a:lstStyle/>
          <a:p>
            <a:pPr marL="604516" lvl="1" indent="-302258" algn="l">
              <a:lnSpc>
                <a:spcPts val="3919"/>
              </a:lnSpc>
              <a:buFont typeface="Arial"/>
              <a:buChar char="•"/>
            </a:pPr>
            <a:r>
              <a:rPr lang="en-US" sz="2799" b="1" dirty="0" err="1">
                <a:solidFill>
                  <a:srgbClr val="000000"/>
                </a:solidFill>
                <a:latin typeface="Noto Sans T Chinese Bold"/>
                <a:ea typeface="Noto Sans T Chinese Bold"/>
                <a:cs typeface="Noto Sans T Chinese Bold"/>
                <a:sym typeface="Noto Sans T Chinese Bold"/>
              </a:rPr>
              <a:t>金額與「抓取日建議售價」相關性最高，達到</a:t>
            </a:r>
            <a:r>
              <a:rPr lang="en-US" sz="2799" b="1" dirty="0">
                <a:solidFill>
                  <a:srgbClr val="000000"/>
                </a:solidFill>
                <a:latin typeface="Noto Sans T Chinese Bold"/>
                <a:ea typeface="Noto Sans T Chinese Bold"/>
                <a:cs typeface="Noto Sans T Chinese Bold"/>
                <a:sym typeface="Noto Sans T Chinese Bold"/>
              </a:rPr>
              <a:t> 0.91。</a:t>
            </a:r>
          </a:p>
          <a:p>
            <a:pPr algn="l">
              <a:lnSpc>
                <a:spcPts val="3919"/>
              </a:lnSpc>
            </a:pPr>
            <a:endParaRPr lang="en-US" sz="2799" b="1" dirty="0">
              <a:solidFill>
                <a:srgbClr val="000000"/>
              </a:solidFill>
              <a:latin typeface="Noto Sans T Chinese Bold"/>
              <a:ea typeface="Noto Sans T Chinese Bold"/>
              <a:cs typeface="Noto Sans T Chinese Bold"/>
              <a:sym typeface="Noto Sans T Chinese Bold"/>
            </a:endParaRPr>
          </a:p>
          <a:p>
            <a:pPr marL="604516" lvl="1" indent="-302258" algn="l">
              <a:lnSpc>
                <a:spcPts val="3919"/>
              </a:lnSpc>
              <a:buFont typeface="Arial"/>
              <a:buChar char="•"/>
            </a:pPr>
            <a:r>
              <a:rPr lang="en-US" sz="2799" b="1" dirty="0" err="1">
                <a:solidFill>
                  <a:srgbClr val="000000"/>
                </a:solidFill>
                <a:latin typeface="Noto Sans T Chinese Bold"/>
                <a:ea typeface="Noto Sans T Chinese Bold"/>
                <a:cs typeface="Noto Sans T Chinese Bold"/>
                <a:sym typeface="Noto Sans T Chinese Bold"/>
              </a:rPr>
              <a:t>容量與金額相關性為</a:t>
            </a:r>
            <a:r>
              <a:rPr lang="en-US" sz="2799" b="1" dirty="0">
                <a:solidFill>
                  <a:srgbClr val="000000"/>
                </a:solidFill>
                <a:latin typeface="Noto Sans T Chinese Bold"/>
                <a:ea typeface="Noto Sans T Chinese Bold"/>
                <a:cs typeface="Noto Sans T Chinese Bold"/>
                <a:sym typeface="Noto Sans T Chinese Bold"/>
              </a:rPr>
              <a:t> 0.65，顯示容量對價格有一定影響。</a:t>
            </a:r>
          </a:p>
          <a:p>
            <a:pPr algn="l">
              <a:lnSpc>
                <a:spcPts val="3919"/>
              </a:lnSpc>
            </a:pPr>
            <a:endParaRPr lang="en-US" sz="2799" b="1" dirty="0">
              <a:solidFill>
                <a:srgbClr val="000000"/>
              </a:solidFill>
              <a:latin typeface="Noto Sans T Chinese Bold"/>
              <a:ea typeface="Noto Sans T Chinese Bold"/>
              <a:cs typeface="Noto Sans T Chinese Bold"/>
              <a:sym typeface="Noto Sans T Chinese Bold"/>
            </a:endParaRPr>
          </a:p>
          <a:p>
            <a:pPr marL="604516" lvl="1" indent="-302258" algn="l">
              <a:lnSpc>
                <a:spcPts val="3919"/>
              </a:lnSpc>
              <a:buFont typeface="Arial"/>
              <a:buChar char="•"/>
            </a:pPr>
            <a:r>
              <a:rPr lang="en-US" sz="2799" b="1" dirty="0">
                <a:solidFill>
                  <a:srgbClr val="000000"/>
                </a:solidFill>
                <a:latin typeface="Noto Sans T Chinese Bold"/>
                <a:ea typeface="Noto Sans T Chinese Bold"/>
                <a:cs typeface="Noto Sans T Chinese Bold"/>
                <a:sym typeface="Noto Sans T Chinese Bold"/>
              </a:rPr>
              <a:t>「</a:t>
            </a:r>
            <a:r>
              <a:rPr lang="en-US" sz="2799" b="1" dirty="0" err="1">
                <a:solidFill>
                  <a:srgbClr val="000000"/>
                </a:solidFill>
                <a:latin typeface="Noto Sans T Chinese Bold"/>
                <a:ea typeface="Noto Sans T Chinese Bold"/>
                <a:cs typeface="Noto Sans T Chinese Bold"/>
                <a:sym typeface="Noto Sans T Chinese Bold"/>
              </a:rPr>
              <a:t>市場年齡（月</a:t>
            </a:r>
            <a:r>
              <a:rPr lang="en-US" sz="2799" b="1" dirty="0">
                <a:solidFill>
                  <a:srgbClr val="000000"/>
                </a:solidFill>
                <a:latin typeface="Noto Sans T Chinese Bold"/>
                <a:ea typeface="Noto Sans T Chinese Bold"/>
                <a:cs typeface="Noto Sans T Chinese Bold"/>
                <a:sym typeface="Noto Sans T Chinese Bold"/>
              </a:rPr>
              <a:t>）」</a:t>
            </a:r>
            <a:r>
              <a:rPr lang="en-US" sz="2799" b="1" dirty="0" err="1">
                <a:solidFill>
                  <a:srgbClr val="000000"/>
                </a:solidFill>
                <a:latin typeface="Noto Sans T Chinese Bold"/>
                <a:ea typeface="Noto Sans T Chinese Bold"/>
                <a:cs typeface="Noto Sans T Chinese Bold"/>
                <a:sym typeface="Noto Sans T Chinese Bold"/>
              </a:rPr>
              <a:t>與金額呈負相關</a:t>
            </a:r>
            <a:r>
              <a:rPr lang="en-US" sz="2799" b="1" dirty="0">
                <a:solidFill>
                  <a:srgbClr val="000000"/>
                </a:solidFill>
                <a:latin typeface="Noto Sans T Chinese Bold"/>
                <a:ea typeface="Noto Sans T Chinese Bold"/>
                <a:cs typeface="Noto Sans T Chinese Bold"/>
                <a:sym typeface="Noto Sans T Chinese Bold"/>
              </a:rPr>
              <a:t>（-0.38），</a:t>
            </a:r>
            <a:r>
              <a:rPr lang="en-US" sz="2799" b="1" dirty="0" err="1">
                <a:solidFill>
                  <a:srgbClr val="000000"/>
                </a:solidFill>
                <a:latin typeface="Noto Sans T Chinese Bold"/>
                <a:ea typeface="Noto Sans T Chinese Bold"/>
                <a:cs typeface="Noto Sans T Chinese Bold"/>
                <a:sym typeface="Noto Sans T Chinese Bold"/>
              </a:rPr>
              <a:t>說明手機上市越久，價格越低</a:t>
            </a:r>
            <a:r>
              <a:rPr lang="en-US" sz="2799" b="1" dirty="0">
                <a:solidFill>
                  <a:srgbClr val="000000"/>
                </a:solidFill>
                <a:latin typeface="Noto Sans T Chinese Bold"/>
                <a:ea typeface="Noto Sans T Chinese Bold"/>
                <a:cs typeface="Noto Sans T Chinese Bold"/>
                <a:sym typeface="Noto Sans T Chinese Bold"/>
              </a:rPr>
              <a:t>。</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5"/>
          <p:cNvGrpSpPr/>
          <p:nvPr/>
        </p:nvGrpSpPr>
        <p:grpSpPr>
          <a:xfrm>
            <a:off x="14164837" y="9589260"/>
            <a:ext cx="3094463" cy="366780"/>
            <a:chOff x="0" y="0"/>
            <a:chExt cx="4125951" cy="489041"/>
          </a:xfrm>
        </p:grpSpPr>
        <p:sp>
          <p:nvSpPr>
            <p:cNvPr id="6" name="TextBox 6"/>
            <p:cNvSpPr txBox="1"/>
            <p:nvPr/>
          </p:nvSpPr>
          <p:spPr>
            <a:xfrm>
              <a:off x="562691" y="76096"/>
              <a:ext cx="3563260" cy="376173"/>
            </a:xfrm>
            <a:prstGeom prst="rect">
              <a:avLst/>
            </a:prstGeom>
          </p:spPr>
          <p:txBody>
            <a:bodyPr lIns="0" tIns="0" rIns="0" bIns="0" rtlCol="0" anchor="t">
              <a:spAutoFit/>
            </a:bodyPr>
            <a:lstStyle/>
            <a:p>
              <a:pPr marL="0" lvl="0" indent="0" algn="l">
                <a:lnSpc>
                  <a:spcPts val="2165"/>
                </a:lnSpc>
              </a:pPr>
              <a:r>
                <a:rPr lang="en-US" sz="2000" b="1" spc="37" dirty="0" err="1">
                  <a:solidFill>
                    <a:srgbClr val="FFFFFF"/>
                  </a:solidFill>
                  <a:latin typeface="微軟正黑體 Light" panose="020B0304030504040204" pitchFamily="34" charset="-120"/>
                  <a:ea typeface="微軟正黑體 Light" panose="020B0304030504040204" pitchFamily="34" charset="-120"/>
                  <a:cs typeface="Arial Unicode Bold"/>
                  <a:sym typeface="Arial Unicode Bold"/>
                </a:rPr>
                <a:t>特徵工程</a:t>
              </a:r>
              <a:endParaRPr lang="en-US" sz="2000" b="1" spc="37" dirty="0">
                <a:solidFill>
                  <a:srgbClr val="FFFFFF"/>
                </a:solidFill>
                <a:latin typeface="微軟正黑體 Light" panose="020B0304030504040204" pitchFamily="34" charset="-120"/>
                <a:ea typeface="微軟正黑體 Light" panose="020B0304030504040204" pitchFamily="34" charset="-120"/>
                <a:cs typeface="Arial Unicode Bold"/>
                <a:sym typeface="Arial Unicode Bold"/>
              </a:endParaRPr>
            </a:p>
          </p:txBody>
        </p:sp>
        <p:sp>
          <p:nvSpPr>
            <p:cNvPr id="7" name="Freeform 7"/>
            <p:cNvSpPr/>
            <p:nvPr/>
          </p:nvSpPr>
          <p:spPr>
            <a:xfrm rot="5400000">
              <a:off x="-39568" y="39568"/>
              <a:ext cx="489041" cy="409905"/>
            </a:xfrm>
            <a:custGeom>
              <a:avLst/>
              <a:gdLst/>
              <a:ahLst/>
              <a:cxnLst/>
              <a:rect l="l" t="t" r="r" b="b"/>
              <a:pathLst>
                <a:path w="489041" h="409905">
                  <a:moveTo>
                    <a:pt x="0" y="0"/>
                  </a:moveTo>
                  <a:lnTo>
                    <a:pt x="489041" y="0"/>
                  </a:lnTo>
                  <a:lnTo>
                    <a:pt x="489041" y="409905"/>
                  </a:lnTo>
                  <a:lnTo>
                    <a:pt x="0" y="40990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zh-TW" altLang="en-US"/>
            </a:p>
          </p:txBody>
        </p:sp>
      </p:grpSp>
      <p:grpSp>
        <p:nvGrpSpPr>
          <p:cNvPr id="8" name="Group 8"/>
          <p:cNvGrpSpPr/>
          <p:nvPr/>
        </p:nvGrpSpPr>
        <p:grpSpPr>
          <a:xfrm>
            <a:off x="17259300" y="0"/>
            <a:ext cx="992225" cy="1304093"/>
            <a:chOff x="0" y="0"/>
            <a:chExt cx="1322966" cy="1738791"/>
          </a:xfrm>
        </p:grpSpPr>
        <p:grpSp>
          <p:nvGrpSpPr>
            <p:cNvPr id="9" name="Group 9"/>
            <p:cNvGrpSpPr>
              <a:grpSpLocks noChangeAspect="1"/>
            </p:cNvGrpSpPr>
            <p:nvPr/>
          </p:nvGrpSpPr>
          <p:grpSpPr>
            <a:xfrm>
              <a:off x="0" y="0"/>
              <a:ext cx="1322966" cy="1322966"/>
              <a:chOff x="0" y="0"/>
              <a:chExt cx="13884457" cy="13884457"/>
            </a:xfrm>
          </p:grpSpPr>
          <p:sp>
            <p:nvSpPr>
              <p:cNvPr id="10" name="Freeform 10"/>
              <p:cNvSpPr/>
              <p:nvPr/>
            </p:nvSpPr>
            <p:spPr>
              <a:xfrm>
                <a:off x="-342874" y="-11125"/>
                <a:ext cx="14570202" cy="13906705"/>
              </a:xfrm>
              <a:custGeom>
                <a:avLst/>
                <a:gdLst/>
                <a:ahLst/>
                <a:cxnLst/>
                <a:rect l="l" t="t" r="r" b="b"/>
                <a:pathLst>
                  <a:path w="14570202" h="13906705">
                    <a:moveTo>
                      <a:pt x="7285101" y="11125"/>
                    </a:moveTo>
                    <a:cubicBezTo>
                      <a:pt x="4797487" y="0"/>
                      <a:pt x="2494061" y="1320743"/>
                      <a:pt x="1247030" y="3473245"/>
                    </a:cubicBezTo>
                    <a:cubicBezTo>
                      <a:pt x="0" y="5625748"/>
                      <a:pt x="0" y="8280957"/>
                      <a:pt x="1247030" y="10433459"/>
                    </a:cubicBezTo>
                    <a:cubicBezTo>
                      <a:pt x="2494061" y="12585962"/>
                      <a:pt x="4797487" y="13906705"/>
                      <a:pt x="7285101" y="13895580"/>
                    </a:cubicBezTo>
                    <a:cubicBezTo>
                      <a:pt x="9772716" y="13906705"/>
                      <a:pt x="12076142" y="12585962"/>
                      <a:pt x="13323172" y="10433459"/>
                    </a:cubicBezTo>
                    <a:cubicBezTo>
                      <a:pt x="14570202" y="8280957"/>
                      <a:pt x="14570202" y="5625748"/>
                      <a:pt x="13323172" y="3473245"/>
                    </a:cubicBezTo>
                    <a:cubicBezTo>
                      <a:pt x="12076142" y="1320743"/>
                      <a:pt x="9772716" y="0"/>
                      <a:pt x="7285101" y="11125"/>
                    </a:cubicBezTo>
                    <a:close/>
                  </a:path>
                </a:pathLst>
              </a:custGeom>
              <a:solidFill>
                <a:srgbClr val="999999"/>
              </a:solidFill>
            </p:spPr>
            <p:txBody>
              <a:bodyPr/>
              <a:lstStyle/>
              <a:p>
                <a:endParaRPr lang="zh-TW" altLang="en-US"/>
              </a:p>
            </p:txBody>
          </p:sp>
          <p:sp>
            <p:nvSpPr>
              <p:cNvPr id="11" name="Freeform 11"/>
              <p:cNvSpPr/>
              <p:nvPr/>
            </p:nvSpPr>
            <p:spPr>
              <a:xfrm>
                <a:off x="-254486" y="73238"/>
                <a:ext cx="14393428" cy="13737980"/>
              </a:xfrm>
              <a:custGeom>
                <a:avLst/>
                <a:gdLst/>
                <a:ahLst/>
                <a:cxnLst/>
                <a:rect l="l" t="t" r="r" b="b"/>
                <a:pathLst>
                  <a:path w="14393428" h="13737980">
                    <a:moveTo>
                      <a:pt x="7196713" y="10990"/>
                    </a:moveTo>
                    <a:cubicBezTo>
                      <a:pt x="4739280" y="0"/>
                      <a:pt x="2463801" y="1304718"/>
                      <a:pt x="1231900" y="3431105"/>
                    </a:cubicBezTo>
                    <a:cubicBezTo>
                      <a:pt x="0" y="5557493"/>
                      <a:pt x="0" y="8180486"/>
                      <a:pt x="1231900" y="10306873"/>
                    </a:cubicBezTo>
                    <a:cubicBezTo>
                      <a:pt x="2463801" y="12433261"/>
                      <a:pt x="4739280" y="13737979"/>
                      <a:pt x="7196713" y="13726989"/>
                    </a:cubicBezTo>
                    <a:cubicBezTo>
                      <a:pt x="9654147" y="13737979"/>
                      <a:pt x="11929626" y="12433261"/>
                      <a:pt x="13161527" y="10306873"/>
                    </a:cubicBezTo>
                    <a:cubicBezTo>
                      <a:pt x="14393428" y="8180486"/>
                      <a:pt x="14393428" y="5557493"/>
                      <a:pt x="13161527" y="3431105"/>
                    </a:cubicBezTo>
                    <a:cubicBezTo>
                      <a:pt x="11929626" y="1304718"/>
                      <a:pt x="9654147" y="0"/>
                      <a:pt x="7196713" y="10990"/>
                    </a:cubicBezTo>
                    <a:close/>
                  </a:path>
                </a:pathLst>
              </a:custGeom>
              <a:blipFill>
                <a:blip r:embed="rId5"/>
                <a:stretch>
                  <a:fillRect l="223" r="223" b="-24804"/>
                </a:stretch>
              </a:blipFill>
            </p:spPr>
            <p:txBody>
              <a:bodyPr/>
              <a:lstStyle/>
              <a:p>
                <a:endParaRPr lang="zh-TW" altLang="en-US"/>
              </a:p>
            </p:txBody>
          </p:sp>
        </p:grpSp>
        <p:sp>
          <p:nvSpPr>
            <p:cNvPr id="12" name="TextBox 12"/>
            <p:cNvSpPr txBox="1"/>
            <p:nvPr/>
          </p:nvSpPr>
          <p:spPr>
            <a:xfrm>
              <a:off x="347363" y="1333533"/>
              <a:ext cx="628240" cy="405258"/>
            </a:xfrm>
            <a:prstGeom prst="rect">
              <a:avLst/>
            </a:prstGeom>
          </p:spPr>
          <p:txBody>
            <a:bodyPr lIns="0" tIns="0" rIns="0" bIns="0" rtlCol="0" anchor="t">
              <a:spAutoFit/>
            </a:bodyPr>
            <a:lstStyle/>
            <a:p>
              <a:pPr algn="ctr">
                <a:lnSpc>
                  <a:spcPts val="2597"/>
                </a:lnSpc>
              </a:pPr>
              <a:r>
                <a:rPr lang="en-US" sz="1855" b="1">
                  <a:solidFill>
                    <a:srgbClr val="000000"/>
                  </a:solidFill>
                  <a:latin typeface="Noto Sans T Chinese Bold"/>
                  <a:ea typeface="Noto Sans T Chinese Bold"/>
                  <a:cs typeface="Noto Sans T Chinese Bold"/>
                  <a:sym typeface="Noto Sans T Chinese Bold"/>
                </a:rPr>
                <a:t>陸捷</a:t>
              </a:r>
            </a:p>
          </p:txBody>
        </p:sp>
      </p:grpSp>
      <p:sp>
        <p:nvSpPr>
          <p:cNvPr id="13" name="Freeform 13"/>
          <p:cNvSpPr/>
          <p:nvPr/>
        </p:nvSpPr>
        <p:spPr>
          <a:xfrm>
            <a:off x="1028700" y="2996400"/>
            <a:ext cx="9530759" cy="5611234"/>
          </a:xfrm>
          <a:custGeom>
            <a:avLst/>
            <a:gdLst/>
            <a:ahLst/>
            <a:cxnLst/>
            <a:rect l="l" t="t" r="r" b="b"/>
            <a:pathLst>
              <a:path w="9530759" h="5611234">
                <a:moveTo>
                  <a:pt x="0" y="0"/>
                </a:moveTo>
                <a:lnTo>
                  <a:pt x="9530759" y="0"/>
                </a:lnTo>
                <a:lnTo>
                  <a:pt x="9530759" y="5611235"/>
                </a:lnTo>
                <a:lnTo>
                  <a:pt x="0" y="5611235"/>
                </a:lnTo>
                <a:lnTo>
                  <a:pt x="0" y="0"/>
                </a:lnTo>
                <a:close/>
              </a:path>
            </a:pathLst>
          </a:custGeom>
          <a:blipFill>
            <a:blip r:embed="rId6"/>
            <a:stretch>
              <a:fillRect/>
            </a:stretch>
          </a:blipFill>
        </p:spPr>
        <p:txBody>
          <a:bodyPr/>
          <a:lstStyle/>
          <a:p>
            <a:endParaRPr lang="zh-TW" altLang="en-US"/>
          </a:p>
        </p:txBody>
      </p:sp>
      <p:sp>
        <p:nvSpPr>
          <p:cNvPr id="14" name="TextBox 14"/>
          <p:cNvSpPr txBox="1"/>
          <p:nvPr/>
        </p:nvSpPr>
        <p:spPr>
          <a:xfrm>
            <a:off x="1028700" y="1057275"/>
            <a:ext cx="12116652" cy="954438"/>
          </a:xfrm>
          <a:prstGeom prst="rect">
            <a:avLst/>
          </a:prstGeom>
        </p:spPr>
        <p:txBody>
          <a:bodyPr lIns="0" tIns="0" rIns="0" bIns="0" rtlCol="0" anchor="t">
            <a:spAutoFit/>
          </a:bodyPr>
          <a:lstStyle/>
          <a:p>
            <a:pPr marL="0" lvl="0" indent="0" algn="l">
              <a:lnSpc>
                <a:spcPts val="7410"/>
              </a:lnSpc>
            </a:pPr>
            <a:r>
              <a:rPr lang="en-US" sz="6500" b="1" spc="65">
                <a:solidFill>
                  <a:srgbClr val="000000"/>
                </a:solidFill>
                <a:latin typeface="Arial Unicode Bold"/>
                <a:ea typeface="Arial Unicode Bold"/>
                <a:cs typeface="Arial Unicode Bold"/>
                <a:sym typeface="Arial Unicode Bold"/>
              </a:rPr>
              <a:t>特徵工程 - 關鍵洞察</a:t>
            </a:r>
          </a:p>
        </p:txBody>
      </p:sp>
      <p:sp>
        <p:nvSpPr>
          <p:cNvPr id="16" name="TextBox 16"/>
          <p:cNvSpPr txBox="1"/>
          <p:nvPr/>
        </p:nvSpPr>
        <p:spPr>
          <a:xfrm>
            <a:off x="10559458" y="4722304"/>
            <a:ext cx="7271341" cy="1372545"/>
          </a:xfrm>
          <a:prstGeom prst="rect">
            <a:avLst/>
          </a:prstGeom>
        </p:spPr>
        <p:txBody>
          <a:bodyPr wrap="square" lIns="0" tIns="0" rIns="0" bIns="0" rtlCol="0" anchor="t">
            <a:spAutoFit/>
          </a:bodyPr>
          <a:lstStyle/>
          <a:p>
            <a:pPr algn="l">
              <a:lnSpc>
                <a:spcPts val="3696"/>
              </a:lnSpc>
            </a:pPr>
            <a:r>
              <a:rPr lang="en-US" sz="2400" b="1" spc="24" dirty="0" err="1">
                <a:solidFill>
                  <a:srgbClr val="000000"/>
                </a:solidFill>
                <a:latin typeface="Arial Unicode Bold"/>
                <a:ea typeface="Arial Unicode Bold"/>
                <a:cs typeface="Arial Unicode Bold"/>
                <a:sym typeface="Arial Unicode Bold"/>
              </a:rPr>
              <a:t>關鍵洞察</a:t>
            </a:r>
            <a:r>
              <a:rPr lang="en-US" sz="2400" b="1" spc="24" dirty="0">
                <a:solidFill>
                  <a:srgbClr val="000000"/>
                </a:solidFill>
                <a:latin typeface="Arial Unicode Bold"/>
                <a:ea typeface="Arial Unicode Bold"/>
                <a:cs typeface="Arial Unicode Bold"/>
                <a:sym typeface="Arial Unicode Bold"/>
              </a:rPr>
              <a:t>：</a:t>
            </a:r>
          </a:p>
          <a:p>
            <a:pPr marL="518160" lvl="1" indent="-259080" algn="l">
              <a:lnSpc>
                <a:spcPts val="3696"/>
              </a:lnSpc>
              <a:buFont typeface="Arial"/>
              <a:buChar char="•"/>
            </a:pPr>
            <a:r>
              <a:rPr lang="en-US" sz="2400" b="1" spc="24" dirty="0" err="1">
                <a:solidFill>
                  <a:srgbClr val="000000"/>
                </a:solidFill>
                <a:latin typeface="Arial Unicode Bold"/>
                <a:ea typeface="Arial Unicode Bold"/>
                <a:cs typeface="Arial Unicode Bold"/>
                <a:sym typeface="Arial Unicode Bold"/>
              </a:rPr>
              <a:t>手機的建議售價和容量是影響金額的主要因素</a:t>
            </a:r>
            <a:r>
              <a:rPr lang="en-US" sz="2400" b="1" spc="24" dirty="0">
                <a:solidFill>
                  <a:srgbClr val="000000"/>
                </a:solidFill>
                <a:latin typeface="Arial Unicode Bold"/>
                <a:ea typeface="Arial Unicode Bold"/>
                <a:cs typeface="Arial Unicode Bold"/>
                <a:sym typeface="Arial Unicode Bold"/>
              </a:rPr>
              <a:t>。</a:t>
            </a:r>
          </a:p>
          <a:p>
            <a:pPr marL="518160" lvl="1" indent="-259080" algn="l">
              <a:lnSpc>
                <a:spcPts val="3696"/>
              </a:lnSpc>
              <a:buFont typeface="Arial"/>
              <a:buChar char="•"/>
            </a:pPr>
            <a:r>
              <a:rPr lang="en-US" sz="2400" b="1" spc="24" dirty="0" err="1">
                <a:solidFill>
                  <a:srgbClr val="000000"/>
                </a:solidFill>
                <a:latin typeface="Arial Unicode Bold"/>
                <a:ea typeface="Arial Unicode Bold"/>
                <a:cs typeface="Arial Unicode Bold"/>
                <a:sym typeface="Arial Unicode Bold"/>
              </a:rPr>
              <a:t>上市時間越久的手機，價格越容易降低</a:t>
            </a:r>
            <a:r>
              <a:rPr lang="en-US" sz="2400" b="1" spc="24" dirty="0">
                <a:solidFill>
                  <a:srgbClr val="000000"/>
                </a:solidFill>
                <a:latin typeface="Arial Unicode Bold"/>
                <a:ea typeface="Arial Unicode Bold"/>
                <a:cs typeface="Arial Unicode Bold"/>
                <a:sym typeface="Arial Unicode Bold"/>
              </a:rPr>
              <a:t>。</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8700" y="1028700"/>
            <a:ext cx="8115300" cy="6276984"/>
            <a:chOff x="0" y="0"/>
            <a:chExt cx="10820400" cy="8369312"/>
          </a:xfrm>
        </p:grpSpPr>
        <p:sp>
          <p:nvSpPr>
            <p:cNvPr id="3" name="AutoShape 3"/>
            <p:cNvSpPr/>
            <p:nvPr/>
          </p:nvSpPr>
          <p:spPr>
            <a:xfrm>
              <a:off x="0" y="1872833"/>
              <a:ext cx="10820400" cy="0"/>
            </a:xfrm>
            <a:prstGeom prst="line">
              <a:avLst/>
            </a:prstGeom>
            <a:ln w="38100" cap="flat">
              <a:solidFill>
                <a:srgbClr val="000000"/>
              </a:solidFill>
              <a:prstDash val="solid"/>
              <a:headEnd type="none" w="sm" len="sm"/>
              <a:tailEnd type="none" w="sm" len="sm"/>
            </a:ln>
          </p:spPr>
          <p:txBody>
            <a:bodyPr/>
            <a:lstStyle/>
            <a:p>
              <a:endParaRPr lang="zh-TW" altLang="en-US"/>
            </a:p>
          </p:txBody>
        </p:sp>
        <p:sp>
          <p:nvSpPr>
            <p:cNvPr id="4" name="TextBox 4"/>
            <p:cNvSpPr txBox="1"/>
            <p:nvPr/>
          </p:nvSpPr>
          <p:spPr>
            <a:xfrm>
              <a:off x="0" y="38100"/>
              <a:ext cx="10820400" cy="1259078"/>
            </a:xfrm>
            <a:prstGeom prst="rect">
              <a:avLst/>
            </a:prstGeom>
          </p:spPr>
          <p:txBody>
            <a:bodyPr lIns="0" tIns="0" rIns="0" bIns="0" rtlCol="0" anchor="t">
              <a:spAutoFit/>
            </a:bodyPr>
            <a:lstStyle/>
            <a:p>
              <a:pPr marL="0" lvl="0" indent="0" algn="l">
                <a:lnSpc>
                  <a:spcPts val="7324"/>
                </a:lnSpc>
              </a:pPr>
              <a:r>
                <a:rPr lang="en-US" sz="6425" b="1" spc="64" dirty="0" err="1">
                  <a:solidFill>
                    <a:srgbClr val="000000"/>
                  </a:solidFill>
                  <a:latin typeface="Arial Unicode Bold"/>
                  <a:ea typeface="Arial Unicode Bold"/>
                  <a:cs typeface="Arial Unicode Bold"/>
                  <a:sym typeface="Arial Unicode Bold"/>
                </a:rPr>
                <a:t>專案介紹</a:t>
              </a:r>
              <a:endParaRPr lang="en-US" sz="6425" b="1" spc="64" dirty="0">
                <a:solidFill>
                  <a:srgbClr val="000000"/>
                </a:solidFill>
                <a:latin typeface="Arial Unicode Bold"/>
                <a:ea typeface="Arial Unicode Bold"/>
                <a:cs typeface="Arial Unicode Bold"/>
                <a:sym typeface="Arial Unicode Bold"/>
              </a:endParaRPr>
            </a:p>
          </p:txBody>
        </p:sp>
        <p:sp>
          <p:nvSpPr>
            <p:cNvPr id="5" name="TextBox 5"/>
            <p:cNvSpPr txBox="1"/>
            <p:nvPr/>
          </p:nvSpPr>
          <p:spPr>
            <a:xfrm>
              <a:off x="0" y="2463389"/>
              <a:ext cx="10820400" cy="5905923"/>
            </a:xfrm>
            <a:prstGeom prst="rect">
              <a:avLst/>
            </a:prstGeom>
          </p:spPr>
          <p:txBody>
            <a:bodyPr lIns="0" tIns="0" rIns="0" bIns="0" rtlCol="0" anchor="t">
              <a:spAutoFit/>
            </a:bodyPr>
            <a:lstStyle/>
            <a:p>
              <a:pPr algn="l">
                <a:lnSpc>
                  <a:spcPts val="3919"/>
                </a:lnSpc>
              </a:pPr>
              <a:r>
                <a:rPr lang="en-US" sz="2799" dirty="0" err="1">
                  <a:solidFill>
                    <a:srgbClr val="000000"/>
                  </a:solidFill>
                  <a:latin typeface="Arial Unicode"/>
                  <a:ea typeface="Arial Unicode"/>
                  <a:cs typeface="Arial Unicode"/>
                  <a:sym typeface="Arial Unicode"/>
                </a:rPr>
                <a:t>每年全球約有</a:t>
              </a:r>
              <a:r>
                <a:rPr lang="en-US" sz="2799" dirty="0">
                  <a:solidFill>
                    <a:srgbClr val="000000"/>
                  </a:solidFill>
                  <a:latin typeface="Arial Unicode"/>
                  <a:ea typeface="Arial Unicode"/>
                  <a:cs typeface="Arial Unicode"/>
                  <a:sym typeface="Arial Unicode"/>
                </a:rPr>
                <a:t> 15 </a:t>
              </a:r>
              <a:r>
                <a:rPr lang="en-US" sz="2799" dirty="0" err="1">
                  <a:solidFill>
                    <a:srgbClr val="000000"/>
                  </a:solidFill>
                  <a:latin typeface="Arial Unicode"/>
                  <a:ea typeface="Arial Unicode"/>
                  <a:cs typeface="Arial Unicode"/>
                  <a:sym typeface="Arial Unicode"/>
                </a:rPr>
                <a:t>億台手機被售出，其中</a:t>
              </a:r>
              <a:r>
                <a:rPr lang="en-US" sz="2799" dirty="0">
                  <a:solidFill>
                    <a:srgbClr val="000000"/>
                  </a:solidFill>
                  <a:latin typeface="Arial Unicode"/>
                  <a:ea typeface="Arial Unicode"/>
                  <a:cs typeface="Arial Unicode"/>
                  <a:sym typeface="Arial Unicode"/>
                </a:rPr>
                <a:t> </a:t>
              </a:r>
              <a:r>
                <a:rPr lang="en-US" sz="2799" dirty="0">
                  <a:solidFill>
                    <a:srgbClr val="FF0000"/>
                  </a:solidFill>
                  <a:latin typeface="Arial Unicode"/>
                  <a:ea typeface="Arial Unicode"/>
                  <a:cs typeface="Arial Unicode"/>
                  <a:sym typeface="Arial Unicode"/>
                </a:rPr>
                <a:t>25% </a:t>
              </a:r>
              <a:r>
                <a:rPr lang="en-US" sz="2799" dirty="0" err="1">
                  <a:solidFill>
                    <a:srgbClr val="000000"/>
                  </a:solidFill>
                  <a:latin typeface="Arial Unicode"/>
                  <a:ea typeface="Arial Unicode"/>
                  <a:cs typeface="Arial Unicode"/>
                  <a:sym typeface="Arial Unicode"/>
                </a:rPr>
                <a:t>來自二手市場，但這背後也帶來了每年超過</a:t>
              </a:r>
              <a:r>
                <a:rPr lang="en-US" sz="2799" dirty="0">
                  <a:solidFill>
                    <a:srgbClr val="000000"/>
                  </a:solidFill>
                  <a:latin typeface="Arial Unicode"/>
                  <a:ea typeface="Arial Unicode"/>
                  <a:cs typeface="Arial Unicode"/>
                  <a:sym typeface="Arial Unicode"/>
                </a:rPr>
                <a:t> </a:t>
              </a:r>
              <a:r>
                <a:rPr lang="en-US" sz="2799" dirty="0">
                  <a:solidFill>
                    <a:srgbClr val="FF0000"/>
                  </a:solidFill>
                  <a:latin typeface="Arial Unicode"/>
                  <a:ea typeface="Arial Unicode"/>
                  <a:cs typeface="Arial Unicode"/>
                  <a:sym typeface="Arial Unicode"/>
                </a:rPr>
                <a:t>6000 </a:t>
              </a:r>
              <a:r>
                <a:rPr lang="en-US" sz="2799" dirty="0" err="1">
                  <a:solidFill>
                    <a:srgbClr val="FF0000"/>
                  </a:solidFill>
                  <a:latin typeface="Arial Unicode"/>
                  <a:ea typeface="Arial Unicode"/>
                  <a:cs typeface="Arial Unicode"/>
                  <a:sym typeface="Arial Unicode"/>
                </a:rPr>
                <a:t>萬噸</a:t>
              </a:r>
              <a:r>
                <a:rPr lang="en-US" sz="2799" dirty="0" err="1">
                  <a:solidFill>
                    <a:srgbClr val="000000"/>
                  </a:solidFill>
                  <a:latin typeface="Arial Unicode"/>
                  <a:ea typeface="Arial Unicode"/>
                  <a:cs typeface="Arial Unicode"/>
                  <a:sym typeface="Arial Unicode"/>
                </a:rPr>
                <a:t>的電子垃圾。價格波動不僅影響消費者選擇，更是商家策略的重要依據</a:t>
              </a:r>
              <a:r>
                <a:rPr lang="en-US" sz="2799" dirty="0">
                  <a:solidFill>
                    <a:srgbClr val="000000"/>
                  </a:solidFill>
                  <a:latin typeface="Arial Unicode"/>
                  <a:ea typeface="Arial Unicode"/>
                  <a:cs typeface="Arial Unicode"/>
                  <a:sym typeface="Arial Unicode"/>
                </a:rPr>
                <a:t>。</a:t>
              </a:r>
            </a:p>
            <a:p>
              <a:pPr algn="l">
                <a:lnSpc>
                  <a:spcPts val="3919"/>
                </a:lnSpc>
              </a:pPr>
              <a:endParaRPr lang="en-US" sz="2799" dirty="0">
                <a:solidFill>
                  <a:srgbClr val="000000"/>
                </a:solidFill>
                <a:latin typeface="Arial Unicode"/>
                <a:ea typeface="Arial Unicode"/>
                <a:cs typeface="Arial Unicode"/>
                <a:sym typeface="Arial Unicode"/>
              </a:endParaRPr>
            </a:p>
            <a:p>
              <a:pPr algn="l">
                <a:lnSpc>
                  <a:spcPts val="3919"/>
                </a:lnSpc>
              </a:pPr>
              <a:r>
                <a:rPr lang="en-US" sz="2799" dirty="0" err="1">
                  <a:solidFill>
                    <a:srgbClr val="000000"/>
                  </a:solidFill>
                  <a:latin typeface="Arial Unicode"/>
                  <a:ea typeface="Arial Unicode"/>
                  <a:cs typeface="Arial Unicode"/>
                  <a:sym typeface="Arial Unicode"/>
                </a:rPr>
                <a:t>我們的研究結合數據與機器學習，不僅揭示市場規律，還希望推動</a:t>
              </a:r>
              <a:r>
                <a:rPr lang="zh-TW" altLang="en-US" sz="2799" dirty="0">
                  <a:solidFill>
                    <a:srgbClr val="000000"/>
                  </a:solidFill>
                  <a:latin typeface="Arial Unicode"/>
                  <a:ea typeface="Arial Unicode"/>
                  <a:cs typeface="Arial Unicode"/>
                  <a:sym typeface="Arial Unicode"/>
                </a:rPr>
                <a:t>手機</a:t>
              </a:r>
              <a:r>
                <a:rPr lang="en-US" sz="2799" dirty="0" err="1">
                  <a:solidFill>
                    <a:srgbClr val="000000"/>
                  </a:solidFill>
                  <a:latin typeface="Arial Unicode"/>
                  <a:ea typeface="Arial Unicode"/>
                  <a:cs typeface="Arial Unicode"/>
                  <a:sym typeface="Arial Unicode"/>
                </a:rPr>
                <a:t>市場實現</a:t>
              </a:r>
              <a:r>
                <a:rPr lang="en-US" sz="2799" dirty="0" err="1">
                  <a:solidFill>
                    <a:srgbClr val="FF0000"/>
                  </a:solidFill>
                  <a:latin typeface="Arial Unicode"/>
                  <a:ea typeface="Arial Unicode"/>
                  <a:cs typeface="Arial Unicode"/>
                  <a:sym typeface="Arial Unicode"/>
                </a:rPr>
                <a:t>經濟</a:t>
              </a:r>
              <a:r>
                <a:rPr lang="en-US" sz="2799" dirty="0" err="1">
                  <a:solidFill>
                    <a:srgbClr val="000000"/>
                  </a:solidFill>
                  <a:latin typeface="Arial Unicode"/>
                  <a:ea typeface="Arial Unicode"/>
                  <a:cs typeface="Arial Unicode"/>
                  <a:sym typeface="Arial Unicode"/>
                </a:rPr>
                <a:t>與</a:t>
              </a:r>
              <a:r>
                <a:rPr lang="en-US" sz="2799" dirty="0" err="1">
                  <a:solidFill>
                    <a:srgbClr val="FF0000"/>
                  </a:solidFill>
                  <a:latin typeface="Arial Unicode"/>
                  <a:ea typeface="Arial Unicode"/>
                  <a:cs typeface="Arial Unicode"/>
                  <a:sym typeface="Arial Unicode"/>
                </a:rPr>
                <a:t>環保</a:t>
              </a:r>
              <a:r>
                <a:rPr lang="en-US" sz="2799" dirty="0" err="1">
                  <a:solidFill>
                    <a:srgbClr val="000000"/>
                  </a:solidFill>
                  <a:latin typeface="Arial Unicode"/>
                  <a:ea typeface="Arial Unicode"/>
                  <a:cs typeface="Arial Unicode"/>
                  <a:sym typeface="Arial Unicode"/>
                </a:rPr>
                <a:t>的雙贏，並為未來提供清晰的藍圖</a:t>
              </a:r>
              <a:r>
                <a:rPr lang="en-US" sz="2799" dirty="0">
                  <a:solidFill>
                    <a:srgbClr val="000000"/>
                  </a:solidFill>
                  <a:latin typeface="Arial Unicode"/>
                  <a:ea typeface="Arial Unicode"/>
                  <a:cs typeface="Arial Unicode"/>
                  <a:sym typeface="Arial Unicode"/>
                </a:rPr>
                <a:t>。</a:t>
              </a:r>
            </a:p>
            <a:p>
              <a:pPr algn="l">
                <a:lnSpc>
                  <a:spcPts val="3919"/>
                </a:lnSpc>
              </a:pPr>
              <a:endParaRPr lang="en-US" sz="2799" dirty="0">
                <a:solidFill>
                  <a:srgbClr val="000000"/>
                </a:solidFill>
                <a:latin typeface="Arial Unicode"/>
                <a:ea typeface="Arial Unicode"/>
                <a:cs typeface="Arial Unicode"/>
                <a:sym typeface="Arial Unicode"/>
              </a:endParaRPr>
            </a:p>
          </p:txBody>
        </p:sp>
      </p:grpSp>
      <p:grpSp>
        <p:nvGrpSpPr>
          <p:cNvPr id="6" name="Group 6"/>
          <p:cNvGrpSpPr/>
          <p:nvPr/>
        </p:nvGrpSpPr>
        <p:grpSpPr>
          <a:xfrm>
            <a:off x="9144000" y="5143500"/>
            <a:ext cx="7237077" cy="3947840"/>
            <a:chOff x="0" y="0"/>
            <a:chExt cx="9649435" cy="5263786"/>
          </a:xfrm>
        </p:grpSpPr>
        <p:pic>
          <p:nvPicPr>
            <p:cNvPr id="7" name="Picture 7"/>
            <p:cNvPicPr>
              <a:picLocks noChangeAspect="1"/>
            </p:cNvPicPr>
            <p:nvPr/>
          </p:nvPicPr>
          <p:blipFill>
            <a:blip r:embed="rId3"/>
            <a:srcRect t="3175" b="3175"/>
            <a:stretch>
              <a:fillRect/>
            </a:stretch>
          </p:blipFill>
          <p:spPr>
            <a:xfrm>
              <a:off x="0" y="0"/>
              <a:ext cx="9649435" cy="5263786"/>
            </a:xfrm>
            <a:prstGeom prst="rect">
              <a:avLst/>
            </a:prstGeom>
          </p:spPr>
        </p:pic>
      </p:grpSp>
      <p:grpSp>
        <p:nvGrpSpPr>
          <p:cNvPr id="11" name="Group 11"/>
          <p:cNvGrpSpPr/>
          <p:nvPr/>
        </p:nvGrpSpPr>
        <p:grpSpPr>
          <a:xfrm>
            <a:off x="14164837" y="9589260"/>
            <a:ext cx="3094463" cy="366780"/>
            <a:chOff x="0" y="0"/>
            <a:chExt cx="4125951" cy="489041"/>
          </a:xfrm>
        </p:grpSpPr>
        <p:sp>
          <p:nvSpPr>
            <p:cNvPr id="12" name="TextBox 12"/>
            <p:cNvSpPr txBox="1"/>
            <p:nvPr/>
          </p:nvSpPr>
          <p:spPr>
            <a:xfrm>
              <a:off x="562691" y="76117"/>
              <a:ext cx="3563260" cy="376173"/>
            </a:xfrm>
            <a:prstGeom prst="rect">
              <a:avLst/>
            </a:prstGeom>
          </p:spPr>
          <p:txBody>
            <a:bodyPr lIns="0" tIns="0" rIns="0" bIns="0" rtlCol="0" anchor="t">
              <a:spAutoFit/>
            </a:bodyPr>
            <a:lstStyle/>
            <a:p>
              <a:pPr marL="0" lvl="0" indent="0" algn="l">
                <a:lnSpc>
                  <a:spcPts val="2165"/>
                </a:lnSpc>
              </a:pPr>
              <a:r>
                <a:rPr lang="en-US" sz="2000" b="1" spc="37" dirty="0" err="1">
                  <a:solidFill>
                    <a:srgbClr val="FFFFFF"/>
                  </a:solidFill>
                  <a:latin typeface="微軟正黑體 Light" panose="020B0304030504040204" pitchFamily="34" charset="-120"/>
                  <a:ea typeface="微軟正黑體 Light" panose="020B0304030504040204" pitchFamily="34" charset="-120"/>
                  <a:cs typeface="Arial Unicode Bold"/>
                  <a:sym typeface="Arial Unicode"/>
                </a:rPr>
                <a:t>專案介紹</a:t>
              </a:r>
              <a:endParaRPr lang="en-US" sz="2000" b="1" spc="37" dirty="0">
                <a:solidFill>
                  <a:srgbClr val="FFFFFF"/>
                </a:solidFill>
                <a:latin typeface="微軟正黑體 Light" panose="020B0304030504040204" pitchFamily="34" charset="-120"/>
                <a:ea typeface="微軟正黑體 Light" panose="020B0304030504040204" pitchFamily="34" charset="-120"/>
                <a:cs typeface="Arial Unicode Bold"/>
                <a:sym typeface="Arial Unicode"/>
              </a:endParaRPr>
            </a:p>
          </p:txBody>
        </p:sp>
        <p:sp>
          <p:nvSpPr>
            <p:cNvPr id="13" name="Freeform 13"/>
            <p:cNvSpPr/>
            <p:nvPr/>
          </p:nvSpPr>
          <p:spPr>
            <a:xfrm rot="5400000">
              <a:off x="-39568" y="39568"/>
              <a:ext cx="489041" cy="409905"/>
            </a:xfrm>
            <a:custGeom>
              <a:avLst/>
              <a:gdLst/>
              <a:ahLst/>
              <a:cxnLst/>
              <a:rect l="l" t="t" r="r" b="b"/>
              <a:pathLst>
                <a:path w="489041" h="409905">
                  <a:moveTo>
                    <a:pt x="0" y="0"/>
                  </a:moveTo>
                  <a:lnTo>
                    <a:pt x="489041" y="0"/>
                  </a:lnTo>
                  <a:lnTo>
                    <a:pt x="489041" y="409905"/>
                  </a:lnTo>
                  <a:lnTo>
                    <a:pt x="0" y="40990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zh-TW" altLang="en-US"/>
            </a:p>
          </p:txBody>
        </p:sp>
      </p:grpSp>
      <p:sp>
        <p:nvSpPr>
          <p:cNvPr id="14" name="Freeform 14"/>
          <p:cNvSpPr/>
          <p:nvPr/>
        </p:nvSpPr>
        <p:spPr>
          <a:xfrm>
            <a:off x="9144000" y="3879300"/>
            <a:ext cx="7664210" cy="1542422"/>
          </a:xfrm>
          <a:custGeom>
            <a:avLst/>
            <a:gdLst/>
            <a:ahLst/>
            <a:cxnLst/>
            <a:rect l="l" t="t" r="r" b="b"/>
            <a:pathLst>
              <a:path w="7664210" h="1542422">
                <a:moveTo>
                  <a:pt x="0" y="0"/>
                </a:moveTo>
                <a:lnTo>
                  <a:pt x="7664210" y="0"/>
                </a:lnTo>
                <a:lnTo>
                  <a:pt x="7664210" y="1542423"/>
                </a:lnTo>
                <a:lnTo>
                  <a:pt x="0" y="1542423"/>
                </a:lnTo>
                <a:lnTo>
                  <a:pt x="0" y="0"/>
                </a:lnTo>
                <a:close/>
              </a:path>
            </a:pathLst>
          </a:custGeom>
          <a:blipFill>
            <a:blip r:embed="rId6"/>
            <a:stretch>
              <a:fillRect/>
            </a:stretch>
          </a:blipFill>
        </p:spPr>
        <p:txBody>
          <a:bodyPr/>
          <a:lstStyle/>
          <a:p>
            <a:endParaRPr lang="zh-TW" altLang="en-US"/>
          </a:p>
        </p:txBody>
      </p:sp>
      <p:sp>
        <p:nvSpPr>
          <p:cNvPr id="15" name="Freeform 15"/>
          <p:cNvSpPr/>
          <p:nvPr/>
        </p:nvSpPr>
        <p:spPr>
          <a:xfrm>
            <a:off x="9144000" y="2366443"/>
            <a:ext cx="7237077" cy="1320766"/>
          </a:xfrm>
          <a:custGeom>
            <a:avLst/>
            <a:gdLst/>
            <a:ahLst/>
            <a:cxnLst/>
            <a:rect l="l" t="t" r="r" b="b"/>
            <a:pathLst>
              <a:path w="7237077" h="1320766">
                <a:moveTo>
                  <a:pt x="0" y="0"/>
                </a:moveTo>
                <a:lnTo>
                  <a:pt x="7237077" y="0"/>
                </a:lnTo>
                <a:lnTo>
                  <a:pt x="7237077" y="1320767"/>
                </a:lnTo>
                <a:lnTo>
                  <a:pt x="0" y="1320767"/>
                </a:lnTo>
                <a:lnTo>
                  <a:pt x="0" y="0"/>
                </a:lnTo>
                <a:close/>
              </a:path>
            </a:pathLst>
          </a:custGeom>
          <a:blipFill>
            <a:blip r:embed="rId7"/>
            <a:stretch>
              <a:fillRect/>
            </a:stretch>
          </a:blipFill>
        </p:spPr>
        <p:txBody>
          <a:bodyPr/>
          <a:lstStyle/>
          <a:p>
            <a:endParaRPr lang="zh-TW" altLang="en-US"/>
          </a:p>
        </p:txBody>
      </p:sp>
      <p:grpSp>
        <p:nvGrpSpPr>
          <p:cNvPr id="17" name="Group 17"/>
          <p:cNvGrpSpPr/>
          <p:nvPr/>
        </p:nvGrpSpPr>
        <p:grpSpPr>
          <a:xfrm>
            <a:off x="17259300" y="0"/>
            <a:ext cx="992225" cy="1304093"/>
            <a:chOff x="0" y="0"/>
            <a:chExt cx="1322966" cy="1738791"/>
          </a:xfrm>
        </p:grpSpPr>
        <p:grpSp>
          <p:nvGrpSpPr>
            <p:cNvPr id="18" name="Group 18"/>
            <p:cNvGrpSpPr>
              <a:grpSpLocks noChangeAspect="1"/>
            </p:cNvGrpSpPr>
            <p:nvPr/>
          </p:nvGrpSpPr>
          <p:grpSpPr>
            <a:xfrm>
              <a:off x="0" y="0"/>
              <a:ext cx="1322966" cy="1322966"/>
              <a:chOff x="0" y="0"/>
              <a:chExt cx="13884457" cy="13884457"/>
            </a:xfrm>
          </p:grpSpPr>
          <p:sp>
            <p:nvSpPr>
              <p:cNvPr id="19" name="Freeform 19"/>
              <p:cNvSpPr/>
              <p:nvPr/>
            </p:nvSpPr>
            <p:spPr>
              <a:xfrm>
                <a:off x="-342874" y="-11125"/>
                <a:ext cx="14570202" cy="13906705"/>
              </a:xfrm>
              <a:custGeom>
                <a:avLst/>
                <a:gdLst/>
                <a:ahLst/>
                <a:cxnLst/>
                <a:rect l="l" t="t" r="r" b="b"/>
                <a:pathLst>
                  <a:path w="14570202" h="13906705">
                    <a:moveTo>
                      <a:pt x="7285101" y="11125"/>
                    </a:moveTo>
                    <a:cubicBezTo>
                      <a:pt x="4797487" y="0"/>
                      <a:pt x="2494061" y="1320743"/>
                      <a:pt x="1247030" y="3473245"/>
                    </a:cubicBezTo>
                    <a:cubicBezTo>
                      <a:pt x="0" y="5625748"/>
                      <a:pt x="0" y="8280957"/>
                      <a:pt x="1247030" y="10433459"/>
                    </a:cubicBezTo>
                    <a:cubicBezTo>
                      <a:pt x="2494061" y="12585962"/>
                      <a:pt x="4797487" y="13906705"/>
                      <a:pt x="7285101" y="13895580"/>
                    </a:cubicBezTo>
                    <a:cubicBezTo>
                      <a:pt x="9772716" y="13906705"/>
                      <a:pt x="12076142" y="12585962"/>
                      <a:pt x="13323172" y="10433459"/>
                    </a:cubicBezTo>
                    <a:cubicBezTo>
                      <a:pt x="14570202" y="8280957"/>
                      <a:pt x="14570202" y="5625748"/>
                      <a:pt x="13323172" y="3473245"/>
                    </a:cubicBezTo>
                    <a:cubicBezTo>
                      <a:pt x="12076142" y="1320743"/>
                      <a:pt x="9772716" y="0"/>
                      <a:pt x="7285101" y="11125"/>
                    </a:cubicBezTo>
                    <a:close/>
                  </a:path>
                </a:pathLst>
              </a:custGeom>
              <a:solidFill>
                <a:srgbClr val="999999"/>
              </a:solidFill>
            </p:spPr>
            <p:txBody>
              <a:bodyPr/>
              <a:lstStyle/>
              <a:p>
                <a:endParaRPr lang="zh-TW" altLang="en-US"/>
              </a:p>
            </p:txBody>
          </p:sp>
          <p:sp>
            <p:nvSpPr>
              <p:cNvPr id="20" name="Freeform 20"/>
              <p:cNvSpPr/>
              <p:nvPr/>
            </p:nvSpPr>
            <p:spPr>
              <a:xfrm>
                <a:off x="-254486" y="73238"/>
                <a:ext cx="14393428" cy="13737980"/>
              </a:xfrm>
              <a:custGeom>
                <a:avLst/>
                <a:gdLst/>
                <a:ahLst/>
                <a:cxnLst/>
                <a:rect l="l" t="t" r="r" b="b"/>
                <a:pathLst>
                  <a:path w="14393428" h="13737980">
                    <a:moveTo>
                      <a:pt x="7196713" y="10990"/>
                    </a:moveTo>
                    <a:cubicBezTo>
                      <a:pt x="4739280" y="0"/>
                      <a:pt x="2463801" y="1304718"/>
                      <a:pt x="1231900" y="3431105"/>
                    </a:cubicBezTo>
                    <a:cubicBezTo>
                      <a:pt x="0" y="5557493"/>
                      <a:pt x="0" y="8180486"/>
                      <a:pt x="1231900" y="10306873"/>
                    </a:cubicBezTo>
                    <a:cubicBezTo>
                      <a:pt x="2463801" y="12433261"/>
                      <a:pt x="4739280" y="13737979"/>
                      <a:pt x="7196713" y="13726989"/>
                    </a:cubicBezTo>
                    <a:cubicBezTo>
                      <a:pt x="9654147" y="13737979"/>
                      <a:pt x="11929626" y="12433261"/>
                      <a:pt x="13161527" y="10306873"/>
                    </a:cubicBezTo>
                    <a:cubicBezTo>
                      <a:pt x="14393428" y="8180486"/>
                      <a:pt x="14393428" y="5557493"/>
                      <a:pt x="13161527" y="3431105"/>
                    </a:cubicBezTo>
                    <a:cubicBezTo>
                      <a:pt x="11929626" y="1304718"/>
                      <a:pt x="9654147" y="0"/>
                      <a:pt x="7196713" y="10990"/>
                    </a:cubicBezTo>
                    <a:close/>
                  </a:path>
                </a:pathLst>
              </a:custGeom>
              <a:blipFill>
                <a:blip r:embed="rId8"/>
                <a:stretch>
                  <a:fillRect l="223" r="223" b="-24804"/>
                </a:stretch>
              </a:blipFill>
            </p:spPr>
            <p:txBody>
              <a:bodyPr/>
              <a:lstStyle/>
              <a:p>
                <a:endParaRPr lang="zh-TW" altLang="en-US"/>
              </a:p>
            </p:txBody>
          </p:sp>
        </p:grpSp>
        <p:sp>
          <p:nvSpPr>
            <p:cNvPr id="21" name="TextBox 21"/>
            <p:cNvSpPr txBox="1"/>
            <p:nvPr/>
          </p:nvSpPr>
          <p:spPr>
            <a:xfrm>
              <a:off x="347363" y="1333533"/>
              <a:ext cx="628240" cy="405258"/>
            </a:xfrm>
            <a:prstGeom prst="rect">
              <a:avLst/>
            </a:prstGeom>
          </p:spPr>
          <p:txBody>
            <a:bodyPr lIns="0" tIns="0" rIns="0" bIns="0" rtlCol="0" anchor="t">
              <a:spAutoFit/>
            </a:bodyPr>
            <a:lstStyle/>
            <a:p>
              <a:pPr algn="ctr">
                <a:lnSpc>
                  <a:spcPts val="2597"/>
                </a:lnSpc>
              </a:pPr>
              <a:r>
                <a:rPr lang="en-US" sz="1855" b="1">
                  <a:solidFill>
                    <a:srgbClr val="000000"/>
                  </a:solidFill>
                  <a:latin typeface="Noto Sans T Chinese Bold"/>
                  <a:ea typeface="Noto Sans T Chinese Bold"/>
                  <a:cs typeface="Noto Sans T Chinese Bold"/>
                  <a:sym typeface="Noto Sans T Chinese Bold"/>
                </a:rPr>
                <a:t>陸捷</a:t>
              </a:r>
            </a:p>
          </p:txBody>
        </p:sp>
      </p:gr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5"/>
          <p:cNvGrpSpPr/>
          <p:nvPr/>
        </p:nvGrpSpPr>
        <p:grpSpPr>
          <a:xfrm>
            <a:off x="14164837" y="9589260"/>
            <a:ext cx="3094463" cy="366780"/>
            <a:chOff x="0" y="0"/>
            <a:chExt cx="4125951" cy="489041"/>
          </a:xfrm>
        </p:grpSpPr>
        <p:sp>
          <p:nvSpPr>
            <p:cNvPr id="6" name="TextBox 6"/>
            <p:cNvSpPr txBox="1"/>
            <p:nvPr/>
          </p:nvSpPr>
          <p:spPr>
            <a:xfrm>
              <a:off x="562691" y="76096"/>
              <a:ext cx="3563260" cy="376173"/>
            </a:xfrm>
            <a:prstGeom prst="rect">
              <a:avLst/>
            </a:prstGeom>
          </p:spPr>
          <p:txBody>
            <a:bodyPr lIns="0" tIns="0" rIns="0" bIns="0" rtlCol="0" anchor="t">
              <a:spAutoFit/>
            </a:bodyPr>
            <a:lstStyle/>
            <a:p>
              <a:pPr marL="0" lvl="0" indent="0" algn="l">
                <a:lnSpc>
                  <a:spcPts val="2165"/>
                </a:lnSpc>
              </a:pPr>
              <a:r>
                <a:rPr lang="en-US" sz="2000" b="1" spc="37" dirty="0" err="1">
                  <a:solidFill>
                    <a:srgbClr val="FFFFFF"/>
                  </a:solidFill>
                  <a:latin typeface="微軟正黑體 Light" panose="020B0304030504040204" pitchFamily="34" charset="-120"/>
                  <a:ea typeface="微軟正黑體 Light" panose="020B0304030504040204" pitchFamily="34" charset="-120"/>
                  <a:cs typeface="Arial Unicode Bold"/>
                  <a:sym typeface="Arial Unicode Bold"/>
                </a:rPr>
                <a:t>特徵工程</a:t>
              </a:r>
              <a:endParaRPr lang="en-US" sz="2000" b="1" spc="37" dirty="0">
                <a:solidFill>
                  <a:srgbClr val="FFFFFF"/>
                </a:solidFill>
                <a:latin typeface="微軟正黑體 Light" panose="020B0304030504040204" pitchFamily="34" charset="-120"/>
                <a:ea typeface="微軟正黑體 Light" panose="020B0304030504040204" pitchFamily="34" charset="-120"/>
                <a:cs typeface="Arial Unicode Bold"/>
                <a:sym typeface="Arial Unicode Bold"/>
              </a:endParaRPr>
            </a:p>
          </p:txBody>
        </p:sp>
        <p:sp>
          <p:nvSpPr>
            <p:cNvPr id="7" name="Freeform 7"/>
            <p:cNvSpPr/>
            <p:nvPr/>
          </p:nvSpPr>
          <p:spPr>
            <a:xfrm rot="5400000">
              <a:off x="-39568" y="39568"/>
              <a:ext cx="489041" cy="409905"/>
            </a:xfrm>
            <a:custGeom>
              <a:avLst/>
              <a:gdLst/>
              <a:ahLst/>
              <a:cxnLst/>
              <a:rect l="l" t="t" r="r" b="b"/>
              <a:pathLst>
                <a:path w="489041" h="409905">
                  <a:moveTo>
                    <a:pt x="0" y="0"/>
                  </a:moveTo>
                  <a:lnTo>
                    <a:pt x="489041" y="0"/>
                  </a:lnTo>
                  <a:lnTo>
                    <a:pt x="489041" y="409905"/>
                  </a:lnTo>
                  <a:lnTo>
                    <a:pt x="0" y="40990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zh-TW" altLang="en-US"/>
            </a:p>
          </p:txBody>
        </p:sp>
      </p:grpSp>
      <p:grpSp>
        <p:nvGrpSpPr>
          <p:cNvPr id="8" name="Group 8"/>
          <p:cNvGrpSpPr/>
          <p:nvPr/>
        </p:nvGrpSpPr>
        <p:grpSpPr>
          <a:xfrm>
            <a:off x="17259300" y="0"/>
            <a:ext cx="992225" cy="1304093"/>
            <a:chOff x="0" y="0"/>
            <a:chExt cx="1322966" cy="1738791"/>
          </a:xfrm>
        </p:grpSpPr>
        <p:grpSp>
          <p:nvGrpSpPr>
            <p:cNvPr id="9" name="Group 9"/>
            <p:cNvGrpSpPr>
              <a:grpSpLocks noChangeAspect="1"/>
            </p:cNvGrpSpPr>
            <p:nvPr/>
          </p:nvGrpSpPr>
          <p:grpSpPr>
            <a:xfrm>
              <a:off x="0" y="0"/>
              <a:ext cx="1322966" cy="1322966"/>
              <a:chOff x="0" y="0"/>
              <a:chExt cx="13884457" cy="13884457"/>
            </a:xfrm>
          </p:grpSpPr>
          <p:sp>
            <p:nvSpPr>
              <p:cNvPr id="10" name="Freeform 10"/>
              <p:cNvSpPr/>
              <p:nvPr/>
            </p:nvSpPr>
            <p:spPr>
              <a:xfrm>
                <a:off x="-342874" y="-11125"/>
                <a:ext cx="14570202" cy="13906705"/>
              </a:xfrm>
              <a:custGeom>
                <a:avLst/>
                <a:gdLst/>
                <a:ahLst/>
                <a:cxnLst/>
                <a:rect l="l" t="t" r="r" b="b"/>
                <a:pathLst>
                  <a:path w="14570202" h="13906705">
                    <a:moveTo>
                      <a:pt x="7285101" y="11125"/>
                    </a:moveTo>
                    <a:cubicBezTo>
                      <a:pt x="4797487" y="0"/>
                      <a:pt x="2494061" y="1320743"/>
                      <a:pt x="1247030" y="3473245"/>
                    </a:cubicBezTo>
                    <a:cubicBezTo>
                      <a:pt x="0" y="5625748"/>
                      <a:pt x="0" y="8280957"/>
                      <a:pt x="1247030" y="10433459"/>
                    </a:cubicBezTo>
                    <a:cubicBezTo>
                      <a:pt x="2494061" y="12585962"/>
                      <a:pt x="4797487" y="13906705"/>
                      <a:pt x="7285101" y="13895580"/>
                    </a:cubicBezTo>
                    <a:cubicBezTo>
                      <a:pt x="9772716" y="13906705"/>
                      <a:pt x="12076142" y="12585962"/>
                      <a:pt x="13323172" y="10433459"/>
                    </a:cubicBezTo>
                    <a:cubicBezTo>
                      <a:pt x="14570202" y="8280957"/>
                      <a:pt x="14570202" y="5625748"/>
                      <a:pt x="13323172" y="3473245"/>
                    </a:cubicBezTo>
                    <a:cubicBezTo>
                      <a:pt x="12076142" y="1320743"/>
                      <a:pt x="9772716" y="0"/>
                      <a:pt x="7285101" y="11125"/>
                    </a:cubicBezTo>
                    <a:close/>
                  </a:path>
                </a:pathLst>
              </a:custGeom>
              <a:solidFill>
                <a:srgbClr val="999999"/>
              </a:solidFill>
            </p:spPr>
            <p:txBody>
              <a:bodyPr/>
              <a:lstStyle/>
              <a:p>
                <a:endParaRPr lang="zh-TW" altLang="en-US"/>
              </a:p>
            </p:txBody>
          </p:sp>
          <p:sp>
            <p:nvSpPr>
              <p:cNvPr id="11" name="Freeform 11"/>
              <p:cNvSpPr/>
              <p:nvPr/>
            </p:nvSpPr>
            <p:spPr>
              <a:xfrm>
                <a:off x="-254486" y="73238"/>
                <a:ext cx="14393428" cy="13737980"/>
              </a:xfrm>
              <a:custGeom>
                <a:avLst/>
                <a:gdLst/>
                <a:ahLst/>
                <a:cxnLst/>
                <a:rect l="l" t="t" r="r" b="b"/>
                <a:pathLst>
                  <a:path w="14393428" h="13737980">
                    <a:moveTo>
                      <a:pt x="7196713" y="10990"/>
                    </a:moveTo>
                    <a:cubicBezTo>
                      <a:pt x="4739280" y="0"/>
                      <a:pt x="2463801" y="1304718"/>
                      <a:pt x="1231900" y="3431105"/>
                    </a:cubicBezTo>
                    <a:cubicBezTo>
                      <a:pt x="0" y="5557493"/>
                      <a:pt x="0" y="8180486"/>
                      <a:pt x="1231900" y="10306873"/>
                    </a:cubicBezTo>
                    <a:cubicBezTo>
                      <a:pt x="2463801" y="12433261"/>
                      <a:pt x="4739280" y="13737979"/>
                      <a:pt x="7196713" y="13726989"/>
                    </a:cubicBezTo>
                    <a:cubicBezTo>
                      <a:pt x="9654147" y="13737979"/>
                      <a:pt x="11929626" y="12433261"/>
                      <a:pt x="13161527" y="10306873"/>
                    </a:cubicBezTo>
                    <a:cubicBezTo>
                      <a:pt x="14393428" y="8180486"/>
                      <a:pt x="14393428" y="5557493"/>
                      <a:pt x="13161527" y="3431105"/>
                    </a:cubicBezTo>
                    <a:cubicBezTo>
                      <a:pt x="11929626" y="1304718"/>
                      <a:pt x="9654147" y="0"/>
                      <a:pt x="7196713" y="10990"/>
                    </a:cubicBezTo>
                    <a:close/>
                  </a:path>
                </a:pathLst>
              </a:custGeom>
              <a:blipFill>
                <a:blip r:embed="rId5"/>
                <a:stretch>
                  <a:fillRect l="223" r="223" b="-24804"/>
                </a:stretch>
              </a:blipFill>
            </p:spPr>
            <p:txBody>
              <a:bodyPr/>
              <a:lstStyle/>
              <a:p>
                <a:endParaRPr lang="zh-TW" altLang="en-US"/>
              </a:p>
            </p:txBody>
          </p:sp>
        </p:grpSp>
        <p:sp>
          <p:nvSpPr>
            <p:cNvPr id="12" name="TextBox 12"/>
            <p:cNvSpPr txBox="1"/>
            <p:nvPr/>
          </p:nvSpPr>
          <p:spPr>
            <a:xfrm>
              <a:off x="347363" y="1333533"/>
              <a:ext cx="628240" cy="405258"/>
            </a:xfrm>
            <a:prstGeom prst="rect">
              <a:avLst/>
            </a:prstGeom>
          </p:spPr>
          <p:txBody>
            <a:bodyPr lIns="0" tIns="0" rIns="0" bIns="0" rtlCol="0" anchor="t">
              <a:spAutoFit/>
            </a:bodyPr>
            <a:lstStyle/>
            <a:p>
              <a:pPr algn="ctr">
                <a:lnSpc>
                  <a:spcPts val="2597"/>
                </a:lnSpc>
              </a:pPr>
              <a:r>
                <a:rPr lang="en-US" sz="1855" b="1">
                  <a:solidFill>
                    <a:srgbClr val="000000"/>
                  </a:solidFill>
                  <a:latin typeface="Noto Sans T Chinese Bold"/>
                  <a:ea typeface="Noto Sans T Chinese Bold"/>
                  <a:cs typeface="Noto Sans T Chinese Bold"/>
                  <a:sym typeface="Noto Sans T Chinese Bold"/>
                </a:rPr>
                <a:t>陸捷</a:t>
              </a:r>
            </a:p>
          </p:txBody>
        </p:sp>
      </p:grpSp>
      <p:sp>
        <p:nvSpPr>
          <p:cNvPr id="13" name="Freeform 13"/>
          <p:cNvSpPr/>
          <p:nvPr/>
        </p:nvSpPr>
        <p:spPr>
          <a:xfrm>
            <a:off x="1028700" y="2458298"/>
            <a:ext cx="6369341" cy="6353418"/>
          </a:xfrm>
          <a:custGeom>
            <a:avLst/>
            <a:gdLst/>
            <a:ahLst/>
            <a:cxnLst/>
            <a:rect l="l" t="t" r="r" b="b"/>
            <a:pathLst>
              <a:path w="6369341" h="6353418">
                <a:moveTo>
                  <a:pt x="0" y="0"/>
                </a:moveTo>
                <a:lnTo>
                  <a:pt x="6369341" y="0"/>
                </a:lnTo>
                <a:lnTo>
                  <a:pt x="6369341" y="6353417"/>
                </a:lnTo>
                <a:lnTo>
                  <a:pt x="0" y="6353417"/>
                </a:lnTo>
                <a:lnTo>
                  <a:pt x="0" y="0"/>
                </a:lnTo>
                <a:close/>
              </a:path>
            </a:pathLst>
          </a:custGeom>
          <a:blipFill>
            <a:blip r:embed="rId6"/>
            <a:stretch>
              <a:fillRect/>
            </a:stretch>
          </a:blipFill>
        </p:spPr>
        <p:txBody>
          <a:bodyPr/>
          <a:lstStyle/>
          <a:p>
            <a:endParaRPr lang="zh-TW" altLang="en-US"/>
          </a:p>
        </p:txBody>
      </p:sp>
      <p:sp>
        <p:nvSpPr>
          <p:cNvPr id="14" name="TextBox 14"/>
          <p:cNvSpPr txBox="1"/>
          <p:nvPr/>
        </p:nvSpPr>
        <p:spPr>
          <a:xfrm>
            <a:off x="1028700" y="1057275"/>
            <a:ext cx="12116652" cy="954438"/>
          </a:xfrm>
          <a:prstGeom prst="rect">
            <a:avLst/>
          </a:prstGeom>
        </p:spPr>
        <p:txBody>
          <a:bodyPr lIns="0" tIns="0" rIns="0" bIns="0" rtlCol="0" anchor="t">
            <a:spAutoFit/>
          </a:bodyPr>
          <a:lstStyle/>
          <a:p>
            <a:pPr marL="0" lvl="0" indent="0" algn="l">
              <a:lnSpc>
                <a:spcPts val="7410"/>
              </a:lnSpc>
            </a:pPr>
            <a:r>
              <a:rPr lang="en-US" sz="6500" b="1" spc="65">
                <a:solidFill>
                  <a:srgbClr val="000000"/>
                </a:solidFill>
                <a:latin typeface="Arial Unicode Bold"/>
                <a:ea typeface="Arial Unicode Bold"/>
                <a:cs typeface="Arial Unicode Bold"/>
                <a:sym typeface="Arial Unicode Bold"/>
              </a:rPr>
              <a:t>特徵工程 - 環保與ESG觀點</a:t>
            </a:r>
          </a:p>
        </p:txBody>
      </p:sp>
      <p:sp>
        <p:nvSpPr>
          <p:cNvPr id="16" name="TextBox 16"/>
          <p:cNvSpPr txBox="1"/>
          <p:nvPr/>
        </p:nvSpPr>
        <p:spPr>
          <a:xfrm>
            <a:off x="7935338" y="2683938"/>
            <a:ext cx="7672708" cy="2927917"/>
          </a:xfrm>
          <a:prstGeom prst="rect">
            <a:avLst/>
          </a:prstGeom>
        </p:spPr>
        <p:txBody>
          <a:bodyPr lIns="0" tIns="0" rIns="0" bIns="0" rtlCol="0" anchor="t">
            <a:spAutoFit/>
          </a:bodyPr>
          <a:lstStyle/>
          <a:p>
            <a:pPr algn="l">
              <a:lnSpc>
                <a:spcPts val="2849"/>
              </a:lnSpc>
            </a:pPr>
            <a:r>
              <a:rPr lang="en-US" sz="2499" b="1" spc="24" dirty="0" err="1">
                <a:solidFill>
                  <a:srgbClr val="000000"/>
                </a:solidFill>
                <a:latin typeface="Arial Unicode Bold"/>
                <a:ea typeface="Arial Unicode Bold"/>
                <a:cs typeface="Arial Unicode Bold"/>
                <a:sym typeface="Arial Unicode Bold"/>
              </a:rPr>
              <a:t>二手商品的環保價值</a:t>
            </a:r>
            <a:r>
              <a:rPr lang="en-US" sz="2499" b="1" spc="24" dirty="0">
                <a:solidFill>
                  <a:srgbClr val="000000"/>
                </a:solidFill>
                <a:latin typeface="Arial Unicode Bold"/>
                <a:ea typeface="Arial Unicode Bold"/>
                <a:cs typeface="Arial Unicode Bold"/>
                <a:sym typeface="Arial Unicode Bold"/>
              </a:rPr>
              <a:t>：</a:t>
            </a:r>
          </a:p>
          <a:p>
            <a:pPr algn="l">
              <a:lnSpc>
                <a:spcPts val="2849"/>
              </a:lnSpc>
            </a:pPr>
            <a:endParaRPr lang="en-US" sz="2499" b="1" spc="24" dirty="0">
              <a:solidFill>
                <a:srgbClr val="000000"/>
              </a:solidFill>
              <a:latin typeface="Arial Unicode Bold"/>
              <a:ea typeface="Arial Unicode Bold"/>
              <a:cs typeface="Arial Unicode Bold"/>
              <a:sym typeface="Arial Unicode Bold"/>
            </a:endParaRPr>
          </a:p>
          <a:p>
            <a:pPr marL="539749" lvl="1" indent="-269875" algn="l">
              <a:lnSpc>
                <a:spcPts val="3499"/>
              </a:lnSpc>
              <a:buFont typeface="Arial"/>
              <a:buChar char="•"/>
            </a:pPr>
            <a:r>
              <a:rPr lang="en-US" sz="2499" b="1" spc="24" dirty="0" err="1">
                <a:solidFill>
                  <a:srgbClr val="000000"/>
                </a:solidFill>
                <a:latin typeface="Arial Unicode Bold"/>
                <a:ea typeface="Arial Unicode Bold"/>
                <a:cs typeface="Arial Unicode Bold"/>
                <a:sym typeface="Arial Unicode Bold"/>
              </a:rPr>
              <a:t>二手商品的流通有助於延長產品壽命，減少電子垃圾的產生，符合循環經濟的理念</a:t>
            </a:r>
            <a:r>
              <a:rPr lang="en-US" sz="2499" b="1" spc="24" dirty="0">
                <a:solidFill>
                  <a:srgbClr val="000000"/>
                </a:solidFill>
                <a:latin typeface="Arial Unicode Bold"/>
                <a:ea typeface="Arial Unicode Bold"/>
                <a:cs typeface="Arial Unicode Bold"/>
                <a:sym typeface="Arial Unicode Bold"/>
              </a:rPr>
              <a:t>。</a:t>
            </a:r>
          </a:p>
          <a:p>
            <a:pPr marL="539749" lvl="1" indent="-269875" algn="l">
              <a:lnSpc>
                <a:spcPts val="3499"/>
              </a:lnSpc>
              <a:buFont typeface="Arial"/>
              <a:buChar char="•"/>
            </a:pPr>
            <a:r>
              <a:rPr lang="en-US" sz="2499" b="1" spc="24" dirty="0" err="1">
                <a:solidFill>
                  <a:srgbClr val="000000"/>
                </a:solidFill>
                <a:latin typeface="Arial Unicode Bold"/>
                <a:ea typeface="Arial Unicode Bold"/>
                <a:cs typeface="Arial Unicode Bold"/>
                <a:sym typeface="Arial Unicode Bold"/>
              </a:rPr>
              <a:t>提升二手商品市場佔比是企業實現</a:t>
            </a:r>
            <a:r>
              <a:rPr lang="en-US" sz="2499" b="1" spc="24" dirty="0">
                <a:solidFill>
                  <a:srgbClr val="000000"/>
                </a:solidFill>
                <a:latin typeface="Arial Unicode Bold"/>
                <a:ea typeface="Arial Unicode Bold"/>
                <a:cs typeface="Arial Unicode Bold"/>
                <a:sym typeface="Arial Unicode Bold"/>
              </a:rPr>
              <a:t> </a:t>
            </a:r>
            <a:r>
              <a:rPr lang="en-US" sz="2499" b="1" spc="24" dirty="0" err="1">
                <a:solidFill>
                  <a:srgbClr val="FF0000"/>
                </a:solidFill>
                <a:latin typeface="Arial Unicode Bold"/>
                <a:ea typeface="Arial Unicode Bold"/>
                <a:cs typeface="Arial Unicode Bold"/>
                <a:sym typeface="Arial Unicode Bold"/>
              </a:rPr>
              <a:t>ESG</a:t>
            </a:r>
            <a:r>
              <a:rPr lang="en-US" sz="2499" b="1" spc="24" dirty="0" err="1">
                <a:solidFill>
                  <a:srgbClr val="000000"/>
                </a:solidFill>
                <a:latin typeface="Arial Unicode Bold"/>
                <a:ea typeface="Arial Unicode Bold"/>
                <a:cs typeface="Arial Unicode Bold"/>
                <a:sym typeface="Arial Unicode Bold"/>
              </a:rPr>
              <a:t>目標的重要一步</a:t>
            </a:r>
            <a:r>
              <a:rPr lang="en-US" sz="2499" b="1" spc="24" dirty="0">
                <a:solidFill>
                  <a:srgbClr val="000000"/>
                </a:solidFill>
                <a:latin typeface="Arial Unicode Bold"/>
                <a:ea typeface="Arial Unicode Bold"/>
                <a:cs typeface="Arial Unicode Bold"/>
                <a:sym typeface="Arial Unicode Bold"/>
              </a:rPr>
              <a:t>。</a:t>
            </a:r>
          </a:p>
          <a:p>
            <a:pPr algn="l">
              <a:lnSpc>
                <a:spcPts val="3499"/>
              </a:lnSpc>
            </a:pPr>
            <a:endParaRPr lang="en-US" sz="2499" b="1" spc="24" dirty="0">
              <a:solidFill>
                <a:srgbClr val="000000"/>
              </a:solidFill>
              <a:latin typeface="Arial Unicode Bold"/>
              <a:ea typeface="Arial Unicode Bold"/>
              <a:cs typeface="Arial Unicode Bold"/>
              <a:sym typeface="Arial Unicode Bold"/>
            </a:endParaRPr>
          </a:p>
        </p:txBody>
      </p:sp>
      <p:sp>
        <p:nvSpPr>
          <p:cNvPr id="17" name="TextBox 17"/>
          <p:cNvSpPr txBox="1"/>
          <p:nvPr/>
        </p:nvSpPr>
        <p:spPr>
          <a:xfrm>
            <a:off x="7935338" y="6278470"/>
            <a:ext cx="8371462" cy="2030236"/>
          </a:xfrm>
          <a:prstGeom prst="rect">
            <a:avLst/>
          </a:prstGeom>
        </p:spPr>
        <p:txBody>
          <a:bodyPr wrap="square" lIns="0" tIns="0" rIns="0" bIns="0" rtlCol="0" anchor="t">
            <a:spAutoFit/>
          </a:bodyPr>
          <a:lstStyle/>
          <a:p>
            <a:pPr algn="l">
              <a:lnSpc>
                <a:spcPts val="2849"/>
              </a:lnSpc>
              <a:spcBef>
                <a:spcPct val="0"/>
              </a:spcBef>
            </a:pPr>
            <a:r>
              <a:rPr lang="en-US" sz="2499" b="1" spc="24" dirty="0" err="1">
                <a:solidFill>
                  <a:srgbClr val="000000"/>
                </a:solidFill>
                <a:latin typeface="Arial Unicode Bold"/>
                <a:ea typeface="Arial Unicode Bold"/>
                <a:cs typeface="Arial Unicode Bold"/>
                <a:sym typeface="Arial Unicode Bold"/>
              </a:rPr>
              <a:t>全新商品的挑戰與機會</a:t>
            </a:r>
            <a:r>
              <a:rPr lang="en-US" sz="2499" b="1" spc="24" dirty="0">
                <a:solidFill>
                  <a:srgbClr val="000000"/>
                </a:solidFill>
                <a:latin typeface="Arial Unicode Bold"/>
                <a:ea typeface="Arial Unicode Bold"/>
                <a:cs typeface="Arial Unicode Bold"/>
                <a:sym typeface="Arial Unicode Bold"/>
              </a:rPr>
              <a:t>：</a:t>
            </a:r>
          </a:p>
          <a:p>
            <a:pPr algn="l">
              <a:lnSpc>
                <a:spcPts val="2849"/>
              </a:lnSpc>
              <a:spcBef>
                <a:spcPct val="0"/>
              </a:spcBef>
            </a:pPr>
            <a:endParaRPr lang="en-US" sz="2499" b="1" spc="24" dirty="0">
              <a:solidFill>
                <a:srgbClr val="000000"/>
              </a:solidFill>
              <a:latin typeface="Arial Unicode Bold"/>
              <a:ea typeface="Arial Unicode Bold"/>
              <a:cs typeface="Arial Unicode Bold"/>
              <a:sym typeface="Arial Unicode Bold"/>
            </a:endParaRPr>
          </a:p>
          <a:p>
            <a:pPr marL="539749" lvl="1" indent="-269875" algn="just">
              <a:lnSpc>
                <a:spcPts val="3499"/>
              </a:lnSpc>
              <a:buFont typeface="Arial"/>
              <a:buChar char="•"/>
            </a:pPr>
            <a:r>
              <a:rPr lang="en-US" sz="2499" b="1" spc="24" dirty="0" err="1">
                <a:solidFill>
                  <a:srgbClr val="000000"/>
                </a:solidFill>
                <a:latin typeface="Arial Unicode Bold"/>
                <a:ea typeface="Arial Unicode Bold"/>
                <a:cs typeface="Arial Unicode Bold"/>
                <a:sym typeface="Arial Unicode Bold"/>
              </a:rPr>
              <a:t>生產全新商品的過程中可能伴隨高碳排放與資源消耗，企業應考慮如何在製造過程中實現碳中和</a:t>
            </a:r>
            <a:r>
              <a:rPr lang="en-US" sz="2499" b="1" spc="24" dirty="0">
                <a:solidFill>
                  <a:srgbClr val="000000"/>
                </a:solidFill>
                <a:latin typeface="Arial Unicode Bold"/>
                <a:ea typeface="Arial Unicode Bold"/>
                <a:cs typeface="Arial Unicode Bold"/>
                <a:sym typeface="Arial Unicode Bold"/>
              </a:rPr>
              <a:t>。</a:t>
            </a:r>
          </a:p>
          <a:p>
            <a:pPr marL="539749" lvl="1" indent="-269875" algn="just">
              <a:lnSpc>
                <a:spcPts val="3499"/>
              </a:lnSpc>
              <a:buFont typeface="Arial"/>
              <a:buChar char="•"/>
            </a:pPr>
            <a:r>
              <a:rPr lang="en-US" sz="2499" b="1" spc="24" dirty="0" err="1">
                <a:solidFill>
                  <a:srgbClr val="000000"/>
                </a:solidFill>
                <a:latin typeface="Arial Unicode Bold"/>
                <a:ea typeface="Arial Unicode Bold"/>
                <a:cs typeface="Arial Unicode Bold"/>
                <a:sym typeface="Arial Unicode Bold"/>
              </a:rPr>
              <a:t>推出更具環保意識的產品，提升品牌的社會責任形象</a:t>
            </a:r>
            <a:r>
              <a:rPr lang="en-US" sz="2499" b="1" spc="24" dirty="0">
                <a:solidFill>
                  <a:srgbClr val="000000"/>
                </a:solidFill>
                <a:latin typeface="Arial Unicode Bold"/>
                <a:ea typeface="Arial Unicode Bold"/>
                <a:cs typeface="Arial Unicode Bold"/>
                <a:sym typeface="Arial Unicode Bold"/>
              </a:rPr>
              <a:t>。</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1"/>
          <p:cNvGrpSpPr/>
          <p:nvPr/>
        </p:nvGrpSpPr>
        <p:grpSpPr>
          <a:xfrm>
            <a:off x="14164837" y="9589260"/>
            <a:ext cx="3094463" cy="366780"/>
            <a:chOff x="0" y="0"/>
            <a:chExt cx="4125951" cy="489041"/>
          </a:xfrm>
        </p:grpSpPr>
        <p:sp>
          <p:nvSpPr>
            <p:cNvPr id="12" name="TextBox 12"/>
            <p:cNvSpPr txBox="1"/>
            <p:nvPr/>
          </p:nvSpPr>
          <p:spPr>
            <a:xfrm>
              <a:off x="562691" y="76117"/>
              <a:ext cx="3563260" cy="376173"/>
            </a:xfrm>
            <a:prstGeom prst="rect">
              <a:avLst/>
            </a:prstGeom>
          </p:spPr>
          <p:txBody>
            <a:bodyPr lIns="0" tIns="0" rIns="0" bIns="0" rtlCol="0" anchor="t">
              <a:spAutoFit/>
            </a:bodyPr>
            <a:lstStyle/>
            <a:p>
              <a:pPr lvl="0">
                <a:lnSpc>
                  <a:spcPts val="2165"/>
                </a:lnSpc>
              </a:pPr>
              <a:r>
                <a:rPr lang="en-US" altLang="zh-TW" sz="2000" b="1" spc="37" dirty="0" err="1">
                  <a:solidFill>
                    <a:srgbClr val="FFFFFF"/>
                  </a:solidFill>
                  <a:latin typeface="微軟正黑體 Light" panose="020B0304030504040204" pitchFamily="34" charset="-120"/>
                  <a:ea typeface="微軟正黑體 Light" panose="020B0304030504040204" pitchFamily="34" charset="-120"/>
                  <a:cs typeface="Arial Unicode Bold"/>
                  <a:sym typeface="Arial Unicode Bold"/>
                </a:rPr>
                <a:t>模型建置</a:t>
              </a:r>
              <a:endParaRPr lang="en-US" altLang="zh-TW" sz="2000" b="1" spc="37" dirty="0">
                <a:solidFill>
                  <a:srgbClr val="FFFFFF"/>
                </a:solidFill>
                <a:latin typeface="微軟正黑體 Light" panose="020B0304030504040204" pitchFamily="34" charset="-120"/>
                <a:ea typeface="微軟正黑體 Light" panose="020B0304030504040204" pitchFamily="34" charset="-120"/>
                <a:cs typeface="Arial Unicode Bold"/>
                <a:sym typeface="Arial Unicode Bold"/>
              </a:endParaRPr>
            </a:p>
          </p:txBody>
        </p:sp>
        <p:sp>
          <p:nvSpPr>
            <p:cNvPr id="13" name="Freeform 13"/>
            <p:cNvSpPr/>
            <p:nvPr/>
          </p:nvSpPr>
          <p:spPr>
            <a:xfrm rot="5400000">
              <a:off x="-39568" y="39568"/>
              <a:ext cx="489041" cy="409905"/>
            </a:xfrm>
            <a:custGeom>
              <a:avLst/>
              <a:gdLst/>
              <a:ahLst/>
              <a:cxnLst/>
              <a:rect l="l" t="t" r="r" b="b"/>
              <a:pathLst>
                <a:path w="489041" h="409905">
                  <a:moveTo>
                    <a:pt x="0" y="0"/>
                  </a:moveTo>
                  <a:lnTo>
                    <a:pt x="489041" y="0"/>
                  </a:lnTo>
                  <a:lnTo>
                    <a:pt x="489041" y="409905"/>
                  </a:lnTo>
                  <a:lnTo>
                    <a:pt x="0" y="40990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zh-TW" altLang="en-US"/>
            </a:p>
          </p:txBody>
        </p:sp>
      </p:grpSp>
      <p:sp>
        <p:nvSpPr>
          <p:cNvPr id="8" name="矩形 7">
            <a:extLst>
              <a:ext uri="{FF2B5EF4-FFF2-40B4-BE49-F238E27FC236}">
                <a16:creationId xmlns:a16="http://schemas.microsoft.com/office/drawing/2014/main" id="{0E2D2D64-42AF-4CCC-849A-A77222C96040}"/>
              </a:ext>
            </a:extLst>
          </p:cNvPr>
          <p:cNvSpPr/>
          <p:nvPr/>
        </p:nvSpPr>
        <p:spPr>
          <a:xfrm>
            <a:off x="6477000" y="4590656"/>
            <a:ext cx="5334000" cy="1105687"/>
          </a:xfrm>
          <a:prstGeom prst="rect">
            <a:avLst/>
          </a:prstGeom>
        </p:spPr>
        <p:txBody>
          <a:bodyPr wrap="square">
            <a:spAutoFit/>
          </a:bodyPr>
          <a:lstStyle/>
          <a:p>
            <a:pPr lvl="0">
              <a:lnSpc>
                <a:spcPts val="7324"/>
              </a:lnSpc>
            </a:pPr>
            <a:r>
              <a:rPr lang="zh-TW" altLang="en-US" sz="10000" b="1" spc="64" dirty="0">
                <a:solidFill>
                  <a:srgbClr val="000000"/>
                </a:solidFill>
                <a:latin typeface="Arial Unicode Bold"/>
                <a:ea typeface="Arial Unicode Bold"/>
                <a:cs typeface="Arial Unicode Bold"/>
                <a:sym typeface="Arial Unicode Bold"/>
              </a:rPr>
              <a:t>機器學習</a:t>
            </a:r>
            <a:endParaRPr lang="en-US" altLang="zh-TW" sz="10000" b="1" spc="64" dirty="0">
              <a:solidFill>
                <a:srgbClr val="000000"/>
              </a:solidFill>
              <a:latin typeface="Arial Unicode Bold"/>
              <a:ea typeface="Arial Unicode Bold"/>
              <a:cs typeface="Arial Unicode Bold"/>
              <a:sym typeface="Arial Unicode Bold"/>
            </a:endParaRPr>
          </a:p>
        </p:txBody>
      </p:sp>
      <p:grpSp>
        <p:nvGrpSpPr>
          <p:cNvPr id="17" name="Group 14">
            <a:extLst>
              <a:ext uri="{FF2B5EF4-FFF2-40B4-BE49-F238E27FC236}">
                <a16:creationId xmlns:a16="http://schemas.microsoft.com/office/drawing/2014/main" id="{CF4EC7F3-2F36-4420-AF9C-E864B7E9A6A6}"/>
              </a:ext>
            </a:extLst>
          </p:cNvPr>
          <p:cNvGrpSpPr/>
          <p:nvPr/>
        </p:nvGrpSpPr>
        <p:grpSpPr>
          <a:xfrm>
            <a:off x="17259300" y="0"/>
            <a:ext cx="992505" cy="1304461"/>
            <a:chOff x="0" y="0"/>
            <a:chExt cx="1323340" cy="1739282"/>
          </a:xfrm>
        </p:grpSpPr>
        <p:grpSp>
          <p:nvGrpSpPr>
            <p:cNvPr id="18" name="Group 15">
              <a:extLst>
                <a:ext uri="{FF2B5EF4-FFF2-40B4-BE49-F238E27FC236}">
                  <a16:creationId xmlns:a16="http://schemas.microsoft.com/office/drawing/2014/main" id="{01C0C6DE-A8CD-41A8-8B5D-3BBCFB6935D4}"/>
                </a:ext>
              </a:extLst>
            </p:cNvPr>
            <p:cNvGrpSpPr>
              <a:grpSpLocks noChangeAspect="1"/>
            </p:cNvGrpSpPr>
            <p:nvPr/>
          </p:nvGrpSpPr>
          <p:grpSpPr>
            <a:xfrm>
              <a:off x="0" y="0"/>
              <a:ext cx="1323340" cy="1323340"/>
              <a:chOff x="0" y="0"/>
              <a:chExt cx="13884457" cy="13884457"/>
            </a:xfrm>
          </p:grpSpPr>
          <p:sp>
            <p:nvSpPr>
              <p:cNvPr id="20" name="Freeform 16">
                <a:extLst>
                  <a:ext uri="{FF2B5EF4-FFF2-40B4-BE49-F238E27FC236}">
                    <a16:creationId xmlns:a16="http://schemas.microsoft.com/office/drawing/2014/main" id="{8A27DBA1-016D-49B7-BCE4-C40CB3EF83EE}"/>
                  </a:ext>
                </a:extLst>
              </p:cNvPr>
              <p:cNvSpPr/>
              <p:nvPr/>
            </p:nvSpPr>
            <p:spPr>
              <a:xfrm>
                <a:off x="-342874" y="-11125"/>
                <a:ext cx="14570202" cy="13906705"/>
              </a:xfrm>
              <a:custGeom>
                <a:avLst/>
                <a:gdLst/>
                <a:ahLst/>
                <a:cxnLst/>
                <a:rect l="l" t="t" r="r" b="b"/>
                <a:pathLst>
                  <a:path w="14570202" h="13906705">
                    <a:moveTo>
                      <a:pt x="7285101" y="11125"/>
                    </a:moveTo>
                    <a:cubicBezTo>
                      <a:pt x="4797487" y="0"/>
                      <a:pt x="2494061" y="1320743"/>
                      <a:pt x="1247030" y="3473245"/>
                    </a:cubicBezTo>
                    <a:cubicBezTo>
                      <a:pt x="0" y="5625748"/>
                      <a:pt x="0" y="8280957"/>
                      <a:pt x="1247030" y="10433459"/>
                    </a:cubicBezTo>
                    <a:cubicBezTo>
                      <a:pt x="2494061" y="12585962"/>
                      <a:pt x="4797487" y="13906705"/>
                      <a:pt x="7285101" y="13895580"/>
                    </a:cubicBezTo>
                    <a:cubicBezTo>
                      <a:pt x="9772716" y="13906705"/>
                      <a:pt x="12076142" y="12585962"/>
                      <a:pt x="13323172" y="10433459"/>
                    </a:cubicBezTo>
                    <a:cubicBezTo>
                      <a:pt x="14570202" y="8280957"/>
                      <a:pt x="14570202" y="5625748"/>
                      <a:pt x="13323172" y="3473245"/>
                    </a:cubicBezTo>
                    <a:cubicBezTo>
                      <a:pt x="12076142" y="1320743"/>
                      <a:pt x="9772716" y="0"/>
                      <a:pt x="7285101" y="11125"/>
                    </a:cubicBezTo>
                    <a:close/>
                  </a:path>
                </a:pathLst>
              </a:custGeom>
              <a:solidFill>
                <a:srgbClr val="999999"/>
              </a:solidFill>
            </p:spPr>
            <p:txBody>
              <a:bodyPr/>
              <a:lstStyle/>
              <a:p>
                <a:endParaRPr lang="zh-TW" altLang="en-US"/>
              </a:p>
            </p:txBody>
          </p:sp>
          <p:sp>
            <p:nvSpPr>
              <p:cNvPr id="21" name="Freeform 17">
                <a:extLst>
                  <a:ext uri="{FF2B5EF4-FFF2-40B4-BE49-F238E27FC236}">
                    <a16:creationId xmlns:a16="http://schemas.microsoft.com/office/drawing/2014/main" id="{D79EB54B-6653-4555-9A61-BBCD18991D8E}"/>
                  </a:ext>
                </a:extLst>
              </p:cNvPr>
              <p:cNvSpPr/>
              <p:nvPr/>
            </p:nvSpPr>
            <p:spPr>
              <a:xfrm>
                <a:off x="-254486" y="73238"/>
                <a:ext cx="14393428" cy="13737980"/>
              </a:xfrm>
              <a:custGeom>
                <a:avLst/>
                <a:gdLst/>
                <a:ahLst/>
                <a:cxnLst/>
                <a:rect l="l" t="t" r="r" b="b"/>
                <a:pathLst>
                  <a:path w="14393428" h="13737980">
                    <a:moveTo>
                      <a:pt x="7196713" y="10990"/>
                    </a:moveTo>
                    <a:cubicBezTo>
                      <a:pt x="4739280" y="0"/>
                      <a:pt x="2463801" y="1304718"/>
                      <a:pt x="1231900" y="3431105"/>
                    </a:cubicBezTo>
                    <a:cubicBezTo>
                      <a:pt x="0" y="5557493"/>
                      <a:pt x="0" y="8180486"/>
                      <a:pt x="1231900" y="10306873"/>
                    </a:cubicBezTo>
                    <a:cubicBezTo>
                      <a:pt x="2463801" y="12433261"/>
                      <a:pt x="4739280" y="13737979"/>
                      <a:pt x="7196713" y="13726989"/>
                    </a:cubicBezTo>
                    <a:cubicBezTo>
                      <a:pt x="9654147" y="13737979"/>
                      <a:pt x="11929626" y="12433261"/>
                      <a:pt x="13161527" y="10306873"/>
                    </a:cubicBezTo>
                    <a:cubicBezTo>
                      <a:pt x="14393428" y="8180486"/>
                      <a:pt x="14393428" y="5557493"/>
                      <a:pt x="13161527" y="3431105"/>
                    </a:cubicBezTo>
                    <a:cubicBezTo>
                      <a:pt x="11929626" y="1304718"/>
                      <a:pt x="9654147" y="0"/>
                      <a:pt x="7196713" y="10990"/>
                    </a:cubicBezTo>
                    <a:close/>
                  </a:path>
                </a:pathLst>
              </a:custGeom>
              <a:blipFill>
                <a:blip r:embed="rId4"/>
                <a:stretch>
                  <a:fillRect l="223" r="223" b="-9309"/>
                </a:stretch>
              </a:blipFill>
            </p:spPr>
            <p:txBody>
              <a:bodyPr/>
              <a:lstStyle/>
              <a:p>
                <a:endParaRPr lang="zh-TW" altLang="en-US"/>
              </a:p>
            </p:txBody>
          </p:sp>
        </p:grpSp>
        <p:sp>
          <p:nvSpPr>
            <p:cNvPr id="19" name="TextBox 18">
              <a:extLst>
                <a:ext uri="{FF2B5EF4-FFF2-40B4-BE49-F238E27FC236}">
                  <a16:creationId xmlns:a16="http://schemas.microsoft.com/office/drawing/2014/main" id="{A1D79C55-F3C1-4FBB-82D0-43F2E0BAF9CE}"/>
                </a:ext>
              </a:extLst>
            </p:cNvPr>
            <p:cNvSpPr txBox="1"/>
            <p:nvPr/>
          </p:nvSpPr>
          <p:spPr>
            <a:xfrm>
              <a:off x="190357" y="1333918"/>
              <a:ext cx="942626" cy="405364"/>
            </a:xfrm>
            <a:prstGeom prst="rect">
              <a:avLst/>
            </a:prstGeom>
          </p:spPr>
          <p:txBody>
            <a:bodyPr lIns="0" tIns="0" rIns="0" bIns="0" rtlCol="0" anchor="t">
              <a:spAutoFit/>
            </a:bodyPr>
            <a:lstStyle/>
            <a:p>
              <a:pPr algn="ctr">
                <a:lnSpc>
                  <a:spcPts val="2598"/>
                </a:lnSpc>
              </a:pPr>
              <a:r>
                <a:rPr lang="en-US" sz="1855" b="1" dirty="0" err="1">
                  <a:solidFill>
                    <a:srgbClr val="000000"/>
                  </a:solidFill>
                  <a:latin typeface="Noto Sans T Chinese Bold"/>
                  <a:ea typeface="Noto Sans T Chinese Bold"/>
                  <a:cs typeface="Noto Sans T Chinese Bold"/>
                  <a:sym typeface="Noto Sans T Chinese Bold"/>
                </a:rPr>
                <a:t>謝旻臻</a:t>
              </a:r>
              <a:endParaRPr lang="en-US" sz="1855" b="1" dirty="0">
                <a:solidFill>
                  <a:srgbClr val="000000"/>
                </a:solidFill>
                <a:latin typeface="Noto Sans T Chinese Bold"/>
                <a:ea typeface="Noto Sans T Chinese Bold"/>
                <a:cs typeface="Noto Sans T Chinese Bold"/>
                <a:sym typeface="Noto Sans T Chinese Bold"/>
              </a:endParaRPr>
            </a:p>
          </p:txBody>
        </p:sp>
      </p:grpSp>
    </p:spTree>
    <p:extLst>
      <p:ext uri="{BB962C8B-B14F-4D97-AF65-F5344CB8AC3E}">
        <p14:creationId xmlns:p14="http://schemas.microsoft.com/office/powerpoint/2010/main" val="188079204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a:picLocks noChangeAspect="1"/>
          </p:cNvPicPr>
          <p:nvPr/>
        </p:nvPicPr>
        <p:blipFill>
          <a:blip r:embed="rId2"/>
          <a:stretch>
            <a:fillRect/>
          </a:stretch>
        </p:blipFill>
        <p:spPr>
          <a:xfrm>
            <a:off x="9220200" y="5024899"/>
            <a:ext cx="8664214" cy="4233401"/>
          </a:xfrm>
          <a:prstGeom prst="rect">
            <a:avLst/>
          </a:prstGeom>
        </p:spPr>
      </p:pic>
      <p:grpSp>
        <p:nvGrpSpPr>
          <p:cNvPr id="5" name="Group 5"/>
          <p:cNvGrpSpPr/>
          <p:nvPr/>
        </p:nvGrpSpPr>
        <p:grpSpPr>
          <a:xfrm>
            <a:off x="14164837" y="9589260"/>
            <a:ext cx="3094463" cy="366780"/>
            <a:chOff x="0" y="0"/>
            <a:chExt cx="4125951" cy="489041"/>
          </a:xfrm>
        </p:grpSpPr>
        <p:sp>
          <p:nvSpPr>
            <p:cNvPr id="6" name="TextBox 6"/>
            <p:cNvSpPr txBox="1"/>
            <p:nvPr/>
          </p:nvSpPr>
          <p:spPr>
            <a:xfrm>
              <a:off x="562691" y="76117"/>
              <a:ext cx="3563260" cy="376173"/>
            </a:xfrm>
            <a:prstGeom prst="rect">
              <a:avLst/>
            </a:prstGeom>
          </p:spPr>
          <p:txBody>
            <a:bodyPr lIns="0" tIns="0" rIns="0" bIns="0" rtlCol="0" anchor="t">
              <a:spAutoFit/>
            </a:bodyPr>
            <a:lstStyle/>
            <a:p>
              <a:pPr marL="0" lvl="0" indent="0" algn="l">
                <a:lnSpc>
                  <a:spcPts val="2165"/>
                </a:lnSpc>
              </a:pPr>
              <a:r>
                <a:rPr lang="en-US" sz="2000" b="1" spc="37" dirty="0" err="1">
                  <a:solidFill>
                    <a:srgbClr val="FFFFFF"/>
                  </a:solidFill>
                  <a:latin typeface="微軟正黑體 Light" panose="020B0304030504040204" pitchFamily="34" charset="-120"/>
                  <a:ea typeface="微軟正黑體 Light" panose="020B0304030504040204" pitchFamily="34" charset="-120"/>
                  <a:cs typeface="Arial Unicode Bold"/>
                  <a:sym typeface="Arial Unicode Bold"/>
                </a:rPr>
                <a:t>模型建置</a:t>
              </a:r>
              <a:endParaRPr lang="en-US" sz="2000" b="1" spc="37" dirty="0">
                <a:solidFill>
                  <a:srgbClr val="FFFFFF"/>
                </a:solidFill>
                <a:latin typeface="微軟正黑體 Light" panose="020B0304030504040204" pitchFamily="34" charset="-120"/>
                <a:ea typeface="微軟正黑體 Light" panose="020B0304030504040204" pitchFamily="34" charset="-120"/>
                <a:cs typeface="Arial Unicode Bold"/>
                <a:sym typeface="Arial Unicode Bold"/>
              </a:endParaRPr>
            </a:p>
          </p:txBody>
        </p:sp>
        <p:sp>
          <p:nvSpPr>
            <p:cNvPr id="7" name="Freeform 7"/>
            <p:cNvSpPr/>
            <p:nvPr/>
          </p:nvSpPr>
          <p:spPr>
            <a:xfrm rot="5400000">
              <a:off x="-39568" y="39568"/>
              <a:ext cx="489041" cy="409905"/>
            </a:xfrm>
            <a:custGeom>
              <a:avLst/>
              <a:gdLst/>
              <a:ahLst/>
              <a:cxnLst/>
              <a:rect l="l" t="t" r="r" b="b"/>
              <a:pathLst>
                <a:path w="489041" h="409905">
                  <a:moveTo>
                    <a:pt x="0" y="0"/>
                  </a:moveTo>
                  <a:lnTo>
                    <a:pt x="489041" y="0"/>
                  </a:lnTo>
                  <a:lnTo>
                    <a:pt x="489041" y="409905"/>
                  </a:lnTo>
                  <a:lnTo>
                    <a:pt x="0" y="40990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zh-TW" altLang="en-US"/>
            </a:p>
          </p:txBody>
        </p:sp>
      </p:grpSp>
      <p:sp>
        <p:nvSpPr>
          <p:cNvPr id="10" name="TextBox 10"/>
          <p:cNvSpPr txBox="1"/>
          <p:nvPr/>
        </p:nvSpPr>
        <p:spPr>
          <a:xfrm>
            <a:off x="1028700" y="1057275"/>
            <a:ext cx="13000940" cy="954438"/>
          </a:xfrm>
          <a:prstGeom prst="rect">
            <a:avLst/>
          </a:prstGeom>
        </p:spPr>
        <p:txBody>
          <a:bodyPr lIns="0" tIns="0" rIns="0" bIns="0" rtlCol="0" anchor="t">
            <a:spAutoFit/>
          </a:bodyPr>
          <a:lstStyle/>
          <a:p>
            <a:pPr marL="0" lvl="0" indent="0" algn="l">
              <a:lnSpc>
                <a:spcPts val="7410"/>
              </a:lnSpc>
            </a:pPr>
            <a:r>
              <a:rPr lang="en-US" sz="6500" b="1" spc="65">
                <a:solidFill>
                  <a:srgbClr val="000000"/>
                </a:solidFill>
                <a:latin typeface="Arial Unicode Bold"/>
                <a:ea typeface="Arial Unicode Bold"/>
                <a:cs typeface="Arial Unicode Bold"/>
                <a:sym typeface="Arial Unicode Bold"/>
              </a:rPr>
              <a:t>機器學習 - RAW DATA的特徵選擇</a:t>
            </a:r>
          </a:p>
        </p:txBody>
      </p:sp>
      <p:sp>
        <p:nvSpPr>
          <p:cNvPr id="12" name="TextBox 12"/>
          <p:cNvSpPr txBox="1"/>
          <p:nvPr/>
        </p:nvSpPr>
        <p:spPr>
          <a:xfrm>
            <a:off x="1028700" y="3169838"/>
            <a:ext cx="10702888" cy="1289685"/>
          </a:xfrm>
          <a:prstGeom prst="rect">
            <a:avLst/>
          </a:prstGeom>
        </p:spPr>
        <p:txBody>
          <a:bodyPr lIns="0" tIns="0" rIns="0" bIns="0" rtlCol="0" anchor="t">
            <a:spAutoFit/>
          </a:bodyPr>
          <a:lstStyle/>
          <a:p>
            <a:pPr algn="ctr">
              <a:lnSpc>
                <a:spcPts val="3419"/>
              </a:lnSpc>
              <a:spcBef>
                <a:spcPct val="0"/>
              </a:spcBef>
            </a:pPr>
            <a:r>
              <a:rPr lang="en-US" sz="2999" spc="29">
                <a:solidFill>
                  <a:srgbClr val="000000"/>
                </a:solidFill>
                <a:latin typeface="Arial Unicode"/>
                <a:ea typeface="Arial Unicode"/>
                <a:cs typeface="Arial Unicode"/>
                <a:sym typeface="Arial Unicode"/>
              </a:rPr>
              <a:t>在數值型特徵與金額相關性均大，其他非數值型缺失值較多，</a:t>
            </a:r>
          </a:p>
          <a:p>
            <a:pPr algn="ctr">
              <a:lnSpc>
                <a:spcPts val="3419"/>
              </a:lnSpc>
              <a:spcBef>
                <a:spcPct val="0"/>
              </a:spcBef>
            </a:pPr>
            <a:r>
              <a:rPr lang="en-US" sz="2999" spc="29">
                <a:solidFill>
                  <a:srgbClr val="000000"/>
                </a:solidFill>
                <a:latin typeface="Arial Unicode"/>
                <a:ea typeface="Arial Unicode"/>
                <a:cs typeface="Arial Unicode"/>
                <a:sym typeface="Arial Unicode"/>
              </a:rPr>
              <a:t>故在特徵選擇上，日期、上市日缺失值不大，</a:t>
            </a:r>
          </a:p>
          <a:p>
            <a:pPr algn="ctr">
              <a:lnSpc>
                <a:spcPts val="3419"/>
              </a:lnSpc>
              <a:spcBef>
                <a:spcPct val="0"/>
              </a:spcBef>
            </a:pPr>
            <a:r>
              <a:rPr lang="en-US" sz="2999" spc="29">
                <a:solidFill>
                  <a:srgbClr val="000000"/>
                </a:solidFill>
                <a:latin typeface="Arial Unicode"/>
                <a:ea typeface="Arial Unicode"/>
                <a:cs typeface="Arial Unicode"/>
                <a:sym typeface="Arial Unicode"/>
              </a:rPr>
              <a:t>容量、廠商、型號、電池健康度也納入評估。</a:t>
            </a:r>
          </a:p>
        </p:txBody>
      </p:sp>
      <p:sp>
        <p:nvSpPr>
          <p:cNvPr id="13" name="TextBox 13"/>
          <p:cNvSpPr txBox="1"/>
          <p:nvPr/>
        </p:nvSpPr>
        <p:spPr>
          <a:xfrm>
            <a:off x="14126376" y="876300"/>
            <a:ext cx="3108414" cy="4142160"/>
          </a:xfrm>
          <a:prstGeom prst="rect">
            <a:avLst/>
          </a:prstGeom>
        </p:spPr>
        <p:txBody>
          <a:bodyPr wrap="square" lIns="0" tIns="0" rIns="0" bIns="0" rtlCol="0" anchor="t">
            <a:spAutoFit/>
          </a:bodyPr>
          <a:lstStyle/>
          <a:p>
            <a:pPr algn="l">
              <a:lnSpc>
                <a:spcPts val="1710"/>
              </a:lnSpc>
              <a:spcBef>
                <a:spcPct val="0"/>
              </a:spcBef>
            </a:pPr>
            <a:r>
              <a:rPr lang="en-US" sz="1500" spc="15" dirty="0" err="1">
                <a:solidFill>
                  <a:srgbClr val="000000"/>
                </a:solidFill>
                <a:latin typeface="Arial Unicode"/>
                <a:ea typeface="Arial Unicode"/>
                <a:cs typeface="Arial Unicode"/>
                <a:sym typeface="Arial Unicode"/>
              </a:rPr>
              <a:t>資料範例</a:t>
            </a:r>
            <a:r>
              <a:rPr lang="en-US" sz="1500" spc="15" dirty="0">
                <a:solidFill>
                  <a:srgbClr val="000000"/>
                </a:solidFill>
                <a:latin typeface="Arial Unicode"/>
                <a:ea typeface="Arial Unicode"/>
                <a:cs typeface="Arial Unicode"/>
                <a:sym typeface="Arial Unicode"/>
              </a:rPr>
              <a:t>    </a:t>
            </a:r>
          </a:p>
          <a:p>
            <a:pPr algn="l">
              <a:lnSpc>
                <a:spcPts val="1710"/>
              </a:lnSpc>
              <a:spcBef>
                <a:spcPct val="0"/>
              </a:spcBef>
            </a:pPr>
            <a:endParaRPr lang="en-US" sz="1500" spc="15" dirty="0">
              <a:solidFill>
                <a:srgbClr val="000000"/>
              </a:solidFill>
              <a:latin typeface="Arial Unicode"/>
              <a:ea typeface="Arial Unicode"/>
              <a:cs typeface="Arial Unicode"/>
              <a:sym typeface="Arial Unicode"/>
            </a:endParaRPr>
          </a:p>
          <a:p>
            <a:pPr algn="l">
              <a:lnSpc>
                <a:spcPts val="1710"/>
              </a:lnSpc>
              <a:spcBef>
                <a:spcPct val="0"/>
              </a:spcBef>
            </a:pPr>
            <a:r>
              <a:rPr lang="en-US" sz="1500" spc="15" dirty="0">
                <a:solidFill>
                  <a:srgbClr val="000000"/>
                </a:solidFill>
                <a:latin typeface="Arial Unicode"/>
                <a:ea typeface="Arial Unicode"/>
                <a:cs typeface="Arial Unicode"/>
                <a:sym typeface="Arial Unicode"/>
              </a:rPr>
              <a:t>        "</a:t>
            </a:r>
            <a:r>
              <a:rPr lang="en-US" sz="1500" spc="15" dirty="0" err="1">
                <a:solidFill>
                  <a:srgbClr val="000000"/>
                </a:solidFill>
                <a:latin typeface="Arial Unicode"/>
                <a:ea typeface="Arial Unicode"/>
                <a:cs typeface="Arial Unicode"/>
                <a:sym typeface="Arial Unicode"/>
              </a:rPr>
              <a:t>廠商</a:t>
            </a:r>
            <a:r>
              <a:rPr lang="en-US" sz="1500" spc="15" dirty="0">
                <a:solidFill>
                  <a:srgbClr val="000000"/>
                </a:solidFill>
                <a:latin typeface="Arial Unicode"/>
                <a:ea typeface="Arial Unicode"/>
                <a:cs typeface="Arial Unicode"/>
                <a:sym typeface="Arial Unicode"/>
              </a:rPr>
              <a:t>": "apple",</a:t>
            </a:r>
          </a:p>
          <a:p>
            <a:pPr algn="l">
              <a:lnSpc>
                <a:spcPts val="1710"/>
              </a:lnSpc>
              <a:spcBef>
                <a:spcPct val="0"/>
              </a:spcBef>
            </a:pPr>
            <a:r>
              <a:rPr lang="en-US" sz="1500" spc="15" dirty="0">
                <a:solidFill>
                  <a:srgbClr val="000000"/>
                </a:solidFill>
                <a:latin typeface="Arial Unicode"/>
                <a:ea typeface="Arial Unicode"/>
                <a:cs typeface="Arial Unicode"/>
                <a:sym typeface="Arial Unicode"/>
              </a:rPr>
              <a:t>        "</a:t>
            </a:r>
            <a:r>
              <a:rPr lang="en-US" sz="1500" spc="15" dirty="0" err="1">
                <a:solidFill>
                  <a:srgbClr val="000000"/>
                </a:solidFill>
                <a:latin typeface="Arial Unicode"/>
                <a:ea typeface="Arial Unicode"/>
                <a:cs typeface="Arial Unicode"/>
                <a:sym typeface="Arial Unicode"/>
              </a:rPr>
              <a:t>型號</a:t>
            </a:r>
            <a:r>
              <a:rPr lang="en-US" sz="1500" spc="15" dirty="0">
                <a:solidFill>
                  <a:srgbClr val="000000"/>
                </a:solidFill>
                <a:latin typeface="Arial Unicode"/>
                <a:ea typeface="Arial Unicode"/>
                <a:cs typeface="Arial Unicode"/>
                <a:sym typeface="Arial Unicode"/>
              </a:rPr>
              <a:t>": "</a:t>
            </a:r>
            <a:r>
              <a:rPr lang="en-US" sz="1500" spc="15" dirty="0" err="1">
                <a:solidFill>
                  <a:srgbClr val="000000"/>
                </a:solidFill>
                <a:latin typeface="Arial Unicode"/>
                <a:ea typeface="Arial Unicode"/>
                <a:cs typeface="Arial Unicode"/>
                <a:sym typeface="Arial Unicode"/>
              </a:rPr>
              <a:t>iphone</a:t>
            </a:r>
            <a:r>
              <a:rPr lang="en-US" sz="1500" spc="15" dirty="0">
                <a:solidFill>
                  <a:srgbClr val="000000"/>
                </a:solidFill>
                <a:latin typeface="Arial Unicode"/>
                <a:ea typeface="Arial Unicode"/>
                <a:cs typeface="Arial Unicode"/>
                <a:sym typeface="Arial Unicode"/>
              </a:rPr>
              <a:t> 13 pro",</a:t>
            </a:r>
          </a:p>
          <a:p>
            <a:pPr algn="l">
              <a:lnSpc>
                <a:spcPts val="1710"/>
              </a:lnSpc>
              <a:spcBef>
                <a:spcPct val="0"/>
              </a:spcBef>
            </a:pPr>
            <a:r>
              <a:rPr lang="en-US" sz="1500" spc="15" dirty="0">
                <a:solidFill>
                  <a:srgbClr val="000000"/>
                </a:solidFill>
                <a:latin typeface="Arial Unicode"/>
                <a:ea typeface="Arial Unicode"/>
                <a:cs typeface="Arial Unicode"/>
                <a:sym typeface="Arial Unicode"/>
              </a:rPr>
              <a:t>        "</a:t>
            </a:r>
            <a:r>
              <a:rPr lang="en-US" sz="1500" spc="15" dirty="0" err="1">
                <a:solidFill>
                  <a:srgbClr val="000000"/>
                </a:solidFill>
                <a:latin typeface="Arial Unicode"/>
                <a:ea typeface="Arial Unicode"/>
                <a:cs typeface="Arial Unicode"/>
                <a:sym typeface="Arial Unicode"/>
              </a:rPr>
              <a:t>金額</a:t>
            </a:r>
            <a:r>
              <a:rPr lang="en-US" sz="1500" spc="15" dirty="0">
                <a:solidFill>
                  <a:srgbClr val="000000"/>
                </a:solidFill>
                <a:latin typeface="Arial Unicode"/>
                <a:ea typeface="Arial Unicode"/>
                <a:cs typeface="Arial Unicode"/>
                <a:sym typeface="Arial Unicode"/>
              </a:rPr>
              <a:t>": 27000,</a:t>
            </a:r>
          </a:p>
          <a:p>
            <a:pPr algn="l">
              <a:lnSpc>
                <a:spcPts val="1710"/>
              </a:lnSpc>
              <a:spcBef>
                <a:spcPct val="0"/>
              </a:spcBef>
            </a:pPr>
            <a:r>
              <a:rPr lang="en-US" sz="1500" spc="15" dirty="0">
                <a:solidFill>
                  <a:srgbClr val="000000"/>
                </a:solidFill>
                <a:latin typeface="Arial Unicode"/>
                <a:ea typeface="Arial Unicode"/>
                <a:cs typeface="Arial Unicode"/>
                <a:sym typeface="Arial Unicode"/>
              </a:rPr>
              <a:t>        "</a:t>
            </a:r>
            <a:r>
              <a:rPr lang="en-US" sz="1500" spc="15" dirty="0" err="1">
                <a:solidFill>
                  <a:srgbClr val="000000"/>
                </a:solidFill>
                <a:latin typeface="Arial Unicode"/>
                <a:ea typeface="Arial Unicode"/>
                <a:cs typeface="Arial Unicode"/>
                <a:sym typeface="Arial Unicode"/>
              </a:rPr>
              <a:t>容量</a:t>
            </a:r>
            <a:r>
              <a:rPr lang="en-US" sz="1500" spc="15" dirty="0">
                <a:solidFill>
                  <a:srgbClr val="000000"/>
                </a:solidFill>
                <a:latin typeface="Arial Unicode"/>
                <a:ea typeface="Arial Unicode"/>
                <a:cs typeface="Arial Unicode"/>
                <a:sym typeface="Arial Unicode"/>
              </a:rPr>
              <a:t>": 128,</a:t>
            </a:r>
          </a:p>
          <a:p>
            <a:pPr algn="l">
              <a:lnSpc>
                <a:spcPts val="1710"/>
              </a:lnSpc>
              <a:spcBef>
                <a:spcPct val="0"/>
              </a:spcBef>
            </a:pPr>
            <a:r>
              <a:rPr lang="en-US" sz="1500" spc="15" dirty="0">
                <a:solidFill>
                  <a:srgbClr val="000000"/>
                </a:solidFill>
                <a:latin typeface="Arial Unicode"/>
                <a:ea typeface="Arial Unicode"/>
                <a:cs typeface="Arial Unicode"/>
                <a:sym typeface="Arial Unicode"/>
              </a:rPr>
              <a:t>        "</a:t>
            </a:r>
            <a:r>
              <a:rPr lang="en-US" sz="1500" spc="15" dirty="0" err="1">
                <a:solidFill>
                  <a:srgbClr val="000000"/>
                </a:solidFill>
                <a:latin typeface="Arial Unicode"/>
                <a:ea typeface="Arial Unicode"/>
                <a:cs typeface="Arial Unicode"/>
                <a:sym typeface="Arial Unicode"/>
              </a:rPr>
              <a:t>電池健康度</a:t>
            </a:r>
            <a:r>
              <a:rPr lang="en-US" sz="1500" spc="15" dirty="0">
                <a:solidFill>
                  <a:srgbClr val="000000"/>
                </a:solidFill>
                <a:latin typeface="Arial Unicode"/>
                <a:ea typeface="Arial Unicode"/>
                <a:cs typeface="Arial Unicode"/>
                <a:sym typeface="Arial Unicode"/>
              </a:rPr>
              <a:t>": null,</a:t>
            </a:r>
          </a:p>
          <a:p>
            <a:pPr algn="l">
              <a:lnSpc>
                <a:spcPts val="1710"/>
              </a:lnSpc>
              <a:spcBef>
                <a:spcPct val="0"/>
              </a:spcBef>
            </a:pPr>
            <a:r>
              <a:rPr lang="en-US" sz="1500" spc="15" dirty="0">
                <a:solidFill>
                  <a:srgbClr val="000000"/>
                </a:solidFill>
                <a:latin typeface="Arial Unicode"/>
                <a:ea typeface="Arial Unicode"/>
                <a:cs typeface="Arial Unicode"/>
                <a:sym typeface="Arial Unicode"/>
              </a:rPr>
              <a:t>        "</a:t>
            </a:r>
            <a:r>
              <a:rPr lang="en-US" sz="1500" spc="15" dirty="0" err="1">
                <a:solidFill>
                  <a:srgbClr val="000000"/>
                </a:solidFill>
                <a:latin typeface="Arial Unicode"/>
                <a:ea typeface="Arial Unicode"/>
                <a:cs typeface="Arial Unicode"/>
                <a:sym typeface="Arial Unicode"/>
              </a:rPr>
              <a:t>顏色</a:t>
            </a:r>
            <a:r>
              <a:rPr lang="en-US" sz="1500" spc="15" dirty="0">
                <a:solidFill>
                  <a:srgbClr val="000000"/>
                </a:solidFill>
                <a:latin typeface="Arial Unicode"/>
                <a:ea typeface="Arial Unicode"/>
                <a:cs typeface="Arial Unicode"/>
                <a:sym typeface="Arial Unicode"/>
              </a:rPr>
              <a:t>": "綠",</a:t>
            </a:r>
          </a:p>
          <a:p>
            <a:pPr algn="l">
              <a:lnSpc>
                <a:spcPts val="1710"/>
              </a:lnSpc>
              <a:spcBef>
                <a:spcPct val="0"/>
              </a:spcBef>
            </a:pPr>
            <a:r>
              <a:rPr lang="en-US" sz="1500" spc="15" dirty="0">
                <a:solidFill>
                  <a:srgbClr val="000000"/>
                </a:solidFill>
                <a:latin typeface="Arial Unicode"/>
                <a:ea typeface="Arial Unicode"/>
                <a:cs typeface="Arial Unicode"/>
                <a:sym typeface="Arial Unicode"/>
              </a:rPr>
              <a:t>        "</a:t>
            </a:r>
            <a:r>
              <a:rPr lang="en-US" sz="1500" spc="15" dirty="0" err="1">
                <a:solidFill>
                  <a:srgbClr val="000000"/>
                </a:solidFill>
                <a:latin typeface="Arial Unicode"/>
                <a:ea typeface="Arial Unicode"/>
                <a:cs typeface="Arial Unicode"/>
                <a:sym typeface="Arial Unicode"/>
              </a:rPr>
              <a:t>日期</a:t>
            </a:r>
            <a:r>
              <a:rPr lang="en-US" sz="1500" spc="15" dirty="0">
                <a:solidFill>
                  <a:srgbClr val="000000"/>
                </a:solidFill>
                <a:latin typeface="Arial Unicode"/>
                <a:ea typeface="Arial Unicode"/>
                <a:cs typeface="Arial Unicode"/>
                <a:sym typeface="Arial Unicode"/>
              </a:rPr>
              <a:t>": "2022-09-08",</a:t>
            </a:r>
          </a:p>
          <a:p>
            <a:pPr algn="l">
              <a:lnSpc>
                <a:spcPts val="1710"/>
              </a:lnSpc>
              <a:spcBef>
                <a:spcPct val="0"/>
              </a:spcBef>
            </a:pPr>
            <a:r>
              <a:rPr lang="en-US" sz="1500" spc="15" dirty="0">
                <a:solidFill>
                  <a:srgbClr val="000000"/>
                </a:solidFill>
                <a:latin typeface="Arial Unicode"/>
                <a:ea typeface="Arial Unicode"/>
                <a:cs typeface="Arial Unicode"/>
                <a:sym typeface="Arial Unicode"/>
              </a:rPr>
              <a:t>        "</a:t>
            </a:r>
            <a:r>
              <a:rPr lang="en-US" sz="1500" spc="15" dirty="0" err="1">
                <a:solidFill>
                  <a:srgbClr val="000000"/>
                </a:solidFill>
                <a:latin typeface="Arial Unicode"/>
                <a:ea typeface="Arial Unicode"/>
                <a:cs typeface="Arial Unicode"/>
                <a:sym typeface="Arial Unicode"/>
              </a:rPr>
              <a:t>地區</a:t>
            </a:r>
            <a:r>
              <a:rPr lang="en-US" sz="1500" spc="15" dirty="0">
                <a:solidFill>
                  <a:srgbClr val="000000"/>
                </a:solidFill>
                <a:latin typeface="Arial Unicode"/>
                <a:ea typeface="Arial Unicode"/>
                <a:cs typeface="Arial Unicode"/>
                <a:sym typeface="Arial Unicode"/>
              </a:rPr>
              <a:t>": "</a:t>
            </a:r>
            <a:r>
              <a:rPr lang="en-US" sz="1500" spc="15" dirty="0" err="1">
                <a:solidFill>
                  <a:srgbClr val="000000"/>
                </a:solidFill>
                <a:latin typeface="Arial Unicode"/>
                <a:ea typeface="Arial Unicode"/>
                <a:cs typeface="Arial Unicode"/>
                <a:sym typeface="Arial Unicode"/>
              </a:rPr>
              <a:t>北北基</a:t>
            </a:r>
            <a:r>
              <a:rPr lang="en-US" sz="1500" spc="15" dirty="0">
                <a:solidFill>
                  <a:srgbClr val="000000"/>
                </a:solidFill>
                <a:latin typeface="Arial Unicode"/>
                <a:ea typeface="Arial Unicode"/>
                <a:cs typeface="Arial Unicode"/>
                <a:sym typeface="Arial Unicode"/>
              </a:rPr>
              <a:t>",</a:t>
            </a:r>
          </a:p>
          <a:p>
            <a:pPr algn="l">
              <a:lnSpc>
                <a:spcPts val="1710"/>
              </a:lnSpc>
              <a:spcBef>
                <a:spcPct val="0"/>
              </a:spcBef>
            </a:pPr>
            <a:r>
              <a:rPr lang="en-US" sz="1500" spc="15" dirty="0">
                <a:solidFill>
                  <a:srgbClr val="000000"/>
                </a:solidFill>
                <a:latin typeface="Arial Unicode"/>
                <a:ea typeface="Arial Unicode"/>
                <a:cs typeface="Arial Unicode"/>
                <a:sym typeface="Arial Unicode"/>
              </a:rPr>
              <a:t>        "</a:t>
            </a:r>
            <a:r>
              <a:rPr lang="en-US" sz="1500" spc="15" dirty="0" err="1">
                <a:solidFill>
                  <a:srgbClr val="000000"/>
                </a:solidFill>
                <a:latin typeface="Arial Unicode"/>
                <a:ea typeface="Arial Unicode"/>
                <a:cs typeface="Arial Unicode"/>
                <a:sym typeface="Arial Unicode"/>
              </a:rPr>
              <a:t>福利品</a:t>
            </a:r>
            <a:r>
              <a:rPr lang="en-US" sz="1500" spc="15" dirty="0">
                <a:solidFill>
                  <a:srgbClr val="000000"/>
                </a:solidFill>
                <a:latin typeface="Arial Unicode"/>
                <a:ea typeface="Arial Unicode"/>
                <a:cs typeface="Arial Unicode"/>
                <a:sym typeface="Arial Unicode"/>
              </a:rPr>
              <a:t>": null,</a:t>
            </a:r>
          </a:p>
          <a:p>
            <a:pPr algn="l">
              <a:lnSpc>
                <a:spcPts val="1710"/>
              </a:lnSpc>
              <a:spcBef>
                <a:spcPct val="0"/>
              </a:spcBef>
            </a:pPr>
            <a:r>
              <a:rPr lang="en-US" sz="1500" spc="15" dirty="0">
                <a:solidFill>
                  <a:srgbClr val="000000"/>
                </a:solidFill>
                <a:latin typeface="Arial Unicode"/>
                <a:ea typeface="Arial Unicode"/>
                <a:cs typeface="Arial Unicode"/>
                <a:sym typeface="Arial Unicode"/>
              </a:rPr>
              <a:t>        "</a:t>
            </a:r>
            <a:r>
              <a:rPr lang="en-US" sz="1500" spc="15" dirty="0" err="1">
                <a:solidFill>
                  <a:srgbClr val="000000"/>
                </a:solidFill>
                <a:latin typeface="Arial Unicode"/>
                <a:ea typeface="Arial Unicode"/>
                <a:cs typeface="Arial Unicode"/>
                <a:sym typeface="Arial Unicode"/>
              </a:rPr>
              <a:t>配件</a:t>
            </a:r>
            <a:r>
              <a:rPr lang="en-US" sz="1500" spc="15" dirty="0">
                <a:solidFill>
                  <a:srgbClr val="000000"/>
                </a:solidFill>
                <a:latin typeface="Arial Unicode"/>
                <a:ea typeface="Arial Unicode"/>
                <a:cs typeface="Arial Unicode"/>
                <a:sym typeface="Arial Unicode"/>
              </a:rPr>
              <a:t>": true,</a:t>
            </a:r>
          </a:p>
          <a:p>
            <a:pPr algn="l">
              <a:lnSpc>
                <a:spcPts val="1710"/>
              </a:lnSpc>
              <a:spcBef>
                <a:spcPct val="0"/>
              </a:spcBef>
            </a:pPr>
            <a:r>
              <a:rPr lang="en-US" sz="1500" spc="15" dirty="0">
                <a:solidFill>
                  <a:srgbClr val="000000"/>
                </a:solidFill>
                <a:latin typeface="Arial Unicode"/>
                <a:ea typeface="Arial Unicode"/>
                <a:cs typeface="Arial Unicode"/>
                <a:sym typeface="Arial Unicode"/>
              </a:rPr>
              <a:t>        "</a:t>
            </a:r>
            <a:r>
              <a:rPr lang="en-US" sz="1500" spc="15" dirty="0" err="1">
                <a:solidFill>
                  <a:srgbClr val="000000"/>
                </a:solidFill>
                <a:latin typeface="Arial Unicode"/>
                <a:ea typeface="Arial Unicode"/>
                <a:cs typeface="Arial Unicode"/>
                <a:sym typeface="Arial Unicode"/>
              </a:rPr>
              <a:t>全新</a:t>
            </a:r>
            <a:r>
              <a:rPr lang="en-US" sz="1500" spc="15" dirty="0">
                <a:solidFill>
                  <a:srgbClr val="000000"/>
                </a:solidFill>
                <a:latin typeface="Arial Unicode"/>
                <a:ea typeface="Arial Unicode"/>
                <a:cs typeface="Arial Unicode"/>
                <a:sym typeface="Arial Unicode"/>
              </a:rPr>
              <a:t>": false,</a:t>
            </a:r>
          </a:p>
          <a:p>
            <a:pPr algn="l">
              <a:lnSpc>
                <a:spcPts val="1710"/>
              </a:lnSpc>
              <a:spcBef>
                <a:spcPct val="0"/>
              </a:spcBef>
            </a:pPr>
            <a:r>
              <a:rPr lang="en-US" sz="1500" spc="15" dirty="0">
                <a:solidFill>
                  <a:srgbClr val="000000"/>
                </a:solidFill>
                <a:latin typeface="Arial Unicode"/>
                <a:ea typeface="Arial Unicode"/>
                <a:cs typeface="Arial Unicode"/>
                <a:sym typeface="Arial Unicode"/>
              </a:rPr>
              <a:t>        "</a:t>
            </a:r>
            <a:r>
              <a:rPr lang="en-US" sz="1500" spc="15" dirty="0" err="1">
                <a:solidFill>
                  <a:srgbClr val="000000"/>
                </a:solidFill>
                <a:latin typeface="Arial Unicode"/>
                <a:ea typeface="Arial Unicode"/>
                <a:cs typeface="Arial Unicode"/>
                <a:sym typeface="Arial Unicode"/>
              </a:rPr>
              <a:t>保固時長</a:t>
            </a:r>
            <a:r>
              <a:rPr lang="en-US" sz="1500" spc="15" dirty="0">
                <a:solidFill>
                  <a:srgbClr val="000000"/>
                </a:solidFill>
                <a:latin typeface="Arial Unicode"/>
                <a:ea typeface="Arial Unicode"/>
                <a:cs typeface="Arial Unicode"/>
                <a:sym typeface="Arial Unicode"/>
              </a:rPr>
              <a:t>": null,</a:t>
            </a:r>
          </a:p>
          <a:p>
            <a:pPr algn="l">
              <a:lnSpc>
                <a:spcPts val="1710"/>
              </a:lnSpc>
              <a:spcBef>
                <a:spcPct val="0"/>
              </a:spcBef>
            </a:pPr>
            <a:r>
              <a:rPr lang="en-US" sz="1500" spc="15" dirty="0">
                <a:solidFill>
                  <a:srgbClr val="000000"/>
                </a:solidFill>
                <a:latin typeface="Arial Unicode"/>
                <a:ea typeface="Arial Unicode"/>
                <a:cs typeface="Arial Unicode"/>
                <a:sym typeface="Arial Unicode"/>
              </a:rPr>
              <a:t>        "</a:t>
            </a:r>
            <a:r>
              <a:rPr lang="en-US" sz="1500" spc="15" dirty="0" err="1">
                <a:solidFill>
                  <a:srgbClr val="000000"/>
                </a:solidFill>
                <a:latin typeface="Arial Unicode"/>
                <a:ea typeface="Arial Unicode"/>
                <a:cs typeface="Arial Unicode"/>
                <a:sym typeface="Arial Unicode"/>
              </a:rPr>
              <a:t>記憶體</a:t>
            </a:r>
            <a:r>
              <a:rPr lang="en-US" sz="1500" spc="15" dirty="0">
                <a:solidFill>
                  <a:srgbClr val="000000"/>
                </a:solidFill>
                <a:latin typeface="Arial Unicode"/>
                <a:ea typeface="Arial Unicode"/>
                <a:cs typeface="Arial Unicode"/>
                <a:sym typeface="Arial Unicode"/>
              </a:rPr>
              <a:t>": null,</a:t>
            </a:r>
          </a:p>
          <a:p>
            <a:pPr algn="l">
              <a:lnSpc>
                <a:spcPts val="1710"/>
              </a:lnSpc>
              <a:spcBef>
                <a:spcPct val="0"/>
              </a:spcBef>
            </a:pPr>
            <a:r>
              <a:rPr lang="en-US" sz="1500" spc="15" dirty="0">
                <a:solidFill>
                  <a:srgbClr val="000000"/>
                </a:solidFill>
                <a:latin typeface="Arial Unicode"/>
                <a:ea typeface="Arial Unicode"/>
                <a:cs typeface="Arial Unicode"/>
                <a:sym typeface="Arial Unicode"/>
              </a:rPr>
              <a:t>        "</a:t>
            </a:r>
            <a:r>
              <a:rPr lang="en-US" sz="1500" spc="15" dirty="0" err="1">
                <a:solidFill>
                  <a:srgbClr val="000000"/>
                </a:solidFill>
                <a:latin typeface="Arial Unicode"/>
                <a:ea typeface="Arial Unicode"/>
                <a:cs typeface="Arial Unicode"/>
                <a:sym typeface="Arial Unicode"/>
              </a:rPr>
              <a:t>上市日</a:t>
            </a:r>
            <a:r>
              <a:rPr lang="en-US" sz="1500" spc="15" dirty="0">
                <a:solidFill>
                  <a:srgbClr val="000000"/>
                </a:solidFill>
                <a:latin typeface="Arial Unicode"/>
                <a:ea typeface="Arial Unicode"/>
                <a:cs typeface="Arial Unicode"/>
                <a:sym typeface="Arial Unicode"/>
              </a:rPr>
              <a:t>": "2021-09-24",</a:t>
            </a:r>
          </a:p>
          <a:p>
            <a:pPr algn="l">
              <a:lnSpc>
                <a:spcPts val="1710"/>
              </a:lnSpc>
              <a:spcBef>
                <a:spcPct val="0"/>
              </a:spcBef>
            </a:pPr>
            <a:r>
              <a:rPr lang="en-US" sz="1500" spc="15" dirty="0">
                <a:solidFill>
                  <a:srgbClr val="000000"/>
                </a:solidFill>
                <a:latin typeface="Arial Unicode"/>
                <a:ea typeface="Arial Unicode"/>
                <a:cs typeface="Arial Unicode"/>
                <a:sym typeface="Arial Unicode"/>
              </a:rPr>
              <a:t>        "</a:t>
            </a:r>
            <a:r>
              <a:rPr lang="en-US" sz="1500" spc="15" dirty="0" err="1">
                <a:solidFill>
                  <a:srgbClr val="000000"/>
                </a:solidFill>
                <a:latin typeface="Arial Unicode"/>
                <a:ea typeface="Arial Unicode"/>
                <a:cs typeface="Arial Unicode"/>
                <a:sym typeface="Arial Unicode"/>
              </a:rPr>
              <a:t>資料抓取日</a:t>
            </a:r>
            <a:r>
              <a:rPr lang="en-US" sz="1500" spc="15" dirty="0">
                <a:solidFill>
                  <a:srgbClr val="000000"/>
                </a:solidFill>
                <a:latin typeface="Arial Unicode"/>
                <a:ea typeface="Arial Unicode"/>
                <a:cs typeface="Arial Unicode"/>
                <a:sym typeface="Arial Unicode"/>
              </a:rPr>
              <a:t>": "2025-03-03",</a:t>
            </a:r>
          </a:p>
          <a:p>
            <a:pPr algn="l">
              <a:lnSpc>
                <a:spcPts val="1710"/>
              </a:lnSpc>
              <a:spcBef>
                <a:spcPct val="0"/>
              </a:spcBef>
            </a:pPr>
            <a:r>
              <a:rPr lang="en-US" sz="1500" spc="15" dirty="0">
                <a:solidFill>
                  <a:srgbClr val="000000"/>
                </a:solidFill>
                <a:latin typeface="Arial Unicode"/>
                <a:ea typeface="Arial Unicode"/>
                <a:cs typeface="Arial Unicode"/>
                <a:sym typeface="Arial Unicode"/>
              </a:rPr>
              <a:t>        "</a:t>
            </a:r>
            <a:r>
              <a:rPr lang="en-US" sz="1500" spc="15" dirty="0" err="1">
                <a:solidFill>
                  <a:srgbClr val="000000"/>
                </a:solidFill>
                <a:latin typeface="Arial Unicode"/>
                <a:ea typeface="Arial Unicode"/>
                <a:cs typeface="Arial Unicode"/>
                <a:sym typeface="Arial Unicode"/>
              </a:rPr>
              <a:t>抓取日建議售價</a:t>
            </a:r>
            <a:r>
              <a:rPr lang="en-US" sz="1500" spc="15" dirty="0">
                <a:solidFill>
                  <a:srgbClr val="000000"/>
                </a:solidFill>
                <a:latin typeface="Arial Unicode"/>
                <a:ea typeface="Arial Unicode"/>
                <a:cs typeface="Arial Unicode"/>
                <a:sym typeface="Arial Unicode"/>
              </a:rPr>
              <a:t>": 31900,</a:t>
            </a:r>
          </a:p>
          <a:p>
            <a:pPr algn="l">
              <a:lnSpc>
                <a:spcPts val="1710"/>
              </a:lnSpc>
              <a:spcBef>
                <a:spcPct val="0"/>
              </a:spcBef>
            </a:pPr>
            <a:r>
              <a:rPr lang="en-US" sz="1500" spc="15" dirty="0">
                <a:solidFill>
                  <a:srgbClr val="000000"/>
                </a:solidFill>
                <a:latin typeface="Arial Unicode"/>
                <a:ea typeface="Arial Unicode"/>
                <a:cs typeface="Arial Unicode"/>
                <a:sym typeface="Arial Unicode"/>
              </a:rPr>
              <a:t>        "</a:t>
            </a:r>
            <a:r>
              <a:rPr lang="en-US" sz="1500" spc="15" dirty="0" err="1">
                <a:solidFill>
                  <a:srgbClr val="000000"/>
                </a:solidFill>
                <a:latin typeface="Arial Unicode"/>
                <a:ea typeface="Arial Unicode"/>
                <a:cs typeface="Arial Unicode"/>
                <a:sym typeface="Arial Unicode"/>
              </a:rPr>
              <a:t>上市日建議售價</a:t>
            </a:r>
            <a:r>
              <a:rPr lang="en-US" sz="1500" spc="15" dirty="0">
                <a:solidFill>
                  <a:srgbClr val="000000"/>
                </a:solidFill>
                <a:latin typeface="Arial Unicode"/>
                <a:ea typeface="Arial Unicode"/>
                <a:cs typeface="Arial Unicode"/>
                <a:sym typeface="Arial Unicode"/>
              </a:rPr>
              <a:t>": 32900,</a:t>
            </a:r>
          </a:p>
        </p:txBody>
      </p:sp>
      <p:grpSp>
        <p:nvGrpSpPr>
          <p:cNvPr id="14" name="Group 14"/>
          <p:cNvGrpSpPr/>
          <p:nvPr/>
        </p:nvGrpSpPr>
        <p:grpSpPr>
          <a:xfrm>
            <a:off x="17259300" y="0"/>
            <a:ext cx="992505" cy="1304461"/>
            <a:chOff x="0" y="0"/>
            <a:chExt cx="1323340" cy="1739282"/>
          </a:xfrm>
        </p:grpSpPr>
        <p:grpSp>
          <p:nvGrpSpPr>
            <p:cNvPr id="15" name="Group 15"/>
            <p:cNvGrpSpPr>
              <a:grpSpLocks noChangeAspect="1"/>
            </p:cNvGrpSpPr>
            <p:nvPr/>
          </p:nvGrpSpPr>
          <p:grpSpPr>
            <a:xfrm>
              <a:off x="0" y="0"/>
              <a:ext cx="1323340" cy="1323340"/>
              <a:chOff x="0" y="0"/>
              <a:chExt cx="13884457" cy="13884457"/>
            </a:xfrm>
          </p:grpSpPr>
          <p:sp>
            <p:nvSpPr>
              <p:cNvPr id="16" name="Freeform 16"/>
              <p:cNvSpPr/>
              <p:nvPr/>
            </p:nvSpPr>
            <p:spPr>
              <a:xfrm>
                <a:off x="-342874" y="-11125"/>
                <a:ext cx="14570202" cy="13906705"/>
              </a:xfrm>
              <a:custGeom>
                <a:avLst/>
                <a:gdLst/>
                <a:ahLst/>
                <a:cxnLst/>
                <a:rect l="l" t="t" r="r" b="b"/>
                <a:pathLst>
                  <a:path w="14570202" h="13906705">
                    <a:moveTo>
                      <a:pt x="7285101" y="11125"/>
                    </a:moveTo>
                    <a:cubicBezTo>
                      <a:pt x="4797487" y="0"/>
                      <a:pt x="2494061" y="1320743"/>
                      <a:pt x="1247030" y="3473245"/>
                    </a:cubicBezTo>
                    <a:cubicBezTo>
                      <a:pt x="0" y="5625748"/>
                      <a:pt x="0" y="8280957"/>
                      <a:pt x="1247030" y="10433459"/>
                    </a:cubicBezTo>
                    <a:cubicBezTo>
                      <a:pt x="2494061" y="12585962"/>
                      <a:pt x="4797487" y="13906705"/>
                      <a:pt x="7285101" y="13895580"/>
                    </a:cubicBezTo>
                    <a:cubicBezTo>
                      <a:pt x="9772716" y="13906705"/>
                      <a:pt x="12076142" y="12585962"/>
                      <a:pt x="13323172" y="10433459"/>
                    </a:cubicBezTo>
                    <a:cubicBezTo>
                      <a:pt x="14570202" y="8280957"/>
                      <a:pt x="14570202" y="5625748"/>
                      <a:pt x="13323172" y="3473245"/>
                    </a:cubicBezTo>
                    <a:cubicBezTo>
                      <a:pt x="12076142" y="1320743"/>
                      <a:pt x="9772716" y="0"/>
                      <a:pt x="7285101" y="11125"/>
                    </a:cubicBezTo>
                    <a:close/>
                  </a:path>
                </a:pathLst>
              </a:custGeom>
              <a:solidFill>
                <a:srgbClr val="999999"/>
              </a:solidFill>
            </p:spPr>
            <p:txBody>
              <a:bodyPr/>
              <a:lstStyle/>
              <a:p>
                <a:endParaRPr lang="zh-TW" altLang="en-US"/>
              </a:p>
            </p:txBody>
          </p:sp>
          <p:sp>
            <p:nvSpPr>
              <p:cNvPr id="17" name="Freeform 17"/>
              <p:cNvSpPr/>
              <p:nvPr/>
            </p:nvSpPr>
            <p:spPr>
              <a:xfrm>
                <a:off x="-254486" y="73238"/>
                <a:ext cx="14393428" cy="13737980"/>
              </a:xfrm>
              <a:custGeom>
                <a:avLst/>
                <a:gdLst/>
                <a:ahLst/>
                <a:cxnLst/>
                <a:rect l="l" t="t" r="r" b="b"/>
                <a:pathLst>
                  <a:path w="14393428" h="13737980">
                    <a:moveTo>
                      <a:pt x="7196713" y="10990"/>
                    </a:moveTo>
                    <a:cubicBezTo>
                      <a:pt x="4739280" y="0"/>
                      <a:pt x="2463801" y="1304718"/>
                      <a:pt x="1231900" y="3431105"/>
                    </a:cubicBezTo>
                    <a:cubicBezTo>
                      <a:pt x="0" y="5557493"/>
                      <a:pt x="0" y="8180486"/>
                      <a:pt x="1231900" y="10306873"/>
                    </a:cubicBezTo>
                    <a:cubicBezTo>
                      <a:pt x="2463801" y="12433261"/>
                      <a:pt x="4739280" y="13737979"/>
                      <a:pt x="7196713" y="13726989"/>
                    </a:cubicBezTo>
                    <a:cubicBezTo>
                      <a:pt x="9654147" y="13737979"/>
                      <a:pt x="11929626" y="12433261"/>
                      <a:pt x="13161527" y="10306873"/>
                    </a:cubicBezTo>
                    <a:cubicBezTo>
                      <a:pt x="14393428" y="8180486"/>
                      <a:pt x="14393428" y="5557493"/>
                      <a:pt x="13161527" y="3431105"/>
                    </a:cubicBezTo>
                    <a:cubicBezTo>
                      <a:pt x="11929626" y="1304718"/>
                      <a:pt x="9654147" y="0"/>
                      <a:pt x="7196713" y="10990"/>
                    </a:cubicBezTo>
                    <a:close/>
                  </a:path>
                </a:pathLst>
              </a:custGeom>
              <a:blipFill>
                <a:blip r:embed="rId5"/>
                <a:stretch>
                  <a:fillRect l="223" r="223" b="-9309"/>
                </a:stretch>
              </a:blipFill>
            </p:spPr>
            <p:txBody>
              <a:bodyPr/>
              <a:lstStyle/>
              <a:p>
                <a:endParaRPr lang="zh-TW" altLang="en-US"/>
              </a:p>
            </p:txBody>
          </p:sp>
        </p:grpSp>
        <p:sp>
          <p:nvSpPr>
            <p:cNvPr id="18" name="TextBox 18"/>
            <p:cNvSpPr txBox="1"/>
            <p:nvPr/>
          </p:nvSpPr>
          <p:spPr>
            <a:xfrm>
              <a:off x="190357" y="1333918"/>
              <a:ext cx="942626" cy="405364"/>
            </a:xfrm>
            <a:prstGeom prst="rect">
              <a:avLst/>
            </a:prstGeom>
          </p:spPr>
          <p:txBody>
            <a:bodyPr lIns="0" tIns="0" rIns="0" bIns="0" rtlCol="0" anchor="t">
              <a:spAutoFit/>
            </a:bodyPr>
            <a:lstStyle/>
            <a:p>
              <a:pPr algn="ctr">
                <a:lnSpc>
                  <a:spcPts val="2598"/>
                </a:lnSpc>
              </a:pPr>
              <a:r>
                <a:rPr lang="en-US" sz="1855" b="1" dirty="0" err="1">
                  <a:solidFill>
                    <a:srgbClr val="000000"/>
                  </a:solidFill>
                  <a:latin typeface="Noto Sans T Chinese Bold"/>
                  <a:ea typeface="Noto Sans T Chinese Bold"/>
                  <a:cs typeface="Noto Sans T Chinese Bold"/>
                  <a:sym typeface="Noto Sans T Chinese Bold"/>
                </a:rPr>
                <a:t>謝旻臻</a:t>
              </a:r>
              <a:endParaRPr lang="en-US" sz="1855" b="1" dirty="0">
                <a:solidFill>
                  <a:srgbClr val="000000"/>
                </a:solidFill>
                <a:latin typeface="Noto Sans T Chinese Bold"/>
                <a:ea typeface="Noto Sans T Chinese Bold"/>
                <a:cs typeface="Noto Sans T Chinese Bold"/>
                <a:sym typeface="Noto Sans T Chinese Bold"/>
              </a:endParaRPr>
            </a:p>
          </p:txBody>
        </p:sp>
      </p:grpSp>
      <p:pic>
        <p:nvPicPr>
          <p:cNvPr id="3" name="圖片 2"/>
          <p:cNvPicPr>
            <a:picLocks noChangeAspect="1"/>
          </p:cNvPicPr>
          <p:nvPr/>
        </p:nvPicPr>
        <p:blipFill>
          <a:blip r:embed="rId6"/>
          <a:stretch>
            <a:fillRect/>
          </a:stretch>
        </p:blipFill>
        <p:spPr>
          <a:xfrm>
            <a:off x="296389" y="5024898"/>
            <a:ext cx="8649591" cy="4233401"/>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5"/>
          <p:cNvGrpSpPr/>
          <p:nvPr/>
        </p:nvGrpSpPr>
        <p:grpSpPr>
          <a:xfrm>
            <a:off x="14164837" y="9589260"/>
            <a:ext cx="3094463" cy="366780"/>
            <a:chOff x="0" y="0"/>
            <a:chExt cx="4125951" cy="489041"/>
          </a:xfrm>
        </p:grpSpPr>
        <p:sp>
          <p:nvSpPr>
            <p:cNvPr id="6" name="TextBox 6"/>
            <p:cNvSpPr txBox="1"/>
            <p:nvPr/>
          </p:nvSpPr>
          <p:spPr>
            <a:xfrm>
              <a:off x="562691" y="76117"/>
              <a:ext cx="3563260" cy="376173"/>
            </a:xfrm>
            <a:prstGeom prst="rect">
              <a:avLst/>
            </a:prstGeom>
          </p:spPr>
          <p:txBody>
            <a:bodyPr lIns="0" tIns="0" rIns="0" bIns="0" rtlCol="0" anchor="t">
              <a:spAutoFit/>
            </a:bodyPr>
            <a:lstStyle/>
            <a:p>
              <a:pPr indent="0">
                <a:lnSpc>
                  <a:spcPts val="2165"/>
                </a:lnSpc>
              </a:pPr>
              <a:r>
                <a:rPr lang="en-US" sz="2000" b="1" spc="37" dirty="0" err="1">
                  <a:solidFill>
                    <a:srgbClr val="FFFFFF"/>
                  </a:solidFill>
                  <a:latin typeface="微軟正黑體 Light" panose="020B0304030504040204" pitchFamily="34" charset="-120"/>
                  <a:ea typeface="微軟正黑體 Light" panose="020B0304030504040204" pitchFamily="34" charset="-120"/>
                  <a:cs typeface="Arial Unicode Bold"/>
                  <a:sym typeface="Arial Unicode Bold"/>
                </a:rPr>
                <a:t>模型建置</a:t>
              </a:r>
              <a:endParaRPr lang="en-US" sz="2000" b="1" spc="37" dirty="0">
                <a:solidFill>
                  <a:srgbClr val="FFFFFF"/>
                </a:solidFill>
                <a:latin typeface="微軟正黑體 Light" panose="020B0304030504040204" pitchFamily="34" charset="-120"/>
                <a:ea typeface="微軟正黑體 Light" panose="020B0304030504040204" pitchFamily="34" charset="-120"/>
                <a:cs typeface="Arial Unicode Bold"/>
                <a:sym typeface="Arial Unicode Bold"/>
              </a:endParaRPr>
            </a:p>
          </p:txBody>
        </p:sp>
        <p:sp>
          <p:nvSpPr>
            <p:cNvPr id="7" name="Freeform 7"/>
            <p:cNvSpPr/>
            <p:nvPr/>
          </p:nvSpPr>
          <p:spPr>
            <a:xfrm rot="5400000">
              <a:off x="-39568" y="39568"/>
              <a:ext cx="489041" cy="409905"/>
            </a:xfrm>
            <a:custGeom>
              <a:avLst/>
              <a:gdLst/>
              <a:ahLst/>
              <a:cxnLst/>
              <a:rect l="l" t="t" r="r" b="b"/>
              <a:pathLst>
                <a:path w="489041" h="409905">
                  <a:moveTo>
                    <a:pt x="0" y="0"/>
                  </a:moveTo>
                  <a:lnTo>
                    <a:pt x="489041" y="0"/>
                  </a:lnTo>
                  <a:lnTo>
                    <a:pt x="489041" y="409905"/>
                  </a:lnTo>
                  <a:lnTo>
                    <a:pt x="0" y="40990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zh-TW" altLang="en-US"/>
            </a:p>
          </p:txBody>
        </p:sp>
      </p:grpSp>
      <p:sp>
        <p:nvSpPr>
          <p:cNvPr id="8" name="TextBox 8"/>
          <p:cNvSpPr txBox="1"/>
          <p:nvPr/>
        </p:nvSpPr>
        <p:spPr>
          <a:xfrm>
            <a:off x="1028700" y="1057275"/>
            <a:ext cx="12784825" cy="954438"/>
          </a:xfrm>
          <a:prstGeom prst="rect">
            <a:avLst/>
          </a:prstGeom>
        </p:spPr>
        <p:txBody>
          <a:bodyPr lIns="0" tIns="0" rIns="0" bIns="0" rtlCol="0" anchor="t">
            <a:spAutoFit/>
          </a:bodyPr>
          <a:lstStyle/>
          <a:p>
            <a:pPr marL="0" lvl="0" indent="0" algn="l">
              <a:lnSpc>
                <a:spcPts val="7410"/>
              </a:lnSpc>
            </a:pPr>
            <a:r>
              <a:rPr lang="en-US" sz="6500" b="1" spc="65">
                <a:solidFill>
                  <a:srgbClr val="000000"/>
                </a:solidFill>
                <a:latin typeface="Arial Unicode Bold"/>
                <a:ea typeface="Arial Unicode Bold"/>
                <a:cs typeface="Arial Unicode Bold"/>
                <a:sym typeface="Arial Unicode Bold"/>
              </a:rPr>
              <a:t>機器學習 - 模型選擇 </a:t>
            </a:r>
          </a:p>
        </p:txBody>
      </p:sp>
      <p:graphicFrame>
        <p:nvGraphicFramePr>
          <p:cNvPr id="10" name="Table 10"/>
          <p:cNvGraphicFramePr>
            <a:graphicFrameLocks noGrp="1"/>
          </p:cNvGraphicFramePr>
          <p:nvPr>
            <p:extLst>
              <p:ext uri="{D42A27DB-BD31-4B8C-83A1-F6EECF244321}">
                <p14:modId xmlns:p14="http://schemas.microsoft.com/office/powerpoint/2010/main" val="3240705475"/>
              </p:ext>
            </p:extLst>
          </p:nvPr>
        </p:nvGraphicFramePr>
        <p:xfrm>
          <a:off x="1085850" y="2861494"/>
          <a:ext cx="16116300" cy="5626876"/>
        </p:xfrm>
        <a:graphic>
          <a:graphicData uri="http://schemas.openxmlformats.org/drawingml/2006/table">
            <a:tbl>
              <a:tblPr/>
              <a:tblGrid>
                <a:gridCol w="2019300">
                  <a:extLst>
                    <a:ext uri="{9D8B030D-6E8A-4147-A177-3AD203B41FA5}">
                      <a16:colId xmlns:a16="http://schemas.microsoft.com/office/drawing/2014/main" val="20000"/>
                    </a:ext>
                  </a:extLst>
                </a:gridCol>
                <a:gridCol w="4572000">
                  <a:extLst>
                    <a:ext uri="{9D8B030D-6E8A-4147-A177-3AD203B41FA5}">
                      <a16:colId xmlns:a16="http://schemas.microsoft.com/office/drawing/2014/main" val="20001"/>
                    </a:ext>
                  </a:extLst>
                </a:gridCol>
                <a:gridCol w="4419600">
                  <a:extLst>
                    <a:ext uri="{9D8B030D-6E8A-4147-A177-3AD203B41FA5}">
                      <a16:colId xmlns:a16="http://schemas.microsoft.com/office/drawing/2014/main" val="20002"/>
                    </a:ext>
                  </a:extLst>
                </a:gridCol>
                <a:gridCol w="5105400">
                  <a:extLst>
                    <a:ext uri="{9D8B030D-6E8A-4147-A177-3AD203B41FA5}">
                      <a16:colId xmlns:a16="http://schemas.microsoft.com/office/drawing/2014/main" val="20003"/>
                    </a:ext>
                  </a:extLst>
                </a:gridCol>
              </a:tblGrid>
              <a:tr h="950174">
                <a:tc>
                  <a:txBody>
                    <a:bodyPr/>
                    <a:lstStyle/>
                    <a:p>
                      <a:pPr algn="ctr">
                        <a:lnSpc>
                          <a:spcPts val="4459"/>
                        </a:lnSpc>
                        <a:defRPr/>
                      </a:pPr>
                      <a:r>
                        <a:rPr lang="en-US" sz="3185" b="0" i="0">
                          <a:solidFill>
                            <a:srgbClr val="FFFFFF"/>
                          </a:solidFill>
                          <a:latin typeface="Arial Unicode Bold"/>
                          <a:ea typeface="Arial Unicode Bold"/>
                          <a:cs typeface="Arial Unicode Bold"/>
                          <a:sym typeface="Arial Unicode Bold"/>
                        </a:rPr>
                        <a:t>模型</a:t>
                      </a:r>
                      <a:endParaRPr lang="en-US" sz="1100" b="0" i="0"/>
                    </a:p>
                  </a:txBody>
                  <a:tcPr marL="242712" marR="242712" marT="242712" marB="242712" anchor="ctr">
                    <a:lnL w="9277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46385" cap="flat" cmpd="sng" algn="ctr">
                      <a:solidFill>
                        <a:srgbClr val="000000"/>
                      </a:solidFill>
                      <a:prstDash val="solid"/>
                      <a:round/>
                      <a:headEnd type="none" w="med" len="med"/>
                      <a:tailEnd type="none" w="med" len="med"/>
                    </a:lnT>
                    <a:lnB w="108232" cap="flat" cmpd="sng" algn="ctr">
                      <a:solidFill>
                        <a:srgbClr val="000000"/>
                      </a:solidFill>
                      <a:prstDash val="solid"/>
                      <a:round/>
                      <a:headEnd type="none" w="med" len="med"/>
                      <a:tailEnd type="none" w="med" len="med"/>
                    </a:lnB>
                    <a:solidFill>
                      <a:srgbClr val="000000"/>
                    </a:solidFill>
                  </a:tcPr>
                </a:tc>
                <a:tc>
                  <a:txBody>
                    <a:bodyPr/>
                    <a:lstStyle/>
                    <a:p>
                      <a:pPr algn="ctr">
                        <a:lnSpc>
                          <a:spcPts val="4459"/>
                        </a:lnSpc>
                        <a:defRPr/>
                      </a:pPr>
                      <a:r>
                        <a:rPr lang="en-US" sz="3185" b="0" i="0" dirty="0" err="1">
                          <a:solidFill>
                            <a:srgbClr val="FFFFFF"/>
                          </a:solidFill>
                          <a:latin typeface="Arial Unicode Bold"/>
                          <a:ea typeface="Arial Unicode Bold"/>
                          <a:cs typeface="Arial Unicode Bold"/>
                          <a:sym typeface="Arial Unicode Bold"/>
                        </a:rPr>
                        <a:t>優點</a:t>
                      </a:r>
                      <a:endParaRPr lang="en-US" sz="1100" b="0" i="0" dirty="0"/>
                    </a:p>
                  </a:txBody>
                  <a:tcPr marL="242712" marR="242712" marT="242712" marB="242712" anchor="ctr">
                    <a:lnL w="0" cap="flat" cmpd="sng" algn="ctr">
                      <a:solidFill>
                        <a:srgbClr val="000000"/>
                      </a:solidFill>
                      <a:prstDash val="solid"/>
                      <a:round/>
                      <a:headEnd type="none" w="med" len="med"/>
                      <a:tailEnd type="none" w="med" len="med"/>
                    </a:lnL>
                    <a:lnR w="92770" cap="flat" cmpd="sng" algn="ctr">
                      <a:solidFill>
                        <a:srgbClr val="000000"/>
                      </a:solidFill>
                      <a:prstDash val="solid"/>
                      <a:round/>
                      <a:headEnd type="none" w="med" len="med"/>
                      <a:tailEnd type="none" w="med" len="med"/>
                    </a:lnR>
                    <a:lnT w="46385" cap="flat" cmpd="sng" algn="ctr">
                      <a:solidFill>
                        <a:srgbClr val="000000"/>
                      </a:solidFill>
                      <a:prstDash val="solid"/>
                      <a:round/>
                      <a:headEnd type="none" w="med" len="med"/>
                      <a:tailEnd type="none" w="med" len="med"/>
                    </a:lnT>
                    <a:lnB w="108232" cap="flat" cmpd="sng" algn="ctr">
                      <a:solidFill>
                        <a:srgbClr val="000000"/>
                      </a:solidFill>
                      <a:prstDash val="solid"/>
                      <a:round/>
                      <a:headEnd type="none" w="med" len="med"/>
                      <a:tailEnd type="none" w="med" len="med"/>
                    </a:lnB>
                    <a:solidFill>
                      <a:srgbClr val="000000"/>
                    </a:solidFill>
                  </a:tcPr>
                </a:tc>
                <a:tc>
                  <a:txBody>
                    <a:bodyPr/>
                    <a:lstStyle/>
                    <a:p>
                      <a:pPr algn="ctr">
                        <a:lnSpc>
                          <a:spcPts val="4459"/>
                        </a:lnSpc>
                        <a:defRPr/>
                      </a:pPr>
                      <a:r>
                        <a:rPr lang="en-US" sz="3185" b="0" i="0" dirty="0" err="1">
                          <a:solidFill>
                            <a:srgbClr val="FFFFFF"/>
                          </a:solidFill>
                          <a:latin typeface="Arial Unicode Bold"/>
                          <a:ea typeface="Arial Unicode Bold"/>
                          <a:cs typeface="Arial Unicode Bold"/>
                          <a:sym typeface="Arial Unicode Bold"/>
                        </a:rPr>
                        <a:t>缺點</a:t>
                      </a:r>
                      <a:endParaRPr lang="en-US" sz="1100" b="0" i="0" dirty="0"/>
                    </a:p>
                  </a:txBody>
                  <a:tcPr marL="242712" marR="242712" marT="242712" marB="242712" anchor="ctr">
                    <a:lnL w="92770" cap="flat" cmpd="sng" algn="ctr">
                      <a:solidFill>
                        <a:srgbClr val="000000"/>
                      </a:solidFill>
                      <a:prstDash val="solid"/>
                      <a:round/>
                      <a:headEnd type="none" w="med" len="med"/>
                      <a:tailEnd type="none" w="med" len="med"/>
                    </a:lnL>
                    <a:lnR w="92770" cap="flat" cmpd="sng" algn="ctr">
                      <a:solidFill>
                        <a:srgbClr val="000000"/>
                      </a:solidFill>
                      <a:prstDash val="solid"/>
                      <a:round/>
                      <a:headEnd type="none" w="med" len="med"/>
                      <a:tailEnd type="none" w="med" len="med"/>
                    </a:lnR>
                    <a:lnT w="46385" cap="flat" cmpd="sng" algn="ctr">
                      <a:solidFill>
                        <a:srgbClr val="000000"/>
                      </a:solidFill>
                      <a:prstDash val="solid"/>
                      <a:round/>
                      <a:headEnd type="none" w="med" len="med"/>
                      <a:tailEnd type="none" w="med" len="med"/>
                    </a:lnT>
                    <a:lnB w="108232" cap="flat" cmpd="sng" algn="ctr">
                      <a:solidFill>
                        <a:srgbClr val="000000"/>
                      </a:solidFill>
                      <a:prstDash val="solid"/>
                      <a:round/>
                      <a:headEnd type="none" w="med" len="med"/>
                      <a:tailEnd type="none" w="med" len="med"/>
                    </a:lnB>
                    <a:solidFill>
                      <a:srgbClr val="000000"/>
                    </a:solidFill>
                  </a:tcPr>
                </a:tc>
                <a:tc>
                  <a:txBody>
                    <a:bodyPr/>
                    <a:lstStyle/>
                    <a:p>
                      <a:pPr algn="ctr">
                        <a:lnSpc>
                          <a:spcPts val="4459"/>
                        </a:lnSpc>
                        <a:defRPr/>
                      </a:pPr>
                      <a:r>
                        <a:rPr lang="en-US" sz="3185" b="0" i="0">
                          <a:solidFill>
                            <a:srgbClr val="FFFFFF"/>
                          </a:solidFill>
                          <a:latin typeface="Arial Unicode Bold"/>
                          <a:ea typeface="Arial Unicode Bold"/>
                          <a:cs typeface="Arial Unicode Bold"/>
                          <a:sym typeface="Arial Unicode Bold"/>
                        </a:rPr>
                        <a:t>適用情況</a:t>
                      </a:r>
                      <a:endParaRPr lang="en-US" sz="1100" b="0" i="0"/>
                    </a:p>
                  </a:txBody>
                  <a:tcPr marL="242712" marR="242712" marT="242712" marB="242712" anchor="ctr">
                    <a:lnL w="92770" cap="flat" cmpd="sng" algn="ctr">
                      <a:solidFill>
                        <a:srgbClr val="000000"/>
                      </a:solidFill>
                      <a:prstDash val="solid"/>
                      <a:round/>
                      <a:headEnd type="none" w="med" len="med"/>
                      <a:tailEnd type="none" w="med" len="med"/>
                    </a:lnL>
                    <a:lnR w="92770" cap="flat" cmpd="sng" algn="ctr">
                      <a:solidFill>
                        <a:srgbClr val="000000"/>
                      </a:solidFill>
                      <a:prstDash val="solid"/>
                      <a:round/>
                      <a:headEnd type="none" w="med" len="med"/>
                      <a:tailEnd type="none" w="med" len="med"/>
                    </a:lnR>
                    <a:lnT w="46385" cap="flat" cmpd="sng" algn="ctr">
                      <a:solidFill>
                        <a:srgbClr val="000000"/>
                      </a:solidFill>
                      <a:prstDash val="solid"/>
                      <a:round/>
                      <a:headEnd type="none" w="med" len="med"/>
                      <a:tailEnd type="none" w="med" len="med"/>
                    </a:lnT>
                    <a:lnB w="108232" cap="flat" cmpd="sng" algn="ctr">
                      <a:solidFill>
                        <a:srgbClr val="000000"/>
                      </a:solidFill>
                      <a:prstDash val="solid"/>
                      <a:round/>
                      <a:headEnd type="none" w="med" len="med"/>
                      <a:tailEnd type="none" w="med" len="med"/>
                    </a:lnB>
                    <a:solidFill>
                      <a:srgbClr val="000000"/>
                    </a:solidFill>
                  </a:tcPr>
                </a:tc>
                <a:extLst>
                  <a:ext uri="{0D108BD9-81ED-4DB2-BD59-A6C34878D82A}">
                    <a16:rowId xmlns:a16="http://schemas.microsoft.com/office/drawing/2014/main" val="10000"/>
                  </a:ext>
                </a:extLst>
              </a:tr>
              <a:tr h="1404219">
                <a:tc>
                  <a:txBody>
                    <a:bodyPr/>
                    <a:lstStyle/>
                    <a:p>
                      <a:pPr algn="ctr">
                        <a:lnSpc>
                          <a:spcPts val="3567"/>
                        </a:lnSpc>
                        <a:defRPr/>
                      </a:pPr>
                      <a:r>
                        <a:rPr lang="en-US" sz="2548" b="0" i="0">
                          <a:solidFill>
                            <a:srgbClr val="000000"/>
                          </a:solidFill>
                          <a:latin typeface="Arial Unicode"/>
                          <a:ea typeface="Arial Unicode"/>
                          <a:cs typeface="Arial Unicode"/>
                          <a:sym typeface="Arial Unicode"/>
                        </a:rPr>
                        <a:t>隨機森林</a:t>
                      </a:r>
                      <a:endParaRPr lang="en-US" sz="1100" b="0" i="0"/>
                    </a:p>
                  </a:txBody>
                  <a:tcPr marL="242712" marR="242712" marT="242712" marB="242712" anchor="ctr">
                    <a:lnL w="9277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108232" cap="flat" cmpd="sng" algn="ctr">
                      <a:solidFill>
                        <a:srgbClr val="000000"/>
                      </a:solidFill>
                      <a:prstDash val="solid"/>
                      <a:round/>
                      <a:headEnd type="none" w="med" len="med"/>
                      <a:tailEnd type="none" w="med" len="med"/>
                    </a:lnT>
                    <a:lnB w="46385" cap="flat" cmpd="sng" algn="ctr">
                      <a:solidFill>
                        <a:srgbClr val="000000"/>
                      </a:solidFill>
                      <a:prstDash val="solid"/>
                      <a:round/>
                      <a:headEnd type="none" w="med" len="med"/>
                      <a:tailEnd type="none" w="med" len="med"/>
                    </a:lnB>
                  </a:tcPr>
                </a:tc>
                <a:tc>
                  <a:txBody>
                    <a:bodyPr/>
                    <a:lstStyle/>
                    <a:p>
                      <a:pPr algn="ctr">
                        <a:lnSpc>
                          <a:spcPts val="3567"/>
                        </a:lnSpc>
                        <a:defRPr/>
                      </a:pPr>
                      <a:r>
                        <a:rPr lang="en-US" sz="2548" b="0" i="0" dirty="0" err="1">
                          <a:solidFill>
                            <a:srgbClr val="000000"/>
                          </a:solidFill>
                          <a:latin typeface="Arial Unicode"/>
                          <a:ea typeface="Arial Unicode"/>
                          <a:cs typeface="Arial Unicode"/>
                          <a:sym typeface="Arial Unicode"/>
                        </a:rPr>
                        <a:t>適合中小數據</a:t>
                      </a:r>
                      <a:r>
                        <a:rPr lang="en-US" sz="2548" b="0" i="0" dirty="0">
                          <a:solidFill>
                            <a:srgbClr val="000000"/>
                          </a:solidFill>
                          <a:latin typeface="Arial Unicode"/>
                          <a:ea typeface="Arial Unicode"/>
                          <a:cs typeface="Arial Unicode"/>
                          <a:sym typeface="Arial Unicode"/>
                        </a:rPr>
                        <a:t>、</a:t>
                      </a:r>
                      <a:endParaRPr lang="en-US" sz="1100" b="0" i="0" dirty="0"/>
                    </a:p>
                    <a:p>
                      <a:pPr algn="ctr">
                        <a:lnSpc>
                          <a:spcPts val="3567"/>
                        </a:lnSpc>
                      </a:pPr>
                      <a:r>
                        <a:rPr lang="en-US" sz="2548" b="0" i="0" dirty="0" err="1">
                          <a:solidFill>
                            <a:srgbClr val="000000"/>
                          </a:solidFill>
                          <a:latin typeface="Arial Unicode"/>
                          <a:ea typeface="Arial Unicode"/>
                          <a:cs typeface="Arial Unicode"/>
                          <a:sym typeface="Arial Unicode"/>
                        </a:rPr>
                        <a:t>處理缺失值能力強</a:t>
                      </a:r>
                      <a:endParaRPr lang="en-US" sz="2548" b="0" i="0" dirty="0">
                        <a:solidFill>
                          <a:srgbClr val="000000"/>
                        </a:solidFill>
                        <a:latin typeface="Arial Unicode"/>
                        <a:ea typeface="Arial Unicode"/>
                        <a:cs typeface="Arial Unicode"/>
                        <a:sym typeface="Arial Unicode"/>
                      </a:endParaRPr>
                    </a:p>
                  </a:txBody>
                  <a:tcPr marL="242712" marR="242712" marT="242712" marB="242712" anchor="ctr">
                    <a:lnL w="0" cap="flat" cmpd="sng" algn="ctr">
                      <a:solidFill>
                        <a:srgbClr val="000000"/>
                      </a:solidFill>
                      <a:prstDash val="solid"/>
                      <a:round/>
                      <a:headEnd type="none" w="med" len="med"/>
                      <a:tailEnd type="none" w="med" len="med"/>
                    </a:lnL>
                    <a:lnR w="92770" cap="flat" cmpd="sng" algn="ctr">
                      <a:solidFill>
                        <a:srgbClr val="000000"/>
                      </a:solidFill>
                      <a:prstDash val="solid"/>
                      <a:round/>
                      <a:headEnd type="none" w="med" len="med"/>
                      <a:tailEnd type="none" w="med" len="med"/>
                    </a:lnR>
                    <a:lnT w="108232" cap="flat" cmpd="sng" algn="ctr">
                      <a:solidFill>
                        <a:srgbClr val="000000"/>
                      </a:solidFill>
                      <a:prstDash val="solid"/>
                      <a:round/>
                      <a:headEnd type="none" w="med" len="med"/>
                      <a:tailEnd type="none" w="med" len="med"/>
                    </a:lnT>
                    <a:lnB w="46385" cap="flat" cmpd="sng" algn="ctr">
                      <a:solidFill>
                        <a:srgbClr val="000000"/>
                      </a:solidFill>
                      <a:prstDash val="solid"/>
                      <a:round/>
                      <a:headEnd type="none" w="med" len="med"/>
                      <a:tailEnd type="none" w="med" len="med"/>
                    </a:lnB>
                  </a:tcPr>
                </a:tc>
                <a:tc>
                  <a:txBody>
                    <a:bodyPr/>
                    <a:lstStyle/>
                    <a:p>
                      <a:pPr algn="ctr">
                        <a:lnSpc>
                          <a:spcPts val="3567"/>
                        </a:lnSpc>
                        <a:defRPr/>
                      </a:pPr>
                      <a:r>
                        <a:rPr lang="en-US" sz="2548" b="0" i="0">
                          <a:solidFill>
                            <a:srgbClr val="000000"/>
                          </a:solidFill>
                          <a:latin typeface="Arial Unicode"/>
                          <a:ea typeface="Arial Unicode"/>
                          <a:cs typeface="Arial Unicode"/>
                          <a:sym typeface="Arial Unicode"/>
                        </a:rPr>
                        <a:t>訓練時間長、解釋性差</a:t>
                      </a:r>
                      <a:endParaRPr lang="en-US" sz="1100" b="0" i="0"/>
                    </a:p>
                  </a:txBody>
                  <a:tcPr marL="242712" marR="242712" marT="242712" marB="242712" anchor="ctr">
                    <a:lnL w="92770" cap="flat" cmpd="sng" algn="ctr">
                      <a:solidFill>
                        <a:srgbClr val="000000"/>
                      </a:solidFill>
                      <a:prstDash val="solid"/>
                      <a:round/>
                      <a:headEnd type="none" w="med" len="med"/>
                      <a:tailEnd type="none" w="med" len="med"/>
                    </a:lnL>
                    <a:lnR w="92770" cap="flat" cmpd="sng" algn="ctr">
                      <a:solidFill>
                        <a:srgbClr val="000000"/>
                      </a:solidFill>
                      <a:prstDash val="solid"/>
                      <a:round/>
                      <a:headEnd type="none" w="med" len="med"/>
                      <a:tailEnd type="none" w="med" len="med"/>
                    </a:lnR>
                    <a:lnT w="108232" cap="flat" cmpd="sng" algn="ctr">
                      <a:solidFill>
                        <a:srgbClr val="000000"/>
                      </a:solidFill>
                      <a:prstDash val="solid"/>
                      <a:round/>
                      <a:headEnd type="none" w="med" len="med"/>
                      <a:tailEnd type="none" w="med" len="med"/>
                    </a:lnT>
                    <a:lnB w="46385" cap="flat" cmpd="sng" algn="ctr">
                      <a:solidFill>
                        <a:srgbClr val="000000"/>
                      </a:solidFill>
                      <a:prstDash val="solid"/>
                      <a:round/>
                      <a:headEnd type="none" w="med" len="med"/>
                      <a:tailEnd type="none" w="med" len="med"/>
                    </a:lnB>
                  </a:tcPr>
                </a:tc>
                <a:tc>
                  <a:txBody>
                    <a:bodyPr/>
                    <a:lstStyle/>
                    <a:p>
                      <a:pPr algn="ctr">
                        <a:lnSpc>
                          <a:spcPts val="3567"/>
                        </a:lnSpc>
                        <a:defRPr/>
                      </a:pPr>
                      <a:r>
                        <a:rPr lang="en-US" sz="2548" b="0" i="0">
                          <a:solidFill>
                            <a:srgbClr val="000000"/>
                          </a:solidFill>
                          <a:latin typeface="Arial Unicode"/>
                          <a:ea typeface="Arial Unicode"/>
                          <a:cs typeface="Arial Unicode"/>
                          <a:sym typeface="Arial Unicode"/>
                        </a:rPr>
                        <a:t>數據較大且有缺失值時穩定選擇</a:t>
                      </a:r>
                      <a:endParaRPr lang="en-US" sz="1100" b="0" i="0"/>
                    </a:p>
                  </a:txBody>
                  <a:tcPr marL="242712" marR="242712" marT="242712" marB="242712" anchor="ctr">
                    <a:lnL w="92770" cap="flat" cmpd="sng" algn="ctr">
                      <a:solidFill>
                        <a:srgbClr val="000000"/>
                      </a:solidFill>
                      <a:prstDash val="solid"/>
                      <a:round/>
                      <a:headEnd type="none" w="med" len="med"/>
                      <a:tailEnd type="none" w="med" len="med"/>
                    </a:lnL>
                    <a:lnR w="92770" cap="flat" cmpd="sng" algn="ctr">
                      <a:solidFill>
                        <a:srgbClr val="000000"/>
                      </a:solidFill>
                      <a:prstDash val="solid"/>
                      <a:round/>
                      <a:headEnd type="none" w="med" len="med"/>
                      <a:tailEnd type="none" w="med" len="med"/>
                    </a:lnR>
                    <a:lnT w="108232" cap="flat" cmpd="sng" algn="ctr">
                      <a:solidFill>
                        <a:srgbClr val="000000"/>
                      </a:solidFill>
                      <a:prstDash val="solid"/>
                      <a:round/>
                      <a:headEnd type="none" w="med" len="med"/>
                      <a:tailEnd type="none" w="med" len="med"/>
                    </a:lnT>
                    <a:lnB w="4638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256863">
                <a:tc>
                  <a:txBody>
                    <a:bodyPr/>
                    <a:lstStyle/>
                    <a:p>
                      <a:pPr algn="ctr">
                        <a:lnSpc>
                          <a:spcPts val="3567"/>
                        </a:lnSpc>
                        <a:defRPr/>
                      </a:pPr>
                      <a:r>
                        <a:rPr lang="en-US" sz="2548" b="0" i="0">
                          <a:solidFill>
                            <a:srgbClr val="000000"/>
                          </a:solidFill>
                          <a:latin typeface="Arial Unicode"/>
                          <a:ea typeface="Arial Unicode"/>
                          <a:cs typeface="Arial Unicode"/>
                          <a:sym typeface="Arial Unicode"/>
                        </a:rPr>
                        <a:t>XGBoost</a:t>
                      </a:r>
                      <a:endParaRPr lang="en-US" sz="1100" b="0" i="0"/>
                    </a:p>
                  </a:txBody>
                  <a:tcPr marL="242712" marR="242712" marT="242712" marB="242712" anchor="ctr">
                    <a:lnL w="9277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46385" cap="flat" cmpd="sng" algn="ctr">
                      <a:solidFill>
                        <a:srgbClr val="000000"/>
                      </a:solidFill>
                      <a:prstDash val="solid"/>
                      <a:round/>
                      <a:headEnd type="none" w="med" len="med"/>
                      <a:tailEnd type="none" w="med" len="med"/>
                    </a:lnT>
                    <a:lnB w="46385" cap="flat" cmpd="sng" algn="ctr">
                      <a:solidFill>
                        <a:srgbClr val="000000"/>
                      </a:solidFill>
                      <a:prstDash val="solid"/>
                      <a:round/>
                      <a:headEnd type="none" w="med" len="med"/>
                      <a:tailEnd type="none" w="med" len="med"/>
                    </a:lnB>
                  </a:tcPr>
                </a:tc>
                <a:tc>
                  <a:txBody>
                    <a:bodyPr/>
                    <a:lstStyle/>
                    <a:p>
                      <a:pPr algn="ctr">
                        <a:lnSpc>
                          <a:spcPts val="3567"/>
                        </a:lnSpc>
                        <a:defRPr/>
                      </a:pPr>
                      <a:r>
                        <a:rPr lang="en-US" sz="2548" b="0" i="0">
                          <a:solidFill>
                            <a:srgbClr val="000000"/>
                          </a:solidFill>
                          <a:latin typeface="Arial Unicode"/>
                          <a:ea typeface="Arial Unicode"/>
                          <a:cs typeface="Arial Unicode"/>
                          <a:sym typeface="Arial Unicode"/>
                        </a:rPr>
                        <a:t>高效、優秀性能、</a:t>
                      </a:r>
                      <a:endParaRPr lang="en-US" sz="1100" b="0" i="0"/>
                    </a:p>
                    <a:p>
                      <a:pPr algn="ctr">
                        <a:lnSpc>
                          <a:spcPts val="3567"/>
                        </a:lnSpc>
                      </a:pPr>
                      <a:r>
                        <a:rPr lang="en-US" sz="2548" b="0" i="0">
                          <a:solidFill>
                            <a:srgbClr val="000000"/>
                          </a:solidFill>
                          <a:latin typeface="Arial Unicode"/>
                          <a:ea typeface="Arial Unicode"/>
                          <a:cs typeface="Arial Unicode"/>
                          <a:sym typeface="Arial Unicode"/>
                        </a:rPr>
                        <a:t>處理缺失值能力強</a:t>
                      </a:r>
                    </a:p>
                  </a:txBody>
                  <a:tcPr marL="242712" marR="242712" marT="242712" marB="242712" anchor="ctr">
                    <a:lnL w="0" cap="flat" cmpd="sng" algn="ctr">
                      <a:solidFill>
                        <a:srgbClr val="000000"/>
                      </a:solidFill>
                      <a:prstDash val="solid"/>
                      <a:round/>
                      <a:headEnd type="none" w="med" len="med"/>
                      <a:tailEnd type="none" w="med" len="med"/>
                    </a:lnL>
                    <a:lnR w="92770" cap="flat" cmpd="sng" algn="ctr">
                      <a:solidFill>
                        <a:srgbClr val="000000"/>
                      </a:solidFill>
                      <a:prstDash val="solid"/>
                      <a:round/>
                      <a:headEnd type="none" w="med" len="med"/>
                      <a:tailEnd type="none" w="med" len="med"/>
                    </a:lnR>
                    <a:lnT w="46385" cap="flat" cmpd="sng" algn="ctr">
                      <a:solidFill>
                        <a:srgbClr val="000000"/>
                      </a:solidFill>
                      <a:prstDash val="solid"/>
                      <a:round/>
                      <a:headEnd type="none" w="med" len="med"/>
                      <a:tailEnd type="none" w="med" len="med"/>
                    </a:lnT>
                    <a:lnB w="46385" cap="flat" cmpd="sng" algn="ctr">
                      <a:solidFill>
                        <a:srgbClr val="000000"/>
                      </a:solidFill>
                      <a:prstDash val="solid"/>
                      <a:round/>
                      <a:headEnd type="none" w="med" len="med"/>
                      <a:tailEnd type="none" w="med" len="med"/>
                    </a:lnB>
                  </a:tcPr>
                </a:tc>
                <a:tc>
                  <a:txBody>
                    <a:bodyPr/>
                    <a:lstStyle/>
                    <a:p>
                      <a:pPr algn="ctr">
                        <a:lnSpc>
                          <a:spcPts val="3567"/>
                        </a:lnSpc>
                        <a:defRPr/>
                      </a:pPr>
                      <a:r>
                        <a:rPr lang="en-US" sz="2548" b="0" i="0">
                          <a:solidFill>
                            <a:srgbClr val="000000"/>
                          </a:solidFill>
                          <a:latin typeface="Arial Unicode"/>
                          <a:ea typeface="Arial Unicode"/>
                          <a:cs typeface="Arial Unicode"/>
                          <a:sym typeface="Arial Unicode"/>
                        </a:rPr>
                        <a:t>訓練時間長、需要較多調參</a:t>
                      </a:r>
                      <a:endParaRPr lang="en-US" sz="1100" b="0" i="0"/>
                    </a:p>
                  </a:txBody>
                  <a:tcPr marL="242712" marR="242712" marT="242712" marB="242712" anchor="ctr">
                    <a:lnL w="92770" cap="flat" cmpd="sng" algn="ctr">
                      <a:solidFill>
                        <a:srgbClr val="000000"/>
                      </a:solidFill>
                      <a:prstDash val="solid"/>
                      <a:round/>
                      <a:headEnd type="none" w="med" len="med"/>
                      <a:tailEnd type="none" w="med" len="med"/>
                    </a:lnL>
                    <a:lnR w="92770" cap="flat" cmpd="sng" algn="ctr">
                      <a:solidFill>
                        <a:srgbClr val="000000"/>
                      </a:solidFill>
                      <a:prstDash val="solid"/>
                      <a:round/>
                      <a:headEnd type="none" w="med" len="med"/>
                      <a:tailEnd type="none" w="med" len="med"/>
                    </a:lnR>
                    <a:lnT w="46385" cap="flat" cmpd="sng" algn="ctr">
                      <a:solidFill>
                        <a:srgbClr val="000000"/>
                      </a:solidFill>
                      <a:prstDash val="solid"/>
                      <a:round/>
                      <a:headEnd type="none" w="med" len="med"/>
                      <a:tailEnd type="none" w="med" len="med"/>
                    </a:lnT>
                    <a:lnB w="46385" cap="flat" cmpd="sng" algn="ctr">
                      <a:solidFill>
                        <a:srgbClr val="000000"/>
                      </a:solidFill>
                      <a:prstDash val="solid"/>
                      <a:round/>
                      <a:headEnd type="none" w="med" len="med"/>
                      <a:tailEnd type="none" w="med" len="med"/>
                    </a:lnB>
                  </a:tcPr>
                </a:tc>
                <a:tc>
                  <a:txBody>
                    <a:bodyPr/>
                    <a:lstStyle/>
                    <a:p>
                      <a:pPr algn="ctr">
                        <a:lnSpc>
                          <a:spcPts val="3567"/>
                        </a:lnSpc>
                        <a:defRPr/>
                      </a:pPr>
                      <a:r>
                        <a:rPr lang="en-US" sz="2548" b="0" i="0">
                          <a:solidFill>
                            <a:srgbClr val="000000"/>
                          </a:solidFill>
                          <a:latin typeface="Arial Unicode"/>
                          <a:ea typeface="Arial Unicode"/>
                          <a:cs typeface="Arial Unicode"/>
                          <a:sym typeface="Arial Unicode"/>
                        </a:rPr>
                        <a:t>數據大且重視精度，</a:t>
                      </a:r>
                      <a:endParaRPr lang="en-US" sz="1100" b="0" i="0"/>
                    </a:p>
                    <a:p>
                      <a:pPr algn="ctr">
                        <a:lnSpc>
                          <a:spcPts val="3567"/>
                        </a:lnSpc>
                      </a:pPr>
                      <a:r>
                        <a:rPr lang="en-US" sz="2548" b="0" i="0">
                          <a:solidFill>
                            <a:srgbClr val="000000"/>
                          </a:solidFill>
                          <a:latin typeface="Arial Unicode"/>
                          <a:ea typeface="Arial Unicode"/>
                          <a:cs typeface="Arial Unicode"/>
                          <a:sym typeface="Arial Unicode"/>
                        </a:rPr>
                        <a:t>能接受較多調參時</a:t>
                      </a:r>
                    </a:p>
                  </a:txBody>
                  <a:tcPr marL="242712" marR="242712" marT="242712" marB="242712" anchor="ctr">
                    <a:lnL w="92770" cap="flat" cmpd="sng" algn="ctr">
                      <a:solidFill>
                        <a:srgbClr val="000000"/>
                      </a:solidFill>
                      <a:prstDash val="solid"/>
                      <a:round/>
                      <a:headEnd type="none" w="med" len="med"/>
                      <a:tailEnd type="none" w="med" len="med"/>
                    </a:lnL>
                    <a:lnR w="92770" cap="flat" cmpd="sng" algn="ctr">
                      <a:solidFill>
                        <a:srgbClr val="000000"/>
                      </a:solidFill>
                      <a:prstDash val="solid"/>
                      <a:round/>
                      <a:headEnd type="none" w="med" len="med"/>
                      <a:tailEnd type="none" w="med" len="med"/>
                    </a:lnR>
                    <a:lnT w="46385" cap="flat" cmpd="sng" algn="ctr">
                      <a:solidFill>
                        <a:srgbClr val="000000"/>
                      </a:solidFill>
                      <a:prstDash val="solid"/>
                      <a:round/>
                      <a:headEnd type="none" w="med" len="med"/>
                      <a:tailEnd type="none" w="med" len="med"/>
                    </a:lnT>
                    <a:lnB w="4638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839568">
                <a:tc>
                  <a:txBody>
                    <a:bodyPr/>
                    <a:lstStyle/>
                    <a:p>
                      <a:pPr algn="ctr">
                        <a:lnSpc>
                          <a:spcPts val="3567"/>
                        </a:lnSpc>
                        <a:defRPr/>
                      </a:pPr>
                      <a:r>
                        <a:rPr lang="en-US" sz="2548" b="0" i="0" dirty="0" err="1">
                          <a:solidFill>
                            <a:srgbClr val="000000"/>
                          </a:solidFill>
                          <a:latin typeface="Arial Unicode"/>
                          <a:ea typeface="Arial Unicode"/>
                          <a:cs typeface="Arial Unicode"/>
                          <a:sym typeface="Arial Unicode"/>
                        </a:rPr>
                        <a:t>LightGBM</a:t>
                      </a:r>
                      <a:endParaRPr lang="en-US" sz="1100" b="0" i="0" dirty="0"/>
                    </a:p>
                  </a:txBody>
                  <a:tcPr marL="242712" marR="242712" marT="242712" marB="242712" anchor="ctr">
                    <a:lnL w="9277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46385" cap="flat" cmpd="sng" algn="ctr">
                      <a:solidFill>
                        <a:srgbClr val="000000"/>
                      </a:solidFill>
                      <a:prstDash val="solid"/>
                      <a:round/>
                      <a:headEnd type="none" w="med" len="med"/>
                      <a:tailEnd type="none" w="med" len="med"/>
                    </a:lnT>
                    <a:lnB w="92770" cap="flat" cmpd="sng" algn="ctr">
                      <a:solidFill>
                        <a:srgbClr val="000000"/>
                      </a:solidFill>
                      <a:prstDash val="solid"/>
                      <a:round/>
                      <a:headEnd type="none" w="med" len="med"/>
                      <a:tailEnd type="none" w="med" len="med"/>
                    </a:lnB>
                  </a:tcPr>
                </a:tc>
                <a:tc>
                  <a:txBody>
                    <a:bodyPr/>
                    <a:lstStyle/>
                    <a:p>
                      <a:pPr algn="ctr">
                        <a:lnSpc>
                          <a:spcPts val="3567"/>
                        </a:lnSpc>
                        <a:defRPr/>
                      </a:pPr>
                      <a:r>
                        <a:rPr lang="en-US" sz="2548" b="0" i="0">
                          <a:solidFill>
                            <a:srgbClr val="000000"/>
                          </a:solidFill>
                          <a:latin typeface="Arial Unicode"/>
                          <a:ea typeface="Arial Unicode"/>
                          <a:cs typeface="Arial Unicode"/>
                          <a:sym typeface="Arial Unicode"/>
                        </a:rPr>
                        <a:t>訓練速度快、適合大數據、</a:t>
                      </a:r>
                      <a:endParaRPr lang="en-US" sz="1100" b="0" i="0"/>
                    </a:p>
                    <a:p>
                      <a:pPr algn="ctr">
                        <a:lnSpc>
                          <a:spcPts val="3567"/>
                        </a:lnSpc>
                      </a:pPr>
                      <a:r>
                        <a:rPr lang="en-US" sz="2548" b="0" i="0">
                          <a:solidFill>
                            <a:srgbClr val="000000"/>
                          </a:solidFill>
                          <a:latin typeface="Arial Unicode"/>
                          <a:ea typeface="Arial Unicode"/>
                          <a:cs typeface="Arial Unicode"/>
                          <a:sym typeface="Arial Unicode"/>
                        </a:rPr>
                        <a:t>高效處理缺失值</a:t>
                      </a:r>
                    </a:p>
                  </a:txBody>
                  <a:tcPr marL="242712" marR="242712" marT="242712" marB="242712" anchor="ctr">
                    <a:lnL w="0" cap="flat" cmpd="sng" algn="ctr">
                      <a:solidFill>
                        <a:srgbClr val="000000"/>
                      </a:solidFill>
                      <a:prstDash val="solid"/>
                      <a:round/>
                      <a:headEnd type="none" w="med" len="med"/>
                      <a:tailEnd type="none" w="med" len="med"/>
                    </a:lnL>
                    <a:lnR w="92770" cap="flat" cmpd="sng" algn="ctr">
                      <a:solidFill>
                        <a:srgbClr val="000000"/>
                      </a:solidFill>
                      <a:prstDash val="solid"/>
                      <a:round/>
                      <a:headEnd type="none" w="med" len="med"/>
                      <a:tailEnd type="none" w="med" len="med"/>
                    </a:lnR>
                    <a:lnT w="46385" cap="flat" cmpd="sng" algn="ctr">
                      <a:solidFill>
                        <a:srgbClr val="000000"/>
                      </a:solidFill>
                      <a:prstDash val="solid"/>
                      <a:round/>
                      <a:headEnd type="none" w="med" len="med"/>
                      <a:tailEnd type="none" w="med" len="med"/>
                    </a:lnT>
                    <a:lnB w="92770" cap="flat" cmpd="sng" algn="ctr">
                      <a:solidFill>
                        <a:srgbClr val="000000"/>
                      </a:solidFill>
                      <a:prstDash val="solid"/>
                      <a:round/>
                      <a:headEnd type="none" w="med" len="med"/>
                      <a:tailEnd type="none" w="med" len="med"/>
                    </a:lnB>
                  </a:tcPr>
                </a:tc>
                <a:tc>
                  <a:txBody>
                    <a:bodyPr/>
                    <a:lstStyle/>
                    <a:p>
                      <a:pPr algn="ctr">
                        <a:lnSpc>
                          <a:spcPts val="3567"/>
                        </a:lnSpc>
                        <a:defRPr/>
                      </a:pPr>
                      <a:r>
                        <a:rPr lang="en-US" sz="2548" b="0" i="0">
                          <a:solidFill>
                            <a:srgbClr val="000000"/>
                          </a:solidFill>
                          <a:latin typeface="Arial Unicode"/>
                          <a:ea typeface="Arial Unicode"/>
                          <a:cs typeface="Arial Unicode"/>
                          <a:sym typeface="Arial Unicode"/>
                        </a:rPr>
                        <a:t>參數調整要求高、</a:t>
                      </a:r>
                      <a:endParaRPr lang="en-US" sz="1100" b="0" i="0"/>
                    </a:p>
                    <a:p>
                      <a:pPr algn="ctr">
                        <a:lnSpc>
                          <a:spcPts val="3567"/>
                        </a:lnSpc>
                      </a:pPr>
                      <a:r>
                        <a:rPr lang="en-US" sz="2548" b="0" i="0">
                          <a:solidFill>
                            <a:srgbClr val="000000"/>
                          </a:solidFill>
                          <a:latin typeface="Arial Unicode"/>
                          <a:ea typeface="Arial Unicode"/>
                          <a:cs typeface="Arial Unicode"/>
                          <a:sym typeface="Arial Unicode"/>
                        </a:rPr>
                        <a:t>適合結構化數據</a:t>
                      </a:r>
                    </a:p>
                  </a:txBody>
                  <a:tcPr marL="242712" marR="242712" marT="242712" marB="242712" anchor="ctr">
                    <a:lnL w="92770" cap="flat" cmpd="sng" algn="ctr">
                      <a:solidFill>
                        <a:srgbClr val="000000"/>
                      </a:solidFill>
                      <a:prstDash val="solid"/>
                      <a:round/>
                      <a:headEnd type="none" w="med" len="med"/>
                      <a:tailEnd type="none" w="med" len="med"/>
                    </a:lnL>
                    <a:lnR w="92770" cap="flat" cmpd="sng" algn="ctr">
                      <a:solidFill>
                        <a:srgbClr val="000000"/>
                      </a:solidFill>
                      <a:prstDash val="solid"/>
                      <a:round/>
                      <a:headEnd type="none" w="med" len="med"/>
                      <a:tailEnd type="none" w="med" len="med"/>
                    </a:lnR>
                    <a:lnT w="46385" cap="flat" cmpd="sng" algn="ctr">
                      <a:solidFill>
                        <a:srgbClr val="000000"/>
                      </a:solidFill>
                      <a:prstDash val="solid"/>
                      <a:round/>
                      <a:headEnd type="none" w="med" len="med"/>
                      <a:tailEnd type="none" w="med" len="med"/>
                    </a:lnT>
                    <a:lnB w="92770" cap="flat" cmpd="sng" algn="ctr">
                      <a:solidFill>
                        <a:srgbClr val="000000"/>
                      </a:solidFill>
                      <a:prstDash val="solid"/>
                      <a:round/>
                      <a:headEnd type="none" w="med" len="med"/>
                      <a:tailEnd type="none" w="med" len="med"/>
                    </a:lnB>
                  </a:tcPr>
                </a:tc>
                <a:tc>
                  <a:txBody>
                    <a:bodyPr/>
                    <a:lstStyle/>
                    <a:p>
                      <a:pPr algn="ctr">
                        <a:lnSpc>
                          <a:spcPts val="3567"/>
                        </a:lnSpc>
                        <a:defRPr/>
                      </a:pPr>
                      <a:r>
                        <a:rPr lang="en-US" sz="2548" b="0" i="0" dirty="0" err="1">
                          <a:solidFill>
                            <a:srgbClr val="000000"/>
                          </a:solidFill>
                          <a:latin typeface="Arial Unicode"/>
                          <a:ea typeface="Arial Unicode"/>
                          <a:cs typeface="Arial Unicode"/>
                          <a:sym typeface="Arial Unicode"/>
                        </a:rPr>
                        <a:t>數據非常大</a:t>
                      </a:r>
                      <a:r>
                        <a:rPr lang="en-US" sz="2548" b="0" i="0" dirty="0">
                          <a:solidFill>
                            <a:srgbClr val="000000"/>
                          </a:solidFill>
                          <a:latin typeface="Arial Unicode"/>
                          <a:ea typeface="Arial Unicode"/>
                          <a:cs typeface="Arial Unicode"/>
                          <a:sym typeface="Arial Unicode"/>
                        </a:rPr>
                        <a:t>，</a:t>
                      </a:r>
                      <a:endParaRPr lang="en-US" sz="1100" b="0" i="0" dirty="0"/>
                    </a:p>
                    <a:p>
                      <a:pPr algn="ctr">
                        <a:lnSpc>
                          <a:spcPts val="3567"/>
                        </a:lnSpc>
                      </a:pPr>
                      <a:r>
                        <a:rPr lang="en-US" sz="2548" b="0" i="0" dirty="0" err="1">
                          <a:solidFill>
                            <a:srgbClr val="000000"/>
                          </a:solidFill>
                          <a:latin typeface="Arial Unicode"/>
                          <a:ea typeface="Arial Unicode"/>
                          <a:cs typeface="Arial Unicode"/>
                          <a:sym typeface="Arial Unicode"/>
                        </a:rPr>
                        <a:t>需快速訓練時的理想選擇</a:t>
                      </a:r>
                      <a:endParaRPr lang="en-US" sz="2548" b="0" i="0" dirty="0">
                        <a:solidFill>
                          <a:srgbClr val="000000"/>
                        </a:solidFill>
                        <a:latin typeface="Arial Unicode"/>
                        <a:ea typeface="Arial Unicode"/>
                        <a:cs typeface="Arial Unicode"/>
                        <a:sym typeface="Arial Unicode"/>
                      </a:endParaRPr>
                    </a:p>
                  </a:txBody>
                  <a:tcPr marL="242712" marR="242712" marT="242712" marB="242712" anchor="ctr">
                    <a:lnL w="92770" cap="flat" cmpd="sng" algn="ctr">
                      <a:solidFill>
                        <a:srgbClr val="000000"/>
                      </a:solidFill>
                      <a:prstDash val="solid"/>
                      <a:round/>
                      <a:headEnd type="none" w="med" len="med"/>
                      <a:tailEnd type="none" w="med" len="med"/>
                    </a:lnL>
                    <a:lnR w="92770" cap="flat" cmpd="sng" algn="ctr">
                      <a:solidFill>
                        <a:srgbClr val="000000"/>
                      </a:solidFill>
                      <a:prstDash val="solid"/>
                      <a:round/>
                      <a:headEnd type="none" w="med" len="med"/>
                      <a:tailEnd type="none" w="med" len="med"/>
                    </a:lnR>
                    <a:lnT w="46385" cap="flat" cmpd="sng" algn="ctr">
                      <a:solidFill>
                        <a:srgbClr val="000000"/>
                      </a:solidFill>
                      <a:prstDash val="solid"/>
                      <a:round/>
                      <a:headEnd type="none" w="med" len="med"/>
                      <a:tailEnd type="none" w="med" len="med"/>
                    </a:lnT>
                    <a:lnB w="9277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11" name="Freeform 11"/>
          <p:cNvSpPr/>
          <p:nvPr/>
        </p:nvSpPr>
        <p:spPr>
          <a:xfrm>
            <a:off x="84315" y="7124700"/>
            <a:ext cx="908968" cy="936203"/>
          </a:xfrm>
          <a:custGeom>
            <a:avLst/>
            <a:gdLst/>
            <a:ahLst/>
            <a:cxnLst/>
            <a:rect l="l" t="t" r="r" b="b"/>
            <a:pathLst>
              <a:path w="908968" h="936203">
                <a:moveTo>
                  <a:pt x="0" y="0"/>
                </a:moveTo>
                <a:lnTo>
                  <a:pt x="908967" y="0"/>
                </a:lnTo>
                <a:lnTo>
                  <a:pt x="908967" y="936203"/>
                </a:lnTo>
                <a:lnTo>
                  <a:pt x="0" y="93620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zh-TW" altLang="en-US"/>
          </a:p>
        </p:txBody>
      </p:sp>
      <p:grpSp>
        <p:nvGrpSpPr>
          <p:cNvPr id="12" name="Group 12"/>
          <p:cNvGrpSpPr/>
          <p:nvPr/>
        </p:nvGrpSpPr>
        <p:grpSpPr>
          <a:xfrm>
            <a:off x="17259300" y="0"/>
            <a:ext cx="992505" cy="1304461"/>
            <a:chOff x="0" y="0"/>
            <a:chExt cx="1323340" cy="1739282"/>
          </a:xfrm>
        </p:grpSpPr>
        <p:grpSp>
          <p:nvGrpSpPr>
            <p:cNvPr id="13" name="Group 13"/>
            <p:cNvGrpSpPr>
              <a:grpSpLocks noChangeAspect="1"/>
            </p:cNvGrpSpPr>
            <p:nvPr/>
          </p:nvGrpSpPr>
          <p:grpSpPr>
            <a:xfrm>
              <a:off x="0" y="0"/>
              <a:ext cx="1323340" cy="1323340"/>
              <a:chOff x="0" y="0"/>
              <a:chExt cx="13884457" cy="13884457"/>
            </a:xfrm>
          </p:grpSpPr>
          <p:sp>
            <p:nvSpPr>
              <p:cNvPr id="14" name="Freeform 14"/>
              <p:cNvSpPr/>
              <p:nvPr/>
            </p:nvSpPr>
            <p:spPr>
              <a:xfrm>
                <a:off x="-342874" y="-11125"/>
                <a:ext cx="14570202" cy="13906705"/>
              </a:xfrm>
              <a:custGeom>
                <a:avLst/>
                <a:gdLst/>
                <a:ahLst/>
                <a:cxnLst/>
                <a:rect l="l" t="t" r="r" b="b"/>
                <a:pathLst>
                  <a:path w="14570202" h="13906705">
                    <a:moveTo>
                      <a:pt x="7285101" y="11125"/>
                    </a:moveTo>
                    <a:cubicBezTo>
                      <a:pt x="4797487" y="0"/>
                      <a:pt x="2494061" y="1320743"/>
                      <a:pt x="1247030" y="3473245"/>
                    </a:cubicBezTo>
                    <a:cubicBezTo>
                      <a:pt x="0" y="5625748"/>
                      <a:pt x="0" y="8280957"/>
                      <a:pt x="1247030" y="10433459"/>
                    </a:cubicBezTo>
                    <a:cubicBezTo>
                      <a:pt x="2494061" y="12585962"/>
                      <a:pt x="4797487" y="13906705"/>
                      <a:pt x="7285101" y="13895580"/>
                    </a:cubicBezTo>
                    <a:cubicBezTo>
                      <a:pt x="9772716" y="13906705"/>
                      <a:pt x="12076142" y="12585962"/>
                      <a:pt x="13323172" y="10433459"/>
                    </a:cubicBezTo>
                    <a:cubicBezTo>
                      <a:pt x="14570202" y="8280957"/>
                      <a:pt x="14570202" y="5625748"/>
                      <a:pt x="13323172" y="3473245"/>
                    </a:cubicBezTo>
                    <a:cubicBezTo>
                      <a:pt x="12076142" y="1320743"/>
                      <a:pt x="9772716" y="0"/>
                      <a:pt x="7285101" y="11125"/>
                    </a:cubicBezTo>
                    <a:close/>
                  </a:path>
                </a:pathLst>
              </a:custGeom>
              <a:solidFill>
                <a:srgbClr val="999999"/>
              </a:solidFill>
            </p:spPr>
            <p:txBody>
              <a:bodyPr/>
              <a:lstStyle/>
              <a:p>
                <a:endParaRPr lang="zh-TW" altLang="en-US"/>
              </a:p>
            </p:txBody>
          </p:sp>
          <p:sp>
            <p:nvSpPr>
              <p:cNvPr id="15" name="Freeform 15"/>
              <p:cNvSpPr/>
              <p:nvPr/>
            </p:nvSpPr>
            <p:spPr>
              <a:xfrm>
                <a:off x="-254486" y="73238"/>
                <a:ext cx="14393428" cy="13737980"/>
              </a:xfrm>
              <a:custGeom>
                <a:avLst/>
                <a:gdLst/>
                <a:ahLst/>
                <a:cxnLst/>
                <a:rect l="l" t="t" r="r" b="b"/>
                <a:pathLst>
                  <a:path w="14393428" h="13737980">
                    <a:moveTo>
                      <a:pt x="7196713" y="10990"/>
                    </a:moveTo>
                    <a:cubicBezTo>
                      <a:pt x="4739280" y="0"/>
                      <a:pt x="2463801" y="1304718"/>
                      <a:pt x="1231900" y="3431105"/>
                    </a:cubicBezTo>
                    <a:cubicBezTo>
                      <a:pt x="0" y="5557493"/>
                      <a:pt x="0" y="8180486"/>
                      <a:pt x="1231900" y="10306873"/>
                    </a:cubicBezTo>
                    <a:cubicBezTo>
                      <a:pt x="2463801" y="12433261"/>
                      <a:pt x="4739280" y="13737979"/>
                      <a:pt x="7196713" y="13726989"/>
                    </a:cubicBezTo>
                    <a:cubicBezTo>
                      <a:pt x="9654147" y="13737979"/>
                      <a:pt x="11929626" y="12433261"/>
                      <a:pt x="13161527" y="10306873"/>
                    </a:cubicBezTo>
                    <a:cubicBezTo>
                      <a:pt x="14393428" y="8180486"/>
                      <a:pt x="14393428" y="5557493"/>
                      <a:pt x="13161527" y="3431105"/>
                    </a:cubicBezTo>
                    <a:cubicBezTo>
                      <a:pt x="11929626" y="1304718"/>
                      <a:pt x="9654147" y="0"/>
                      <a:pt x="7196713" y="10990"/>
                    </a:cubicBezTo>
                    <a:close/>
                  </a:path>
                </a:pathLst>
              </a:custGeom>
              <a:blipFill>
                <a:blip r:embed="rId6"/>
                <a:stretch>
                  <a:fillRect l="223" r="223" b="-9309"/>
                </a:stretch>
              </a:blipFill>
            </p:spPr>
            <p:txBody>
              <a:bodyPr/>
              <a:lstStyle/>
              <a:p>
                <a:endParaRPr lang="zh-TW" altLang="en-US"/>
              </a:p>
            </p:txBody>
          </p:sp>
        </p:grpSp>
        <p:sp>
          <p:nvSpPr>
            <p:cNvPr id="16" name="TextBox 16"/>
            <p:cNvSpPr txBox="1"/>
            <p:nvPr/>
          </p:nvSpPr>
          <p:spPr>
            <a:xfrm>
              <a:off x="190357" y="1333918"/>
              <a:ext cx="942626" cy="405364"/>
            </a:xfrm>
            <a:prstGeom prst="rect">
              <a:avLst/>
            </a:prstGeom>
          </p:spPr>
          <p:txBody>
            <a:bodyPr lIns="0" tIns="0" rIns="0" bIns="0" rtlCol="0" anchor="t">
              <a:spAutoFit/>
            </a:bodyPr>
            <a:lstStyle/>
            <a:p>
              <a:pPr algn="ctr">
                <a:lnSpc>
                  <a:spcPts val="2598"/>
                </a:lnSpc>
              </a:pPr>
              <a:r>
                <a:rPr lang="en-US" sz="1855" b="1">
                  <a:solidFill>
                    <a:srgbClr val="000000"/>
                  </a:solidFill>
                  <a:latin typeface="Noto Sans T Chinese Bold"/>
                  <a:ea typeface="Noto Sans T Chinese Bold"/>
                  <a:cs typeface="Noto Sans T Chinese Bold"/>
                  <a:sym typeface="Noto Sans T Chinese Bold"/>
                </a:rPr>
                <a:t>謝旻臻</a:t>
              </a:r>
            </a:p>
          </p:txBody>
        </p:sp>
      </p:gr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5"/>
          <p:cNvGrpSpPr/>
          <p:nvPr/>
        </p:nvGrpSpPr>
        <p:grpSpPr>
          <a:xfrm>
            <a:off x="14164837" y="9589260"/>
            <a:ext cx="3094463" cy="366780"/>
            <a:chOff x="0" y="0"/>
            <a:chExt cx="4125951" cy="489041"/>
          </a:xfrm>
        </p:grpSpPr>
        <p:sp>
          <p:nvSpPr>
            <p:cNvPr id="6" name="TextBox 6"/>
            <p:cNvSpPr txBox="1"/>
            <p:nvPr/>
          </p:nvSpPr>
          <p:spPr>
            <a:xfrm>
              <a:off x="562691" y="76117"/>
              <a:ext cx="3563260" cy="376173"/>
            </a:xfrm>
            <a:prstGeom prst="rect">
              <a:avLst/>
            </a:prstGeom>
          </p:spPr>
          <p:txBody>
            <a:bodyPr lIns="0" tIns="0" rIns="0" bIns="0" rtlCol="0" anchor="t">
              <a:spAutoFit/>
            </a:bodyPr>
            <a:lstStyle/>
            <a:p>
              <a:pPr indent="0">
                <a:lnSpc>
                  <a:spcPts val="2165"/>
                </a:lnSpc>
              </a:pPr>
              <a:r>
                <a:rPr lang="en-US" sz="2000" b="1" spc="37" dirty="0" err="1">
                  <a:solidFill>
                    <a:srgbClr val="FFFFFF"/>
                  </a:solidFill>
                  <a:latin typeface="微軟正黑體 Light" panose="020B0304030504040204" pitchFamily="34" charset="-120"/>
                  <a:ea typeface="微軟正黑體 Light" panose="020B0304030504040204" pitchFamily="34" charset="-120"/>
                  <a:cs typeface="Arial Unicode Bold"/>
                  <a:sym typeface="Arial Unicode Bold"/>
                </a:rPr>
                <a:t>模型建置</a:t>
              </a:r>
              <a:endParaRPr lang="en-US" sz="2000" b="1" spc="37" dirty="0">
                <a:solidFill>
                  <a:srgbClr val="FFFFFF"/>
                </a:solidFill>
                <a:latin typeface="微軟正黑體 Light" panose="020B0304030504040204" pitchFamily="34" charset="-120"/>
                <a:ea typeface="微軟正黑體 Light" panose="020B0304030504040204" pitchFamily="34" charset="-120"/>
                <a:cs typeface="Arial Unicode Bold"/>
                <a:sym typeface="Arial Unicode Bold"/>
              </a:endParaRPr>
            </a:p>
          </p:txBody>
        </p:sp>
        <p:sp>
          <p:nvSpPr>
            <p:cNvPr id="7" name="Freeform 7"/>
            <p:cNvSpPr/>
            <p:nvPr/>
          </p:nvSpPr>
          <p:spPr>
            <a:xfrm rot="5400000">
              <a:off x="-39568" y="39568"/>
              <a:ext cx="489041" cy="409905"/>
            </a:xfrm>
            <a:custGeom>
              <a:avLst/>
              <a:gdLst/>
              <a:ahLst/>
              <a:cxnLst/>
              <a:rect l="l" t="t" r="r" b="b"/>
              <a:pathLst>
                <a:path w="489041" h="409905">
                  <a:moveTo>
                    <a:pt x="0" y="0"/>
                  </a:moveTo>
                  <a:lnTo>
                    <a:pt x="489041" y="0"/>
                  </a:lnTo>
                  <a:lnTo>
                    <a:pt x="489041" y="409905"/>
                  </a:lnTo>
                  <a:lnTo>
                    <a:pt x="0" y="40990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zh-TW" altLang="en-US"/>
            </a:p>
          </p:txBody>
        </p:sp>
      </p:grpSp>
      <p:sp>
        <p:nvSpPr>
          <p:cNvPr id="8" name="Freeform 8"/>
          <p:cNvSpPr/>
          <p:nvPr/>
        </p:nvSpPr>
        <p:spPr>
          <a:xfrm>
            <a:off x="1028700" y="4165949"/>
            <a:ext cx="16230600" cy="5092351"/>
          </a:xfrm>
          <a:custGeom>
            <a:avLst/>
            <a:gdLst/>
            <a:ahLst/>
            <a:cxnLst/>
            <a:rect l="l" t="t" r="r" b="b"/>
            <a:pathLst>
              <a:path w="16230600" h="5092351">
                <a:moveTo>
                  <a:pt x="0" y="0"/>
                </a:moveTo>
                <a:lnTo>
                  <a:pt x="16230600" y="0"/>
                </a:lnTo>
                <a:lnTo>
                  <a:pt x="16230600" y="5092351"/>
                </a:lnTo>
                <a:lnTo>
                  <a:pt x="0" y="5092351"/>
                </a:lnTo>
                <a:lnTo>
                  <a:pt x="0" y="0"/>
                </a:lnTo>
                <a:close/>
              </a:path>
            </a:pathLst>
          </a:custGeom>
          <a:blipFill>
            <a:blip r:embed="rId4"/>
            <a:stretch>
              <a:fillRect/>
            </a:stretch>
          </a:blipFill>
        </p:spPr>
        <p:txBody>
          <a:bodyPr/>
          <a:lstStyle/>
          <a:p>
            <a:endParaRPr lang="zh-TW" altLang="en-US"/>
          </a:p>
        </p:txBody>
      </p:sp>
      <p:sp>
        <p:nvSpPr>
          <p:cNvPr id="9" name="TextBox 9"/>
          <p:cNvSpPr txBox="1"/>
          <p:nvPr/>
        </p:nvSpPr>
        <p:spPr>
          <a:xfrm>
            <a:off x="1028700" y="1057275"/>
            <a:ext cx="12784825" cy="954438"/>
          </a:xfrm>
          <a:prstGeom prst="rect">
            <a:avLst/>
          </a:prstGeom>
        </p:spPr>
        <p:txBody>
          <a:bodyPr lIns="0" tIns="0" rIns="0" bIns="0" rtlCol="0" anchor="t">
            <a:spAutoFit/>
          </a:bodyPr>
          <a:lstStyle/>
          <a:p>
            <a:pPr marL="0" lvl="0" indent="0" algn="l">
              <a:lnSpc>
                <a:spcPts val="7410"/>
              </a:lnSpc>
            </a:pPr>
            <a:r>
              <a:rPr lang="en-US" sz="6500" b="1" spc="65">
                <a:solidFill>
                  <a:srgbClr val="000000"/>
                </a:solidFill>
                <a:latin typeface="Arial Unicode Bold"/>
                <a:ea typeface="Arial Unicode Bold"/>
                <a:cs typeface="Arial Unicode Bold"/>
                <a:sym typeface="Arial Unicode Bold"/>
              </a:rPr>
              <a:t>機器學習 - 實際/預測散布圖 </a:t>
            </a:r>
          </a:p>
        </p:txBody>
      </p:sp>
      <p:sp>
        <p:nvSpPr>
          <p:cNvPr id="11" name="TextBox 11"/>
          <p:cNvSpPr txBox="1"/>
          <p:nvPr/>
        </p:nvSpPr>
        <p:spPr>
          <a:xfrm>
            <a:off x="2501178" y="3067499"/>
            <a:ext cx="2768038" cy="887062"/>
          </a:xfrm>
          <a:prstGeom prst="rect">
            <a:avLst/>
          </a:prstGeom>
        </p:spPr>
        <p:txBody>
          <a:bodyPr lIns="0" tIns="0" rIns="0" bIns="0" rtlCol="0" anchor="t">
            <a:spAutoFit/>
          </a:bodyPr>
          <a:lstStyle/>
          <a:p>
            <a:pPr algn="ctr">
              <a:lnSpc>
                <a:spcPts val="7279"/>
              </a:lnSpc>
            </a:pPr>
            <a:r>
              <a:rPr lang="en-US" sz="5199" b="1">
                <a:solidFill>
                  <a:srgbClr val="000000"/>
                </a:solidFill>
                <a:latin typeface="Noto Sans T Chinese Bold"/>
                <a:ea typeface="Noto Sans T Chinese Bold"/>
                <a:cs typeface="Noto Sans T Chinese Bold"/>
                <a:sym typeface="Noto Sans T Chinese Bold"/>
              </a:rPr>
              <a:t>XGBoost</a:t>
            </a:r>
          </a:p>
        </p:txBody>
      </p:sp>
      <p:sp>
        <p:nvSpPr>
          <p:cNvPr id="12" name="TextBox 12"/>
          <p:cNvSpPr txBox="1"/>
          <p:nvPr/>
        </p:nvSpPr>
        <p:spPr>
          <a:xfrm>
            <a:off x="7562205" y="3067499"/>
            <a:ext cx="3163590" cy="887062"/>
          </a:xfrm>
          <a:prstGeom prst="rect">
            <a:avLst/>
          </a:prstGeom>
        </p:spPr>
        <p:txBody>
          <a:bodyPr lIns="0" tIns="0" rIns="0" bIns="0" rtlCol="0" anchor="t">
            <a:spAutoFit/>
          </a:bodyPr>
          <a:lstStyle/>
          <a:p>
            <a:pPr algn="ctr">
              <a:lnSpc>
                <a:spcPts val="7279"/>
              </a:lnSpc>
            </a:pPr>
            <a:r>
              <a:rPr lang="en-US" sz="5199" b="1">
                <a:solidFill>
                  <a:srgbClr val="000000"/>
                </a:solidFill>
                <a:latin typeface="Noto Sans T Chinese Bold"/>
                <a:ea typeface="Noto Sans T Chinese Bold"/>
                <a:cs typeface="Noto Sans T Chinese Bold"/>
                <a:sym typeface="Noto Sans T Chinese Bold"/>
              </a:rPr>
              <a:t>LightGBM</a:t>
            </a:r>
          </a:p>
        </p:txBody>
      </p:sp>
      <p:sp>
        <p:nvSpPr>
          <p:cNvPr id="13" name="TextBox 13"/>
          <p:cNvSpPr txBox="1"/>
          <p:nvPr/>
        </p:nvSpPr>
        <p:spPr>
          <a:xfrm>
            <a:off x="12295055" y="3067499"/>
            <a:ext cx="4964245" cy="887062"/>
          </a:xfrm>
          <a:prstGeom prst="rect">
            <a:avLst/>
          </a:prstGeom>
        </p:spPr>
        <p:txBody>
          <a:bodyPr lIns="0" tIns="0" rIns="0" bIns="0" rtlCol="0" anchor="t">
            <a:spAutoFit/>
          </a:bodyPr>
          <a:lstStyle/>
          <a:p>
            <a:pPr algn="ctr">
              <a:lnSpc>
                <a:spcPts val="7279"/>
              </a:lnSpc>
            </a:pPr>
            <a:r>
              <a:rPr lang="en-US" sz="5199" b="1">
                <a:solidFill>
                  <a:srgbClr val="000000"/>
                </a:solidFill>
                <a:latin typeface="Noto Sans T Chinese Bold"/>
                <a:ea typeface="Noto Sans T Chinese Bold"/>
                <a:cs typeface="Noto Sans T Chinese Bold"/>
                <a:sym typeface="Noto Sans T Chinese Bold"/>
              </a:rPr>
              <a:t>Random Forest</a:t>
            </a:r>
          </a:p>
        </p:txBody>
      </p:sp>
      <p:grpSp>
        <p:nvGrpSpPr>
          <p:cNvPr id="14" name="Group 14"/>
          <p:cNvGrpSpPr/>
          <p:nvPr/>
        </p:nvGrpSpPr>
        <p:grpSpPr>
          <a:xfrm>
            <a:off x="17259300" y="0"/>
            <a:ext cx="992505" cy="1304461"/>
            <a:chOff x="0" y="0"/>
            <a:chExt cx="1323340" cy="1739282"/>
          </a:xfrm>
        </p:grpSpPr>
        <p:grpSp>
          <p:nvGrpSpPr>
            <p:cNvPr id="15" name="Group 15"/>
            <p:cNvGrpSpPr>
              <a:grpSpLocks noChangeAspect="1"/>
            </p:cNvGrpSpPr>
            <p:nvPr/>
          </p:nvGrpSpPr>
          <p:grpSpPr>
            <a:xfrm>
              <a:off x="0" y="0"/>
              <a:ext cx="1323340" cy="1323340"/>
              <a:chOff x="0" y="0"/>
              <a:chExt cx="13884457" cy="13884457"/>
            </a:xfrm>
          </p:grpSpPr>
          <p:sp>
            <p:nvSpPr>
              <p:cNvPr id="16" name="Freeform 16"/>
              <p:cNvSpPr/>
              <p:nvPr/>
            </p:nvSpPr>
            <p:spPr>
              <a:xfrm>
                <a:off x="-342874" y="-11125"/>
                <a:ext cx="14570202" cy="13906705"/>
              </a:xfrm>
              <a:custGeom>
                <a:avLst/>
                <a:gdLst/>
                <a:ahLst/>
                <a:cxnLst/>
                <a:rect l="l" t="t" r="r" b="b"/>
                <a:pathLst>
                  <a:path w="14570202" h="13906705">
                    <a:moveTo>
                      <a:pt x="7285101" y="11125"/>
                    </a:moveTo>
                    <a:cubicBezTo>
                      <a:pt x="4797487" y="0"/>
                      <a:pt x="2494061" y="1320743"/>
                      <a:pt x="1247030" y="3473245"/>
                    </a:cubicBezTo>
                    <a:cubicBezTo>
                      <a:pt x="0" y="5625748"/>
                      <a:pt x="0" y="8280957"/>
                      <a:pt x="1247030" y="10433459"/>
                    </a:cubicBezTo>
                    <a:cubicBezTo>
                      <a:pt x="2494061" y="12585962"/>
                      <a:pt x="4797487" y="13906705"/>
                      <a:pt x="7285101" y="13895580"/>
                    </a:cubicBezTo>
                    <a:cubicBezTo>
                      <a:pt x="9772716" y="13906705"/>
                      <a:pt x="12076142" y="12585962"/>
                      <a:pt x="13323172" y="10433459"/>
                    </a:cubicBezTo>
                    <a:cubicBezTo>
                      <a:pt x="14570202" y="8280957"/>
                      <a:pt x="14570202" y="5625748"/>
                      <a:pt x="13323172" y="3473245"/>
                    </a:cubicBezTo>
                    <a:cubicBezTo>
                      <a:pt x="12076142" y="1320743"/>
                      <a:pt x="9772716" y="0"/>
                      <a:pt x="7285101" y="11125"/>
                    </a:cubicBezTo>
                    <a:close/>
                  </a:path>
                </a:pathLst>
              </a:custGeom>
              <a:solidFill>
                <a:srgbClr val="999999"/>
              </a:solidFill>
            </p:spPr>
            <p:txBody>
              <a:bodyPr/>
              <a:lstStyle/>
              <a:p>
                <a:endParaRPr lang="zh-TW" altLang="en-US"/>
              </a:p>
            </p:txBody>
          </p:sp>
          <p:sp>
            <p:nvSpPr>
              <p:cNvPr id="17" name="Freeform 17"/>
              <p:cNvSpPr/>
              <p:nvPr/>
            </p:nvSpPr>
            <p:spPr>
              <a:xfrm>
                <a:off x="-254486" y="73238"/>
                <a:ext cx="14393428" cy="13737980"/>
              </a:xfrm>
              <a:custGeom>
                <a:avLst/>
                <a:gdLst/>
                <a:ahLst/>
                <a:cxnLst/>
                <a:rect l="l" t="t" r="r" b="b"/>
                <a:pathLst>
                  <a:path w="14393428" h="13737980">
                    <a:moveTo>
                      <a:pt x="7196713" y="10990"/>
                    </a:moveTo>
                    <a:cubicBezTo>
                      <a:pt x="4739280" y="0"/>
                      <a:pt x="2463801" y="1304718"/>
                      <a:pt x="1231900" y="3431105"/>
                    </a:cubicBezTo>
                    <a:cubicBezTo>
                      <a:pt x="0" y="5557493"/>
                      <a:pt x="0" y="8180486"/>
                      <a:pt x="1231900" y="10306873"/>
                    </a:cubicBezTo>
                    <a:cubicBezTo>
                      <a:pt x="2463801" y="12433261"/>
                      <a:pt x="4739280" y="13737979"/>
                      <a:pt x="7196713" y="13726989"/>
                    </a:cubicBezTo>
                    <a:cubicBezTo>
                      <a:pt x="9654147" y="13737979"/>
                      <a:pt x="11929626" y="12433261"/>
                      <a:pt x="13161527" y="10306873"/>
                    </a:cubicBezTo>
                    <a:cubicBezTo>
                      <a:pt x="14393428" y="8180486"/>
                      <a:pt x="14393428" y="5557493"/>
                      <a:pt x="13161527" y="3431105"/>
                    </a:cubicBezTo>
                    <a:cubicBezTo>
                      <a:pt x="11929626" y="1304718"/>
                      <a:pt x="9654147" y="0"/>
                      <a:pt x="7196713" y="10990"/>
                    </a:cubicBezTo>
                    <a:close/>
                  </a:path>
                </a:pathLst>
              </a:custGeom>
              <a:blipFill>
                <a:blip r:embed="rId5"/>
                <a:stretch>
                  <a:fillRect l="223" r="223" b="-9309"/>
                </a:stretch>
              </a:blipFill>
            </p:spPr>
            <p:txBody>
              <a:bodyPr/>
              <a:lstStyle/>
              <a:p>
                <a:endParaRPr lang="zh-TW" altLang="en-US"/>
              </a:p>
            </p:txBody>
          </p:sp>
        </p:grpSp>
        <p:sp>
          <p:nvSpPr>
            <p:cNvPr id="18" name="TextBox 18"/>
            <p:cNvSpPr txBox="1"/>
            <p:nvPr/>
          </p:nvSpPr>
          <p:spPr>
            <a:xfrm>
              <a:off x="190357" y="1333918"/>
              <a:ext cx="942626" cy="405364"/>
            </a:xfrm>
            <a:prstGeom prst="rect">
              <a:avLst/>
            </a:prstGeom>
          </p:spPr>
          <p:txBody>
            <a:bodyPr lIns="0" tIns="0" rIns="0" bIns="0" rtlCol="0" anchor="t">
              <a:spAutoFit/>
            </a:bodyPr>
            <a:lstStyle/>
            <a:p>
              <a:pPr algn="ctr">
                <a:lnSpc>
                  <a:spcPts val="2598"/>
                </a:lnSpc>
              </a:pPr>
              <a:r>
                <a:rPr lang="en-US" sz="1855" b="1">
                  <a:solidFill>
                    <a:srgbClr val="000000"/>
                  </a:solidFill>
                  <a:latin typeface="Noto Sans T Chinese Bold"/>
                  <a:ea typeface="Noto Sans T Chinese Bold"/>
                  <a:cs typeface="Noto Sans T Chinese Bold"/>
                  <a:sym typeface="Noto Sans T Chinese Bold"/>
                </a:rPr>
                <a:t>謝旻臻</a:t>
              </a:r>
            </a:p>
          </p:txBody>
        </p:sp>
      </p:gr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p:cNvSpPr txBox="1"/>
          <p:nvPr/>
        </p:nvSpPr>
        <p:spPr>
          <a:xfrm>
            <a:off x="0" y="9149804"/>
            <a:ext cx="18288000" cy="1137196"/>
          </a:xfrm>
          <a:prstGeom prst="rect">
            <a:avLst/>
          </a:prstGeom>
        </p:spPr>
        <p:txBody>
          <a:bodyPr lIns="50800" tIns="50800" rIns="50800" bIns="50800" rtlCol="0" anchor="ctr"/>
          <a:lstStyle/>
          <a:p>
            <a:pPr algn="ctr">
              <a:lnSpc>
                <a:spcPts val="2100"/>
              </a:lnSpc>
            </a:pPr>
            <a:endParaRPr/>
          </a:p>
        </p:txBody>
      </p:sp>
      <p:grpSp>
        <p:nvGrpSpPr>
          <p:cNvPr id="5" name="Group 5"/>
          <p:cNvGrpSpPr/>
          <p:nvPr/>
        </p:nvGrpSpPr>
        <p:grpSpPr>
          <a:xfrm>
            <a:off x="14164837" y="9589260"/>
            <a:ext cx="3094463" cy="366780"/>
            <a:chOff x="0" y="0"/>
            <a:chExt cx="4125951" cy="489041"/>
          </a:xfrm>
        </p:grpSpPr>
        <p:sp>
          <p:nvSpPr>
            <p:cNvPr id="6" name="TextBox 6"/>
            <p:cNvSpPr txBox="1"/>
            <p:nvPr/>
          </p:nvSpPr>
          <p:spPr>
            <a:xfrm>
              <a:off x="562691" y="76117"/>
              <a:ext cx="3563260" cy="376173"/>
            </a:xfrm>
            <a:prstGeom prst="rect">
              <a:avLst/>
            </a:prstGeom>
          </p:spPr>
          <p:txBody>
            <a:bodyPr lIns="0" tIns="0" rIns="0" bIns="0" rtlCol="0" anchor="t">
              <a:spAutoFit/>
            </a:bodyPr>
            <a:lstStyle/>
            <a:p>
              <a:pPr indent="0">
                <a:lnSpc>
                  <a:spcPts val="2165"/>
                </a:lnSpc>
              </a:pPr>
              <a:r>
                <a:rPr lang="en-US" sz="2000" b="1" spc="37" dirty="0" err="1">
                  <a:solidFill>
                    <a:srgbClr val="FFFFFF"/>
                  </a:solidFill>
                  <a:latin typeface="微軟正黑體 Light" panose="020B0304030504040204" pitchFamily="34" charset="-120"/>
                  <a:ea typeface="微軟正黑體 Light" panose="020B0304030504040204" pitchFamily="34" charset="-120"/>
                  <a:cs typeface="Arial Unicode Bold"/>
                  <a:sym typeface="Arial Unicode Bold"/>
                </a:rPr>
                <a:t>模型建置</a:t>
              </a:r>
              <a:endParaRPr lang="en-US" sz="2000" b="1" spc="37" dirty="0">
                <a:solidFill>
                  <a:srgbClr val="FFFFFF"/>
                </a:solidFill>
                <a:latin typeface="微軟正黑體 Light" panose="020B0304030504040204" pitchFamily="34" charset="-120"/>
                <a:ea typeface="微軟正黑體 Light" panose="020B0304030504040204" pitchFamily="34" charset="-120"/>
                <a:cs typeface="Arial Unicode Bold"/>
                <a:sym typeface="Arial Unicode Bold"/>
              </a:endParaRPr>
            </a:p>
          </p:txBody>
        </p:sp>
        <p:sp>
          <p:nvSpPr>
            <p:cNvPr id="7" name="Freeform 7"/>
            <p:cNvSpPr/>
            <p:nvPr/>
          </p:nvSpPr>
          <p:spPr>
            <a:xfrm rot="5400000">
              <a:off x="-39568" y="39568"/>
              <a:ext cx="489041" cy="409905"/>
            </a:xfrm>
            <a:custGeom>
              <a:avLst/>
              <a:gdLst/>
              <a:ahLst/>
              <a:cxnLst/>
              <a:rect l="l" t="t" r="r" b="b"/>
              <a:pathLst>
                <a:path w="489041" h="409905">
                  <a:moveTo>
                    <a:pt x="0" y="0"/>
                  </a:moveTo>
                  <a:lnTo>
                    <a:pt x="489041" y="0"/>
                  </a:lnTo>
                  <a:lnTo>
                    <a:pt x="489041" y="409905"/>
                  </a:lnTo>
                  <a:lnTo>
                    <a:pt x="0" y="40990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zh-TW" altLang="en-US"/>
            </a:p>
          </p:txBody>
        </p:sp>
      </p:grpSp>
      <p:sp>
        <p:nvSpPr>
          <p:cNvPr id="9" name="TextBox 9"/>
          <p:cNvSpPr txBox="1"/>
          <p:nvPr/>
        </p:nvSpPr>
        <p:spPr>
          <a:xfrm>
            <a:off x="1028700" y="1057275"/>
            <a:ext cx="12784825" cy="954438"/>
          </a:xfrm>
          <a:prstGeom prst="rect">
            <a:avLst/>
          </a:prstGeom>
        </p:spPr>
        <p:txBody>
          <a:bodyPr lIns="0" tIns="0" rIns="0" bIns="0" rtlCol="0" anchor="t">
            <a:spAutoFit/>
          </a:bodyPr>
          <a:lstStyle/>
          <a:p>
            <a:pPr marL="0" lvl="0" indent="0" algn="l">
              <a:lnSpc>
                <a:spcPts val="7410"/>
              </a:lnSpc>
            </a:pPr>
            <a:r>
              <a:rPr lang="en-US" sz="6500" b="1" spc="65">
                <a:solidFill>
                  <a:srgbClr val="000000"/>
                </a:solidFill>
                <a:latin typeface="Arial Unicode Bold"/>
                <a:ea typeface="Arial Unicode Bold"/>
                <a:cs typeface="Arial Unicode Bold"/>
                <a:sym typeface="Arial Unicode Bold"/>
              </a:rPr>
              <a:t>機器學習 - 各特徵在模型解釋力</a:t>
            </a:r>
          </a:p>
        </p:txBody>
      </p:sp>
      <p:grpSp>
        <p:nvGrpSpPr>
          <p:cNvPr id="11" name="Group 11"/>
          <p:cNvGrpSpPr/>
          <p:nvPr/>
        </p:nvGrpSpPr>
        <p:grpSpPr>
          <a:xfrm>
            <a:off x="17259300" y="0"/>
            <a:ext cx="992505" cy="1304461"/>
            <a:chOff x="0" y="0"/>
            <a:chExt cx="1323340" cy="1739282"/>
          </a:xfrm>
        </p:grpSpPr>
        <p:grpSp>
          <p:nvGrpSpPr>
            <p:cNvPr id="12" name="Group 12"/>
            <p:cNvGrpSpPr>
              <a:grpSpLocks noChangeAspect="1"/>
            </p:cNvGrpSpPr>
            <p:nvPr/>
          </p:nvGrpSpPr>
          <p:grpSpPr>
            <a:xfrm>
              <a:off x="0" y="0"/>
              <a:ext cx="1323340" cy="1323340"/>
              <a:chOff x="0" y="0"/>
              <a:chExt cx="13884457" cy="13884457"/>
            </a:xfrm>
          </p:grpSpPr>
          <p:sp>
            <p:nvSpPr>
              <p:cNvPr id="13" name="Freeform 13"/>
              <p:cNvSpPr/>
              <p:nvPr/>
            </p:nvSpPr>
            <p:spPr>
              <a:xfrm>
                <a:off x="-342874" y="-11125"/>
                <a:ext cx="14570202" cy="13906705"/>
              </a:xfrm>
              <a:custGeom>
                <a:avLst/>
                <a:gdLst/>
                <a:ahLst/>
                <a:cxnLst/>
                <a:rect l="l" t="t" r="r" b="b"/>
                <a:pathLst>
                  <a:path w="14570202" h="13906705">
                    <a:moveTo>
                      <a:pt x="7285101" y="11125"/>
                    </a:moveTo>
                    <a:cubicBezTo>
                      <a:pt x="4797487" y="0"/>
                      <a:pt x="2494061" y="1320743"/>
                      <a:pt x="1247030" y="3473245"/>
                    </a:cubicBezTo>
                    <a:cubicBezTo>
                      <a:pt x="0" y="5625748"/>
                      <a:pt x="0" y="8280957"/>
                      <a:pt x="1247030" y="10433459"/>
                    </a:cubicBezTo>
                    <a:cubicBezTo>
                      <a:pt x="2494061" y="12585962"/>
                      <a:pt x="4797487" y="13906705"/>
                      <a:pt x="7285101" y="13895580"/>
                    </a:cubicBezTo>
                    <a:cubicBezTo>
                      <a:pt x="9772716" y="13906705"/>
                      <a:pt x="12076142" y="12585962"/>
                      <a:pt x="13323172" y="10433459"/>
                    </a:cubicBezTo>
                    <a:cubicBezTo>
                      <a:pt x="14570202" y="8280957"/>
                      <a:pt x="14570202" y="5625748"/>
                      <a:pt x="13323172" y="3473245"/>
                    </a:cubicBezTo>
                    <a:cubicBezTo>
                      <a:pt x="12076142" y="1320743"/>
                      <a:pt x="9772716" y="0"/>
                      <a:pt x="7285101" y="11125"/>
                    </a:cubicBezTo>
                    <a:close/>
                  </a:path>
                </a:pathLst>
              </a:custGeom>
              <a:solidFill>
                <a:srgbClr val="999999"/>
              </a:solidFill>
            </p:spPr>
            <p:txBody>
              <a:bodyPr/>
              <a:lstStyle/>
              <a:p>
                <a:endParaRPr lang="zh-TW" altLang="en-US"/>
              </a:p>
            </p:txBody>
          </p:sp>
          <p:sp>
            <p:nvSpPr>
              <p:cNvPr id="14" name="Freeform 14"/>
              <p:cNvSpPr/>
              <p:nvPr/>
            </p:nvSpPr>
            <p:spPr>
              <a:xfrm>
                <a:off x="-254486" y="73238"/>
                <a:ext cx="14393428" cy="13737980"/>
              </a:xfrm>
              <a:custGeom>
                <a:avLst/>
                <a:gdLst/>
                <a:ahLst/>
                <a:cxnLst/>
                <a:rect l="l" t="t" r="r" b="b"/>
                <a:pathLst>
                  <a:path w="14393428" h="13737980">
                    <a:moveTo>
                      <a:pt x="7196713" y="10990"/>
                    </a:moveTo>
                    <a:cubicBezTo>
                      <a:pt x="4739280" y="0"/>
                      <a:pt x="2463801" y="1304718"/>
                      <a:pt x="1231900" y="3431105"/>
                    </a:cubicBezTo>
                    <a:cubicBezTo>
                      <a:pt x="0" y="5557493"/>
                      <a:pt x="0" y="8180486"/>
                      <a:pt x="1231900" y="10306873"/>
                    </a:cubicBezTo>
                    <a:cubicBezTo>
                      <a:pt x="2463801" y="12433261"/>
                      <a:pt x="4739280" y="13737979"/>
                      <a:pt x="7196713" y="13726989"/>
                    </a:cubicBezTo>
                    <a:cubicBezTo>
                      <a:pt x="9654147" y="13737979"/>
                      <a:pt x="11929626" y="12433261"/>
                      <a:pt x="13161527" y="10306873"/>
                    </a:cubicBezTo>
                    <a:cubicBezTo>
                      <a:pt x="14393428" y="8180486"/>
                      <a:pt x="14393428" y="5557493"/>
                      <a:pt x="13161527" y="3431105"/>
                    </a:cubicBezTo>
                    <a:cubicBezTo>
                      <a:pt x="11929626" y="1304718"/>
                      <a:pt x="9654147" y="0"/>
                      <a:pt x="7196713" y="10990"/>
                    </a:cubicBezTo>
                    <a:close/>
                  </a:path>
                </a:pathLst>
              </a:custGeom>
              <a:blipFill>
                <a:blip r:embed="rId4"/>
                <a:stretch>
                  <a:fillRect l="223" r="223" b="-9309"/>
                </a:stretch>
              </a:blipFill>
            </p:spPr>
            <p:txBody>
              <a:bodyPr/>
              <a:lstStyle/>
              <a:p>
                <a:endParaRPr lang="zh-TW" altLang="en-US"/>
              </a:p>
            </p:txBody>
          </p:sp>
        </p:grpSp>
        <p:sp>
          <p:nvSpPr>
            <p:cNvPr id="15" name="TextBox 15"/>
            <p:cNvSpPr txBox="1"/>
            <p:nvPr/>
          </p:nvSpPr>
          <p:spPr>
            <a:xfrm>
              <a:off x="190357" y="1333918"/>
              <a:ext cx="942626" cy="405364"/>
            </a:xfrm>
            <a:prstGeom prst="rect">
              <a:avLst/>
            </a:prstGeom>
          </p:spPr>
          <p:txBody>
            <a:bodyPr lIns="0" tIns="0" rIns="0" bIns="0" rtlCol="0" anchor="t">
              <a:spAutoFit/>
            </a:bodyPr>
            <a:lstStyle/>
            <a:p>
              <a:pPr algn="ctr">
                <a:lnSpc>
                  <a:spcPts val="2598"/>
                </a:lnSpc>
              </a:pPr>
              <a:r>
                <a:rPr lang="en-US" sz="1855" b="1">
                  <a:solidFill>
                    <a:srgbClr val="000000"/>
                  </a:solidFill>
                  <a:latin typeface="Noto Sans T Chinese Bold"/>
                  <a:ea typeface="Noto Sans T Chinese Bold"/>
                  <a:cs typeface="Noto Sans T Chinese Bold"/>
                  <a:sym typeface="Noto Sans T Chinese Bold"/>
                </a:rPr>
                <a:t>謝旻臻</a:t>
              </a:r>
            </a:p>
          </p:txBody>
        </p:sp>
      </p:grpSp>
      <p:pic>
        <p:nvPicPr>
          <p:cNvPr id="2" name="圖片 1"/>
          <p:cNvPicPr>
            <a:picLocks noChangeAspect="1"/>
          </p:cNvPicPr>
          <p:nvPr/>
        </p:nvPicPr>
        <p:blipFill>
          <a:blip r:embed="rId5"/>
          <a:stretch>
            <a:fillRect/>
          </a:stretch>
        </p:blipFill>
        <p:spPr>
          <a:xfrm>
            <a:off x="1905000" y="2091958"/>
            <a:ext cx="13147443" cy="6962361"/>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5"/>
          <p:cNvGrpSpPr/>
          <p:nvPr/>
        </p:nvGrpSpPr>
        <p:grpSpPr>
          <a:xfrm>
            <a:off x="14164837" y="9589260"/>
            <a:ext cx="3094463" cy="366780"/>
            <a:chOff x="0" y="0"/>
            <a:chExt cx="4125951" cy="489041"/>
          </a:xfrm>
        </p:grpSpPr>
        <p:sp>
          <p:nvSpPr>
            <p:cNvPr id="6" name="TextBox 6"/>
            <p:cNvSpPr txBox="1"/>
            <p:nvPr/>
          </p:nvSpPr>
          <p:spPr>
            <a:xfrm>
              <a:off x="562691" y="76117"/>
              <a:ext cx="3563260" cy="376173"/>
            </a:xfrm>
            <a:prstGeom prst="rect">
              <a:avLst/>
            </a:prstGeom>
          </p:spPr>
          <p:txBody>
            <a:bodyPr lIns="0" tIns="0" rIns="0" bIns="0" rtlCol="0" anchor="t">
              <a:spAutoFit/>
            </a:bodyPr>
            <a:lstStyle/>
            <a:p>
              <a:pPr indent="0">
                <a:lnSpc>
                  <a:spcPts val="2165"/>
                </a:lnSpc>
              </a:pPr>
              <a:r>
                <a:rPr lang="en-US" sz="2000" b="1" spc="37" dirty="0" err="1">
                  <a:solidFill>
                    <a:srgbClr val="FFFFFF"/>
                  </a:solidFill>
                  <a:latin typeface="微軟正黑體 Light" panose="020B0304030504040204" pitchFamily="34" charset="-120"/>
                  <a:ea typeface="微軟正黑體 Light" panose="020B0304030504040204" pitchFamily="34" charset="-120"/>
                  <a:cs typeface="Arial Unicode Bold"/>
                  <a:sym typeface="Arial Unicode Bold"/>
                </a:rPr>
                <a:t>模型建置</a:t>
              </a:r>
              <a:endParaRPr lang="en-US" sz="2000" b="1" spc="37" dirty="0">
                <a:solidFill>
                  <a:srgbClr val="FFFFFF"/>
                </a:solidFill>
                <a:latin typeface="微軟正黑體 Light" panose="020B0304030504040204" pitchFamily="34" charset="-120"/>
                <a:ea typeface="微軟正黑體 Light" panose="020B0304030504040204" pitchFamily="34" charset="-120"/>
                <a:cs typeface="Arial Unicode Bold"/>
                <a:sym typeface="Arial Unicode Bold"/>
              </a:endParaRPr>
            </a:p>
          </p:txBody>
        </p:sp>
        <p:sp>
          <p:nvSpPr>
            <p:cNvPr id="7" name="Freeform 7"/>
            <p:cNvSpPr/>
            <p:nvPr/>
          </p:nvSpPr>
          <p:spPr>
            <a:xfrm rot="5400000">
              <a:off x="-39568" y="39568"/>
              <a:ext cx="489041" cy="409905"/>
            </a:xfrm>
            <a:custGeom>
              <a:avLst/>
              <a:gdLst/>
              <a:ahLst/>
              <a:cxnLst/>
              <a:rect l="l" t="t" r="r" b="b"/>
              <a:pathLst>
                <a:path w="489041" h="409905">
                  <a:moveTo>
                    <a:pt x="0" y="0"/>
                  </a:moveTo>
                  <a:lnTo>
                    <a:pt x="489041" y="0"/>
                  </a:lnTo>
                  <a:lnTo>
                    <a:pt x="489041" y="409905"/>
                  </a:lnTo>
                  <a:lnTo>
                    <a:pt x="0" y="40990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zh-TW" altLang="en-US"/>
            </a:p>
          </p:txBody>
        </p:sp>
      </p:grpSp>
      <p:grpSp>
        <p:nvGrpSpPr>
          <p:cNvPr id="8" name="Group 8"/>
          <p:cNvGrpSpPr/>
          <p:nvPr/>
        </p:nvGrpSpPr>
        <p:grpSpPr>
          <a:xfrm>
            <a:off x="17259300" y="0"/>
            <a:ext cx="992505" cy="1304461"/>
            <a:chOff x="0" y="0"/>
            <a:chExt cx="1323340" cy="1739282"/>
          </a:xfrm>
        </p:grpSpPr>
        <p:grpSp>
          <p:nvGrpSpPr>
            <p:cNvPr id="9" name="Group 9"/>
            <p:cNvGrpSpPr>
              <a:grpSpLocks noChangeAspect="1"/>
            </p:cNvGrpSpPr>
            <p:nvPr/>
          </p:nvGrpSpPr>
          <p:grpSpPr>
            <a:xfrm>
              <a:off x="0" y="0"/>
              <a:ext cx="1323340" cy="1323340"/>
              <a:chOff x="0" y="0"/>
              <a:chExt cx="13884457" cy="13884457"/>
            </a:xfrm>
          </p:grpSpPr>
          <p:sp>
            <p:nvSpPr>
              <p:cNvPr id="10" name="Freeform 10"/>
              <p:cNvSpPr/>
              <p:nvPr/>
            </p:nvSpPr>
            <p:spPr>
              <a:xfrm>
                <a:off x="-342874" y="-11125"/>
                <a:ext cx="14570202" cy="13906705"/>
              </a:xfrm>
              <a:custGeom>
                <a:avLst/>
                <a:gdLst/>
                <a:ahLst/>
                <a:cxnLst/>
                <a:rect l="l" t="t" r="r" b="b"/>
                <a:pathLst>
                  <a:path w="14570202" h="13906705">
                    <a:moveTo>
                      <a:pt x="7285101" y="11125"/>
                    </a:moveTo>
                    <a:cubicBezTo>
                      <a:pt x="4797487" y="0"/>
                      <a:pt x="2494061" y="1320743"/>
                      <a:pt x="1247030" y="3473245"/>
                    </a:cubicBezTo>
                    <a:cubicBezTo>
                      <a:pt x="0" y="5625748"/>
                      <a:pt x="0" y="8280957"/>
                      <a:pt x="1247030" y="10433459"/>
                    </a:cubicBezTo>
                    <a:cubicBezTo>
                      <a:pt x="2494061" y="12585962"/>
                      <a:pt x="4797487" y="13906705"/>
                      <a:pt x="7285101" y="13895580"/>
                    </a:cubicBezTo>
                    <a:cubicBezTo>
                      <a:pt x="9772716" y="13906705"/>
                      <a:pt x="12076142" y="12585962"/>
                      <a:pt x="13323172" y="10433459"/>
                    </a:cubicBezTo>
                    <a:cubicBezTo>
                      <a:pt x="14570202" y="8280957"/>
                      <a:pt x="14570202" y="5625748"/>
                      <a:pt x="13323172" y="3473245"/>
                    </a:cubicBezTo>
                    <a:cubicBezTo>
                      <a:pt x="12076142" y="1320743"/>
                      <a:pt x="9772716" y="0"/>
                      <a:pt x="7285101" y="11125"/>
                    </a:cubicBezTo>
                    <a:close/>
                  </a:path>
                </a:pathLst>
              </a:custGeom>
              <a:solidFill>
                <a:srgbClr val="999999"/>
              </a:solidFill>
            </p:spPr>
            <p:txBody>
              <a:bodyPr/>
              <a:lstStyle/>
              <a:p>
                <a:endParaRPr lang="zh-TW" altLang="en-US"/>
              </a:p>
            </p:txBody>
          </p:sp>
          <p:sp>
            <p:nvSpPr>
              <p:cNvPr id="11" name="Freeform 11"/>
              <p:cNvSpPr/>
              <p:nvPr/>
            </p:nvSpPr>
            <p:spPr>
              <a:xfrm>
                <a:off x="-254486" y="73238"/>
                <a:ext cx="14393428" cy="13737980"/>
              </a:xfrm>
              <a:custGeom>
                <a:avLst/>
                <a:gdLst/>
                <a:ahLst/>
                <a:cxnLst/>
                <a:rect l="l" t="t" r="r" b="b"/>
                <a:pathLst>
                  <a:path w="14393428" h="13737980">
                    <a:moveTo>
                      <a:pt x="7196713" y="10990"/>
                    </a:moveTo>
                    <a:cubicBezTo>
                      <a:pt x="4739280" y="0"/>
                      <a:pt x="2463801" y="1304718"/>
                      <a:pt x="1231900" y="3431105"/>
                    </a:cubicBezTo>
                    <a:cubicBezTo>
                      <a:pt x="0" y="5557493"/>
                      <a:pt x="0" y="8180486"/>
                      <a:pt x="1231900" y="10306873"/>
                    </a:cubicBezTo>
                    <a:cubicBezTo>
                      <a:pt x="2463801" y="12433261"/>
                      <a:pt x="4739280" y="13737979"/>
                      <a:pt x="7196713" y="13726989"/>
                    </a:cubicBezTo>
                    <a:cubicBezTo>
                      <a:pt x="9654147" y="13737979"/>
                      <a:pt x="11929626" y="12433261"/>
                      <a:pt x="13161527" y="10306873"/>
                    </a:cubicBezTo>
                    <a:cubicBezTo>
                      <a:pt x="14393428" y="8180486"/>
                      <a:pt x="14393428" y="5557493"/>
                      <a:pt x="13161527" y="3431105"/>
                    </a:cubicBezTo>
                    <a:cubicBezTo>
                      <a:pt x="11929626" y="1304718"/>
                      <a:pt x="9654147" y="0"/>
                      <a:pt x="7196713" y="10990"/>
                    </a:cubicBezTo>
                    <a:close/>
                  </a:path>
                </a:pathLst>
              </a:custGeom>
              <a:blipFill>
                <a:blip r:embed="rId4"/>
                <a:stretch>
                  <a:fillRect l="223" r="223" b="-9309"/>
                </a:stretch>
              </a:blipFill>
            </p:spPr>
            <p:txBody>
              <a:bodyPr/>
              <a:lstStyle/>
              <a:p>
                <a:endParaRPr lang="zh-TW" altLang="en-US"/>
              </a:p>
            </p:txBody>
          </p:sp>
        </p:grpSp>
        <p:sp>
          <p:nvSpPr>
            <p:cNvPr id="12" name="TextBox 12"/>
            <p:cNvSpPr txBox="1"/>
            <p:nvPr/>
          </p:nvSpPr>
          <p:spPr>
            <a:xfrm>
              <a:off x="190357" y="1333918"/>
              <a:ext cx="942626" cy="405364"/>
            </a:xfrm>
            <a:prstGeom prst="rect">
              <a:avLst/>
            </a:prstGeom>
          </p:spPr>
          <p:txBody>
            <a:bodyPr lIns="0" tIns="0" rIns="0" bIns="0" rtlCol="0" anchor="t">
              <a:spAutoFit/>
            </a:bodyPr>
            <a:lstStyle/>
            <a:p>
              <a:pPr algn="ctr">
                <a:lnSpc>
                  <a:spcPts val="2598"/>
                </a:lnSpc>
              </a:pPr>
              <a:r>
                <a:rPr lang="en-US" sz="1855" b="1">
                  <a:solidFill>
                    <a:srgbClr val="000000"/>
                  </a:solidFill>
                  <a:latin typeface="Noto Sans T Chinese Bold"/>
                  <a:ea typeface="Noto Sans T Chinese Bold"/>
                  <a:cs typeface="Noto Sans T Chinese Bold"/>
                  <a:sym typeface="Noto Sans T Chinese Bold"/>
                </a:rPr>
                <a:t>謝旻臻</a:t>
              </a:r>
            </a:p>
          </p:txBody>
        </p:sp>
      </p:grpSp>
      <p:sp>
        <p:nvSpPr>
          <p:cNvPr id="13" name="Freeform 13"/>
          <p:cNvSpPr/>
          <p:nvPr/>
        </p:nvSpPr>
        <p:spPr>
          <a:xfrm>
            <a:off x="1623319" y="4229100"/>
            <a:ext cx="15041362" cy="4230383"/>
          </a:xfrm>
          <a:custGeom>
            <a:avLst/>
            <a:gdLst/>
            <a:ahLst/>
            <a:cxnLst/>
            <a:rect l="l" t="t" r="r" b="b"/>
            <a:pathLst>
              <a:path w="15041362" h="4230383">
                <a:moveTo>
                  <a:pt x="0" y="0"/>
                </a:moveTo>
                <a:lnTo>
                  <a:pt x="15041362" y="0"/>
                </a:lnTo>
                <a:lnTo>
                  <a:pt x="15041362" y="4230383"/>
                </a:lnTo>
                <a:lnTo>
                  <a:pt x="0" y="4230383"/>
                </a:lnTo>
                <a:lnTo>
                  <a:pt x="0" y="0"/>
                </a:lnTo>
                <a:close/>
              </a:path>
            </a:pathLst>
          </a:custGeom>
          <a:blipFill>
            <a:blip r:embed="rId5"/>
            <a:stretch>
              <a:fillRect/>
            </a:stretch>
          </a:blipFill>
        </p:spPr>
        <p:txBody>
          <a:bodyPr/>
          <a:lstStyle/>
          <a:p>
            <a:endParaRPr lang="zh-TW" altLang="en-US"/>
          </a:p>
        </p:txBody>
      </p:sp>
      <p:sp>
        <p:nvSpPr>
          <p:cNvPr id="14" name="TextBox 14"/>
          <p:cNvSpPr txBox="1"/>
          <p:nvPr/>
        </p:nvSpPr>
        <p:spPr>
          <a:xfrm>
            <a:off x="1028700" y="1057275"/>
            <a:ext cx="12784825" cy="954438"/>
          </a:xfrm>
          <a:prstGeom prst="rect">
            <a:avLst/>
          </a:prstGeom>
        </p:spPr>
        <p:txBody>
          <a:bodyPr lIns="0" tIns="0" rIns="0" bIns="0" rtlCol="0" anchor="t">
            <a:spAutoFit/>
          </a:bodyPr>
          <a:lstStyle/>
          <a:p>
            <a:pPr marL="0" lvl="0" indent="0" algn="l">
              <a:lnSpc>
                <a:spcPts val="7410"/>
              </a:lnSpc>
            </a:pPr>
            <a:r>
              <a:rPr lang="en-US" sz="6500" b="1" spc="65">
                <a:solidFill>
                  <a:srgbClr val="000000"/>
                </a:solidFill>
                <a:latin typeface="Arial Unicode Bold"/>
                <a:ea typeface="Arial Unicode Bold"/>
                <a:cs typeface="Arial Unicode Bold"/>
                <a:sym typeface="Arial Unicode Bold"/>
              </a:rPr>
              <a:t>機器學習 - 指標表現</a:t>
            </a:r>
          </a:p>
        </p:txBody>
      </p:sp>
      <p:sp>
        <p:nvSpPr>
          <p:cNvPr id="16" name="TextBox 16"/>
          <p:cNvSpPr txBox="1"/>
          <p:nvPr/>
        </p:nvSpPr>
        <p:spPr>
          <a:xfrm>
            <a:off x="2594570" y="3108924"/>
            <a:ext cx="13331230" cy="410369"/>
          </a:xfrm>
          <a:prstGeom prst="rect">
            <a:avLst/>
          </a:prstGeom>
        </p:spPr>
        <p:txBody>
          <a:bodyPr wrap="square" lIns="0" tIns="0" rIns="0" bIns="0" rtlCol="0" anchor="t">
            <a:spAutoFit/>
          </a:bodyPr>
          <a:lstStyle/>
          <a:p>
            <a:pPr algn="ctr">
              <a:lnSpc>
                <a:spcPts val="3191"/>
              </a:lnSpc>
              <a:spcBef>
                <a:spcPct val="0"/>
              </a:spcBef>
            </a:pPr>
            <a:r>
              <a:rPr lang="en-US" sz="2799" spc="27" dirty="0" err="1">
                <a:solidFill>
                  <a:srgbClr val="000000"/>
                </a:solidFill>
                <a:latin typeface="Arial Unicode"/>
                <a:ea typeface="Arial Unicode"/>
                <a:cs typeface="Arial Unicode"/>
                <a:sym typeface="Arial Unicode"/>
              </a:rPr>
              <a:t>以lightgbm的mse表現最佳，</a:t>
            </a:r>
            <a:r>
              <a:rPr lang="en-US" altLang="zh-TW" sz="2800" dirty="0" err="1"/>
              <a:t>R</a:t>
            </a:r>
            <a:r>
              <a:rPr lang="en-US" altLang="zh-TW" sz="2800" dirty="0"/>
              <a:t> </a:t>
            </a:r>
            <a:r>
              <a:rPr lang="en-US" altLang="zh-TW" sz="2800" baseline="30000" dirty="0"/>
              <a:t>2</a:t>
            </a:r>
            <a:r>
              <a:rPr lang="en-US" sz="2799" spc="27" dirty="0">
                <a:solidFill>
                  <a:srgbClr val="000000"/>
                </a:solidFill>
                <a:latin typeface="Arial Unicode"/>
                <a:ea typeface="Arial Unicode"/>
                <a:cs typeface="Arial Unicode"/>
                <a:sym typeface="Arial Unicode"/>
              </a:rPr>
              <a:t>表現最好，消費者實際二手機價可以此模型為準。</a:t>
            </a:r>
          </a:p>
        </p:txBody>
      </p:sp>
      <p:sp>
        <p:nvSpPr>
          <p:cNvPr id="3" name="文字方塊 2">
            <a:extLst>
              <a:ext uri="{FF2B5EF4-FFF2-40B4-BE49-F238E27FC236}">
                <a16:creationId xmlns:a16="http://schemas.microsoft.com/office/drawing/2014/main" id="{13494F4F-A58A-4996-8BED-252996D3EF6D}"/>
              </a:ext>
            </a:extLst>
          </p:cNvPr>
          <p:cNvSpPr txBox="1"/>
          <p:nvPr/>
        </p:nvSpPr>
        <p:spPr>
          <a:xfrm>
            <a:off x="1752600" y="7429500"/>
            <a:ext cx="685800" cy="461665"/>
          </a:xfrm>
          <a:prstGeom prst="rect">
            <a:avLst/>
          </a:prstGeom>
          <a:solidFill>
            <a:schemeClr val="bg1"/>
          </a:solidFill>
        </p:spPr>
        <p:txBody>
          <a:bodyPr wrap="square" rtlCol="0">
            <a:spAutoFit/>
          </a:bodyPr>
          <a:lstStyle/>
          <a:p>
            <a:r>
              <a:rPr lang="en-US" altLang="zh-TW" sz="2400" b="1" dirty="0">
                <a:solidFill>
                  <a:schemeClr val="tx1">
                    <a:lumMod val="65000"/>
                    <a:lumOff val="35000"/>
                  </a:schemeClr>
                </a:solidFill>
                <a:latin typeface="Calibri" panose="020F0502020204030204" pitchFamily="34" charset="0"/>
                <a:cs typeface="Calibri" panose="020F0502020204030204" pitchFamily="34" charset="0"/>
              </a:rPr>
              <a:t>R </a:t>
            </a:r>
            <a:r>
              <a:rPr lang="en-US" altLang="zh-TW" sz="2400" b="1" baseline="30000" dirty="0">
                <a:solidFill>
                  <a:schemeClr val="tx1">
                    <a:lumMod val="65000"/>
                    <a:lumOff val="35000"/>
                  </a:schemeClr>
                </a:solidFill>
                <a:latin typeface="Calibri" panose="020F0502020204030204" pitchFamily="34" charset="0"/>
                <a:cs typeface="Calibri" panose="020F0502020204030204" pitchFamily="34" charset="0"/>
              </a:rPr>
              <a:t>2</a:t>
            </a:r>
            <a:endParaRPr lang="zh-TW" altLang="en-US" sz="2400" b="1" dirty="0">
              <a:solidFill>
                <a:schemeClr val="tx1">
                  <a:lumMod val="65000"/>
                  <a:lumOff val="35000"/>
                </a:schemeClr>
              </a:solidFill>
              <a:latin typeface="Calibri" panose="020F0502020204030204" pitchFamily="34" charset="0"/>
              <a:cs typeface="Calibri" panose="020F0502020204030204" pitchFamily="34" charset="0"/>
            </a:endParaRPr>
          </a:p>
        </p:txBody>
      </p:sp>
      <p:pic>
        <p:nvPicPr>
          <p:cNvPr id="4" name="圖片 3">
            <a:extLst>
              <a:ext uri="{FF2B5EF4-FFF2-40B4-BE49-F238E27FC236}">
                <a16:creationId xmlns:a16="http://schemas.microsoft.com/office/drawing/2014/main" id="{03E79258-32BE-4030-9C5D-1B366C3BA8DC}"/>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Lst>
          </a:blip>
          <a:stretch>
            <a:fillRect/>
          </a:stretch>
        </p:blipFill>
        <p:spPr>
          <a:xfrm rot="20548481">
            <a:off x="8052055" y="4621340"/>
            <a:ext cx="1291915" cy="1044319"/>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1"/>
          <p:cNvGrpSpPr/>
          <p:nvPr/>
        </p:nvGrpSpPr>
        <p:grpSpPr>
          <a:xfrm>
            <a:off x="14164837" y="9589260"/>
            <a:ext cx="3094463" cy="366780"/>
            <a:chOff x="0" y="0"/>
            <a:chExt cx="4125951" cy="489041"/>
          </a:xfrm>
        </p:grpSpPr>
        <p:sp>
          <p:nvSpPr>
            <p:cNvPr id="12" name="TextBox 12"/>
            <p:cNvSpPr txBox="1"/>
            <p:nvPr/>
          </p:nvSpPr>
          <p:spPr>
            <a:xfrm>
              <a:off x="562691" y="76117"/>
              <a:ext cx="3563260" cy="376173"/>
            </a:xfrm>
            <a:prstGeom prst="rect">
              <a:avLst/>
            </a:prstGeom>
          </p:spPr>
          <p:txBody>
            <a:bodyPr lIns="0" tIns="0" rIns="0" bIns="0" rtlCol="0" anchor="t">
              <a:spAutoFit/>
            </a:bodyPr>
            <a:lstStyle/>
            <a:p>
              <a:pPr>
                <a:lnSpc>
                  <a:spcPts val="2165"/>
                </a:lnSpc>
              </a:pPr>
              <a:r>
                <a:rPr lang="en-US" altLang="zh-TW" sz="2000" b="1" spc="37" dirty="0" err="1">
                  <a:solidFill>
                    <a:srgbClr val="FFFFFF"/>
                  </a:solidFill>
                  <a:latin typeface="微軟正黑體 Light" panose="020B0304030504040204" pitchFamily="34" charset="-120"/>
                  <a:ea typeface="微軟正黑體 Light" panose="020B0304030504040204" pitchFamily="34" charset="-120"/>
                  <a:cs typeface="Arial Unicode Bold"/>
                  <a:sym typeface="Arial Unicode Bold"/>
                </a:rPr>
                <a:t>模型建置</a:t>
              </a:r>
              <a:endParaRPr lang="en-US" altLang="zh-TW" sz="2000" b="1" spc="37" dirty="0">
                <a:solidFill>
                  <a:srgbClr val="FFFFFF"/>
                </a:solidFill>
                <a:latin typeface="微軟正黑體 Light" panose="020B0304030504040204" pitchFamily="34" charset="-120"/>
                <a:ea typeface="微軟正黑體 Light" panose="020B0304030504040204" pitchFamily="34" charset="-120"/>
                <a:cs typeface="Arial Unicode Bold"/>
                <a:sym typeface="Arial Unicode Bold"/>
              </a:endParaRPr>
            </a:p>
          </p:txBody>
        </p:sp>
        <p:sp>
          <p:nvSpPr>
            <p:cNvPr id="13" name="Freeform 13"/>
            <p:cNvSpPr/>
            <p:nvPr/>
          </p:nvSpPr>
          <p:spPr>
            <a:xfrm rot="5400000">
              <a:off x="-39568" y="39568"/>
              <a:ext cx="489041" cy="409905"/>
            </a:xfrm>
            <a:custGeom>
              <a:avLst/>
              <a:gdLst/>
              <a:ahLst/>
              <a:cxnLst/>
              <a:rect l="l" t="t" r="r" b="b"/>
              <a:pathLst>
                <a:path w="489041" h="409905">
                  <a:moveTo>
                    <a:pt x="0" y="0"/>
                  </a:moveTo>
                  <a:lnTo>
                    <a:pt x="489041" y="0"/>
                  </a:lnTo>
                  <a:lnTo>
                    <a:pt x="489041" y="409905"/>
                  </a:lnTo>
                  <a:lnTo>
                    <a:pt x="0" y="40990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zh-TW" altLang="en-US"/>
            </a:p>
          </p:txBody>
        </p:sp>
      </p:grpSp>
      <p:sp>
        <p:nvSpPr>
          <p:cNvPr id="8" name="矩形 7">
            <a:extLst>
              <a:ext uri="{FF2B5EF4-FFF2-40B4-BE49-F238E27FC236}">
                <a16:creationId xmlns:a16="http://schemas.microsoft.com/office/drawing/2014/main" id="{0E2D2D64-42AF-4CCC-849A-A77222C96040}"/>
              </a:ext>
            </a:extLst>
          </p:cNvPr>
          <p:cNvSpPr/>
          <p:nvPr/>
        </p:nvSpPr>
        <p:spPr>
          <a:xfrm>
            <a:off x="6477000" y="4590656"/>
            <a:ext cx="5334000" cy="1105687"/>
          </a:xfrm>
          <a:prstGeom prst="rect">
            <a:avLst/>
          </a:prstGeom>
        </p:spPr>
        <p:txBody>
          <a:bodyPr wrap="square">
            <a:spAutoFit/>
          </a:bodyPr>
          <a:lstStyle/>
          <a:p>
            <a:pPr lvl="0">
              <a:lnSpc>
                <a:spcPts val="7324"/>
              </a:lnSpc>
            </a:pPr>
            <a:r>
              <a:rPr lang="zh-TW" altLang="en-US" sz="10000" b="1" spc="64" dirty="0">
                <a:solidFill>
                  <a:srgbClr val="000000"/>
                </a:solidFill>
                <a:latin typeface="Arial Unicode Bold"/>
                <a:ea typeface="Arial Unicode Bold"/>
                <a:cs typeface="Arial Unicode Bold"/>
                <a:sym typeface="Arial Unicode Bold"/>
              </a:rPr>
              <a:t>深度學習</a:t>
            </a:r>
            <a:endParaRPr lang="en-US" altLang="zh-TW" sz="10000" b="1" spc="64" dirty="0">
              <a:solidFill>
                <a:srgbClr val="000000"/>
              </a:solidFill>
              <a:latin typeface="Arial Unicode Bold"/>
              <a:ea typeface="Arial Unicode Bold"/>
              <a:cs typeface="Arial Unicode Bold"/>
              <a:sym typeface="Arial Unicode Bold"/>
            </a:endParaRPr>
          </a:p>
        </p:txBody>
      </p:sp>
      <p:grpSp>
        <p:nvGrpSpPr>
          <p:cNvPr id="14" name="Group 20">
            <a:extLst>
              <a:ext uri="{FF2B5EF4-FFF2-40B4-BE49-F238E27FC236}">
                <a16:creationId xmlns:a16="http://schemas.microsoft.com/office/drawing/2014/main" id="{9955B7F8-C9DC-42F8-8B20-A5073F29C6F3}"/>
              </a:ext>
            </a:extLst>
          </p:cNvPr>
          <p:cNvGrpSpPr/>
          <p:nvPr/>
        </p:nvGrpSpPr>
        <p:grpSpPr>
          <a:xfrm>
            <a:off x="17295495" y="0"/>
            <a:ext cx="992505" cy="1304461"/>
            <a:chOff x="0" y="0"/>
            <a:chExt cx="1323340" cy="1739282"/>
          </a:xfrm>
        </p:grpSpPr>
        <p:grpSp>
          <p:nvGrpSpPr>
            <p:cNvPr id="15" name="Group 21">
              <a:extLst>
                <a:ext uri="{FF2B5EF4-FFF2-40B4-BE49-F238E27FC236}">
                  <a16:creationId xmlns:a16="http://schemas.microsoft.com/office/drawing/2014/main" id="{FBD362FE-5BC6-4764-B64F-949C83B6C545}"/>
                </a:ext>
              </a:extLst>
            </p:cNvPr>
            <p:cNvGrpSpPr>
              <a:grpSpLocks noChangeAspect="1"/>
            </p:cNvGrpSpPr>
            <p:nvPr/>
          </p:nvGrpSpPr>
          <p:grpSpPr>
            <a:xfrm>
              <a:off x="0" y="0"/>
              <a:ext cx="1323340" cy="1323340"/>
              <a:chOff x="0" y="0"/>
              <a:chExt cx="13884457" cy="13884457"/>
            </a:xfrm>
          </p:grpSpPr>
          <p:sp>
            <p:nvSpPr>
              <p:cNvPr id="22" name="Freeform 22">
                <a:extLst>
                  <a:ext uri="{FF2B5EF4-FFF2-40B4-BE49-F238E27FC236}">
                    <a16:creationId xmlns:a16="http://schemas.microsoft.com/office/drawing/2014/main" id="{F4B5F9D9-5F53-4DF5-BBE8-4C0128BB4B75}"/>
                  </a:ext>
                </a:extLst>
              </p:cNvPr>
              <p:cNvSpPr/>
              <p:nvPr/>
            </p:nvSpPr>
            <p:spPr>
              <a:xfrm>
                <a:off x="-342874" y="-11125"/>
                <a:ext cx="14570202" cy="13906705"/>
              </a:xfrm>
              <a:custGeom>
                <a:avLst/>
                <a:gdLst/>
                <a:ahLst/>
                <a:cxnLst/>
                <a:rect l="l" t="t" r="r" b="b"/>
                <a:pathLst>
                  <a:path w="14570202" h="13906705">
                    <a:moveTo>
                      <a:pt x="7285101" y="11125"/>
                    </a:moveTo>
                    <a:cubicBezTo>
                      <a:pt x="4797487" y="0"/>
                      <a:pt x="2494061" y="1320743"/>
                      <a:pt x="1247030" y="3473245"/>
                    </a:cubicBezTo>
                    <a:cubicBezTo>
                      <a:pt x="0" y="5625748"/>
                      <a:pt x="0" y="8280957"/>
                      <a:pt x="1247030" y="10433459"/>
                    </a:cubicBezTo>
                    <a:cubicBezTo>
                      <a:pt x="2494061" y="12585962"/>
                      <a:pt x="4797487" y="13906705"/>
                      <a:pt x="7285101" y="13895580"/>
                    </a:cubicBezTo>
                    <a:cubicBezTo>
                      <a:pt x="9772716" y="13906705"/>
                      <a:pt x="12076142" y="12585962"/>
                      <a:pt x="13323172" y="10433459"/>
                    </a:cubicBezTo>
                    <a:cubicBezTo>
                      <a:pt x="14570202" y="8280957"/>
                      <a:pt x="14570202" y="5625748"/>
                      <a:pt x="13323172" y="3473245"/>
                    </a:cubicBezTo>
                    <a:cubicBezTo>
                      <a:pt x="12076142" y="1320743"/>
                      <a:pt x="9772716" y="0"/>
                      <a:pt x="7285101" y="11125"/>
                    </a:cubicBezTo>
                    <a:close/>
                  </a:path>
                </a:pathLst>
              </a:custGeom>
              <a:solidFill>
                <a:srgbClr val="999999"/>
              </a:solidFill>
            </p:spPr>
            <p:txBody>
              <a:bodyPr/>
              <a:lstStyle/>
              <a:p>
                <a:endParaRPr lang="zh-TW" altLang="en-US"/>
              </a:p>
            </p:txBody>
          </p:sp>
          <p:sp>
            <p:nvSpPr>
              <p:cNvPr id="23" name="Freeform 23">
                <a:extLst>
                  <a:ext uri="{FF2B5EF4-FFF2-40B4-BE49-F238E27FC236}">
                    <a16:creationId xmlns:a16="http://schemas.microsoft.com/office/drawing/2014/main" id="{E0AC3F2A-A7E6-4B4B-B2A9-74890AF19E78}"/>
                  </a:ext>
                </a:extLst>
              </p:cNvPr>
              <p:cNvSpPr/>
              <p:nvPr/>
            </p:nvSpPr>
            <p:spPr>
              <a:xfrm>
                <a:off x="-254486" y="73238"/>
                <a:ext cx="14393428" cy="13737980"/>
              </a:xfrm>
              <a:custGeom>
                <a:avLst/>
                <a:gdLst/>
                <a:ahLst/>
                <a:cxnLst/>
                <a:rect l="l" t="t" r="r" b="b"/>
                <a:pathLst>
                  <a:path w="14393428" h="13737980">
                    <a:moveTo>
                      <a:pt x="7196713" y="10990"/>
                    </a:moveTo>
                    <a:cubicBezTo>
                      <a:pt x="4739280" y="0"/>
                      <a:pt x="2463801" y="1304718"/>
                      <a:pt x="1231900" y="3431105"/>
                    </a:cubicBezTo>
                    <a:cubicBezTo>
                      <a:pt x="0" y="5557493"/>
                      <a:pt x="0" y="8180486"/>
                      <a:pt x="1231900" y="10306873"/>
                    </a:cubicBezTo>
                    <a:cubicBezTo>
                      <a:pt x="2463801" y="12433261"/>
                      <a:pt x="4739280" y="13737979"/>
                      <a:pt x="7196713" y="13726989"/>
                    </a:cubicBezTo>
                    <a:cubicBezTo>
                      <a:pt x="9654147" y="13737979"/>
                      <a:pt x="11929626" y="12433261"/>
                      <a:pt x="13161527" y="10306873"/>
                    </a:cubicBezTo>
                    <a:cubicBezTo>
                      <a:pt x="14393428" y="8180486"/>
                      <a:pt x="14393428" y="5557493"/>
                      <a:pt x="13161527" y="3431105"/>
                    </a:cubicBezTo>
                    <a:cubicBezTo>
                      <a:pt x="11929626" y="1304718"/>
                      <a:pt x="9654147" y="0"/>
                      <a:pt x="7196713" y="10990"/>
                    </a:cubicBezTo>
                    <a:close/>
                  </a:path>
                </a:pathLst>
              </a:custGeom>
              <a:blipFill>
                <a:blip r:embed="rId4"/>
                <a:stretch>
                  <a:fillRect l="223" r="223" b="-34227"/>
                </a:stretch>
              </a:blipFill>
            </p:spPr>
            <p:txBody>
              <a:bodyPr/>
              <a:lstStyle/>
              <a:p>
                <a:endParaRPr lang="zh-TW" altLang="en-US"/>
              </a:p>
            </p:txBody>
          </p:sp>
        </p:grpSp>
        <p:sp>
          <p:nvSpPr>
            <p:cNvPr id="16" name="TextBox 24">
              <a:extLst>
                <a:ext uri="{FF2B5EF4-FFF2-40B4-BE49-F238E27FC236}">
                  <a16:creationId xmlns:a16="http://schemas.microsoft.com/office/drawing/2014/main" id="{7C793DD8-0D96-4D5B-A6C1-AC6A820AF7C0}"/>
                </a:ext>
              </a:extLst>
            </p:cNvPr>
            <p:cNvSpPr txBox="1"/>
            <p:nvPr/>
          </p:nvSpPr>
          <p:spPr>
            <a:xfrm>
              <a:off x="190357" y="1333918"/>
              <a:ext cx="942626" cy="405364"/>
            </a:xfrm>
            <a:prstGeom prst="rect">
              <a:avLst/>
            </a:prstGeom>
          </p:spPr>
          <p:txBody>
            <a:bodyPr lIns="0" tIns="0" rIns="0" bIns="0" rtlCol="0" anchor="t">
              <a:spAutoFit/>
            </a:bodyPr>
            <a:lstStyle/>
            <a:p>
              <a:pPr algn="ctr">
                <a:lnSpc>
                  <a:spcPts val="2598"/>
                </a:lnSpc>
              </a:pPr>
              <a:r>
                <a:rPr lang="en-US" sz="1855" b="1">
                  <a:solidFill>
                    <a:srgbClr val="000000"/>
                  </a:solidFill>
                  <a:latin typeface="Noto Sans T Chinese Bold"/>
                  <a:ea typeface="Noto Sans T Chinese Bold"/>
                  <a:cs typeface="Noto Sans T Chinese Bold"/>
                  <a:sym typeface="Noto Sans T Chinese Bold"/>
                </a:rPr>
                <a:t>黃智遠</a:t>
              </a:r>
            </a:p>
          </p:txBody>
        </p:sp>
      </p:grpSp>
    </p:spTree>
    <p:extLst>
      <p:ext uri="{BB962C8B-B14F-4D97-AF65-F5344CB8AC3E}">
        <p14:creationId xmlns:p14="http://schemas.microsoft.com/office/powerpoint/2010/main" val="93226349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5"/>
          <p:cNvGrpSpPr/>
          <p:nvPr/>
        </p:nvGrpSpPr>
        <p:grpSpPr>
          <a:xfrm>
            <a:off x="14164837" y="9589260"/>
            <a:ext cx="3094463" cy="366780"/>
            <a:chOff x="0" y="0"/>
            <a:chExt cx="4125951" cy="489041"/>
          </a:xfrm>
        </p:grpSpPr>
        <p:sp>
          <p:nvSpPr>
            <p:cNvPr id="6" name="TextBox 6"/>
            <p:cNvSpPr txBox="1"/>
            <p:nvPr/>
          </p:nvSpPr>
          <p:spPr>
            <a:xfrm>
              <a:off x="562691" y="76117"/>
              <a:ext cx="3563260" cy="376173"/>
            </a:xfrm>
            <a:prstGeom prst="rect">
              <a:avLst/>
            </a:prstGeom>
          </p:spPr>
          <p:txBody>
            <a:bodyPr lIns="0" tIns="0" rIns="0" bIns="0" rtlCol="0" anchor="t">
              <a:spAutoFit/>
            </a:bodyPr>
            <a:lstStyle/>
            <a:p>
              <a:pPr>
                <a:lnSpc>
                  <a:spcPts val="2165"/>
                </a:lnSpc>
              </a:pPr>
              <a:r>
                <a:rPr lang="en-US" sz="2000" b="1" spc="37" dirty="0" err="1">
                  <a:solidFill>
                    <a:srgbClr val="FFFFFF"/>
                  </a:solidFill>
                  <a:latin typeface="微軟正黑體 Light" panose="020B0304030504040204" pitchFamily="34" charset="-120"/>
                  <a:ea typeface="微軟正黑體 Light" panose="020B0304030504040204" pitchFamily="34" charset="-120"/>
                  <a:cs typeface="Arial Unicode Bold"/>
                  <a:sym typeface="Arial Unicode Bold"/>
                </a:rPr>
                <a:t>模型建置</a:t>
              </a:r>
              <a:endParaRPr lang="en-US" sz="2000" b="1" spc="37" dirty="0">
                <a:solidFill>
                  <a:srgbClr val="FFFFFF"/>
                </a:solidFill>
                <a:latin typeface="微軟正黑體 Light" panose="020B0304030504040204" pitchFamily="34" charset="-120"/>
                <a:ea typeface="微軟正黑體 Light" panose="020B0304030504040204" pitchFamily="34" charset="-120"/>
                <a:cs typeface="Arial Unicode Bold"/>
                <a:sym typeface="Arial Unicode Bold"/>
              </a:endParaRPr>
            </a:p>
          </p:txBody>
        </p:sp>
        <p:sp>
          <p:nvSpPr>
            <p:cNvPr id="7" name="Freeform 7"/>
            <p:cNvSpPr/>
            <p:nvPr/>
          </p:nvSpPr>
          <p:spPr>
            <a:xfrm rot="5400000">
              <a:off x="-39568" y="39568"/>
              <a:ext cx="489041" cy="409905"/>
            </a:xfrm>
            <a:custGeom>
              <a:avLst/>
              <a:gdLst/>
              <a:ahLst/>
              <a:cxnLst/>
              <a:rect l="l" t="t" r="r" b="b"/>
              <a:pathLst>
                <a:path w="489041" h="409905">
                  <a:moveTo>
                    <a:pt x="0" y="0"/>
                  </a:moveTo>
                  <a:lnTo>
                    <a:pt x="489041" y="0"/>
                  </a:lnTo>
                  <a:lnTo>
                    <a:pt x="489041" y="409905"/>
                  </a:lnTo>
                  <a:lnTo>
                    <a:pt x="0" y="40990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zh-TW" altLang="en-US"/>
            </a:p>
          </p:txBody>
        </p:sp>
      </p:grpSp>
      <p:graphicFrame>
        <p:nvGraphicFramePr>
          <p:cNvPr id="8" name="Table 8"/>
          <p:cNvGraphicFramePr>
            <a:graphicFrameLocks noGrp="1"/>
          </p:cNvGraphicFramePr>
          <p:nvPr>
            <p:extLst>
              <p:ext uri="{D42A27DB-BD31-4B8C-83A1-F6EECF244321}">
                <p14:modId xmlns:p14="http://schemas.microsoft.com/office/powerpoint/2010/main" val="706028852"/>
              </p:ext>
            </p:extLst>
          </p:nvPr>
        </p:nvGraphicFramePr>
        <p:xfrm>
          <a:off x="2213790" y="3434107"/>
          <a:ext cx="6015810" cy="2505075"/>
        </p:xfrm>
        <a:graphic>
          <a:graphicData uri="http://schemas.openxmlformats.org/drawingml/2006/table">
            <a:tbl>
              <a:tblPr/>
              <a:tblGrid>
                <a:gridCol w="6015810">
                  <a:extLst>
                    <a:ext uri="{9D8B030D-6E8A-4147-A177-3AD203B41FA5}">
                      <a16:colId xmlns:a16="http://schemas.microsoft.com/office/drawing/2014/main" val="20000"/>
                    </a:ext>
                  </a:extLst>
                </a:gridCol>
              </a:tblGrid>
              <a:tr h="1034915">
                <a:tc>
                  <a:txBody>
                    <a:bodyPr/>
                    <a:lstStyle/>
                    <a:p>
                      <a:pPr algn="ctr">
                        <a:lnSpc>
                          <a:spcPts val="3639"/>
                        </a:lnSpc>
                        <a:defRPr/>
                      </a:pPr>
                      <a:r>
                        <a:rPr lang="en-US" sz="2599" b="1">
                          <a:solidFill>
                            <a:srgbClr val="000000"/>
                          </a:solidFill>
                          <a:latin typeface="Arial Unicode Bold"/>
                          <a:ea typeface="Arial Unicode Bold"/>
                          <a:cs typeface="Arial Unicode Bold"/>
                          <a:sym typeface="Arial Unicode Bold"/>
                        </a:rPr>
                        <a:t>LSTM</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470160">
                <a:tc>
                  <a:txBody>
                    <a:bodyPr/>
                    <a:lstStyle/>
                    <a:p>
                      <a:pPr algn="ctr">
                        <a:lnSpc>
                          <a:spcPts val="3639"/>
                        </a:lnSpc>
                        <a:defRPr/>
                      </a:pPr>
                      <a:r>
                        <a:rPr lang="en-US" sz="2599" dirty="0" err="1">
                          <a:solidFill>
                            <a:srgbClr val="000000"/>
                          </a:solidFill>
                          <a:latin typeface="Arial Unicode"/>
                          <a:ea typeface="Arial Unicode"/>
                          <a:cs typeface="Arial Unicode"/>
                          <a:sym typeface="Arial Unicode"/>
                        </a:rPr>
                        <a:t>處理時間序列特徵，捕捉長期的趨勢</a:t>
                      </a:r>
                      <a:r>
                        <a:rPr lang="en-US" sz="2599" dirty="0">
                          <a:solidFill>
                            <a:srgbClr val="000000"/>
                          </a:solidFill>
                          <a:latin typeface="Arial Unicode"/>
                          <a:ea typeface="Arial Unicode"/>
                          <a:cs typeface="Arial Unicode"/>
                          <a:sym typeface="Arial Unicode"/>
                        </a:rPr>
                        <a:t>。</a:t>
                      </a:r>
                      <a:endParaRPr lang="en-US" sz="1100" dirty="0"/>
                    </a:p>
                    <a:p>
                      <a:pPr algn="ctr">
                        <a:lnSpc>
                          <a:spcPts val="3639"/>
                        </a:lnSpc>
                      </a:pPr>
                      <a:r>
                        <a:rPr lang="en-US" sz="2599" dirty="0" err="1">
                          <a:solidFill>
                            <a:srgbClr val="000000"/>
                          </a:solidFill>
                          <a:latin typeface="Arial Unicode"/>
                          <a:ea typeface="Arial Unicode"/>
                          <a:cs typeface="Arial Unicode"/>
                          <a:sym typeface="Arial Unicode"/>
                        </a:rPr>
                        <a:t>如價格隨時間的波動</a:t>
                      </a:r>
                      <a:r>
                        <a:rPr lang="en-US" sz="2599" dirty="0">
                          <a:solidFill>
                            <a:srgbClr val="000000"/>
                          </a:solidFill>
                          <a:latin typeface="Arial Unicode"/>
                          <a:ea typeface="Arial Unicode"/>
                          <a:cs typeface="Arial Unicode"/>
                          <a:sym typeface="Arial Unicode"/>
                        </a:rPr>
                        <a:t>。</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9" name="Table 9"/>
          <p:cNvGraphicFramePr>
            <a:graphicFrameLocks noGrp="1"/>
          </p:cNvGraphicFramePr>
          <p:nvPr/>
        </p:nvGraphicFramePr>
        <p:xfrm>
          <a:off x="9536994" y="3434107"/>
          <a:ext cx="7154702" cy="2505075"/>
        </p:xfrm>
        <a:graphic>
          <a:graphicData uri="http://schemas.openxmlformats.org/drawingml/2006/table">
            <a:tbl>
              <a:tblPr/>
              <a:tblGrid>
                <a:gridCol w="7154702">
                  <a:extLst>
                    <a:ext uri="{9D8B030D-6E8A-4147-A177-3AD203B41FA5}">
                      <a16:colId xmlns:a16="http://schemas.microsoft.com/office/drawing/2014/main" val="20000"/>
                    </a:ext>
                  </a:extLst>
                </a:gridCol>
              </a:tblGrid>
              <a:tr h="1034915">
                <a:tc>
                  <a:txBody>
                    <a:bodyPr/>
                    <a:lstStyle/>
                    <a:p>
                      <a:pPr algn="ctr">
                        <a:lnSpc>
                          <a:spcPts val="3639"/>
                        </a:lnSpc>
                        <a:defRPr/>
                      </a:pPr>
                      <a:r>
                        <a:rPr lang="en-US" sz="2599" b="1">
                          <a:solidFill>
                            <a:srgbClr val="000000"/>
                          </a:solidFill>
                          <a:latin typeface="Arial Unicode Bold"/>
                          <a:ea typeface="Arial Unicode Bold"/>
                          <a:cs typeface="Arial Unicode Bold"/>
                          <a:sym typeface="Arial Unicode Bold"/>
                        </a:rPr>
                        <a:t>Transformer </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470160">
                <a:tc>
                  <a:txBody>
                    <a:bodyPr/>
                    <a:lstStyle/>
                    <a:p>
                      <a:pPr algn="ctr">
                        <a:lnSpc>
                          <a:spcPts val="3639"/>
                        </a:lnSpc>
                        <a:defRPr/>
                      </a:pPr>
                      <a:r>
                        <a:rPr lang="en-US" sz="2599">
                          <a:solidFill>
                            <a:srgbClr val="000000"/>
                          </a:solidFill>
                          <a:latin typeface="Arial Unicode"/>
                          <a:ea typeface="Arial Unicode"/>
                          <a:cs typeface="Arial Unicode"/>
                          <a:sym typeface="Arial Unicode"/>
                        </a:rPr>
                        <a:t>處理靜態特徵，發現數據中隱藏的關聯性。</a:t>
                      </a:r>
                      <a:endParaRPr lang="en-US" sz="1100"/>
                    </a:p>
                    <a:p>
                      <a:pPr algn="ctr">
                        <a:lnSpc>
                          <a:spcPts val="3639"/>
                        </a:lnSpc>
                      </a:pPr>
                      <a:r>
                        <a:rPr lang="en-US" sz="2599">
                          <a:solidFill>
                            <a:srgbClr val="000000"/>
                          </a:solidFill>
                          <a:latin typeface="Arial Unicode"/>
                          <a:ea typeface="Arial Unicode"/>
                          <a:cs typeface="Arial Unicode"/>
                          <a:sym typeface="Arial Unicode"/>
                        </a:rPr>
                        <a:t>如Apple 的手機價格下降速度比其他廠商慢。</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10" name="Freeform 10"/>
          <p:cNvSpPr/>
          <p:nvPr/>
        </p:nvSpPr>
        <p:spPr>
          <a:xfrm>
            <a:off x="2452326" y="6505341"/>
            <a:ext cx="1113375" cy="1113375"/>
          </a:xfrm>
          <a:custGeom>
            <a:avLst/>
            <a:gdLst/>
            <a:ahLst/>
            <a:cxnLst/>
            <a:rect l="l" t="t" r="r" b="b"/>
            <a:pathLst>
              <a:path w="1113375" h="1113375">
                <a:moveTo>
                  <a:pt x="0" y="0"/>
                </a:moveTo>
                <a:lnTo>
                  <a:pt x="1113375" y="0"/>
                </a:lnTo>
                <a:lnTo>
                  <a:pt x="1113375" y="1113375"/>
                </a:lnTo>
                <a:lnTo>
                  <a:pt x="0" y="1113375"/>
                </a:lnTo>
                <a:lnTo>
                  <a:pt x="0" y="0"/>
                </a:lnTo>
                <a:close/>
              </a:path>
            </a:pathLst>
          </a:custGeom>
          <a:blipFill>
            <a:blip r:embed="rId4"/>
            <a:stretch>
              <a:fillRect/>
            </a:stretch>
          </a:blipFill>
        </p:spPr>
        <p:txBody>
          <a:bodyPr/>
          <a:lstStyle/>
          <a:p>
            <a:endParaRPr lang="zh-TW" altLang="en-US"/>
          </a:p>
        </p:txBody>
      </p:sp>
      <p:sp>
        <p:nvSpPr>
          <p:cNvPr id="11" name="TextBox 11"/>
          <p:cNvSpPr txBox="1"/>
          <p:nvPr/>
        </p:nvSpPr>
        <p:spPr>
          <a:xfrm>
            <a:off x="1028700" y="1057275"/>
            <a:ext cx="15318314" cy="954438"/>
          </a:xfrm>
          <a:prstGeom prst="rect">
            <a:avLst/>
          </a:prstGeom>
        </p:spPr>
        <p:txBody>
          <a:bodyPr lIns="0" tIns="0" rIns="0" bIns="0" rtlCol="0" anchor="t">
            <a:spAutoFit/>
          </a:bodyPr>
          <a:lstStyle/>
          <a:p>
            <a:pPr marL="0" lvl="0" indent="0" algn="l">
              <a:lnSpc>
                <a:spcPts val="7410"/>
              </a:lnSpc>
            </a:pPr>
            <a:r>
              <a:rPr lang="en-US" sz="6500" b="1" spc="65">
                <a:solidFill>
                  <a:srgbClr val="000000"/>
                </a:solidFill>
                <a:latin typeface="Arial Unicode Bold"/>
                <a:ea typeface="Arial Unicode Bold"/>
                <a:cs typeface="Arial Unicode Bold"/>
                <a:sym typeface="Arial Unicode Bold"/>
              </a:rPr>
              <a:t>深度學習 - LSTM-TRANSFORMER</a:t>
            </a:r>
          </a:p>
        </p:txBody>
      </p:sp>
      <p:sp>
        <p:nvSpPr>
          <p:cNvPr id="13" name="TextBox 13"/>
          <p:cNvSpPr txBox="1"/>
          <p:nvPr/>
        </p:nvSpPr>
        <p:spPr>
          <a:xfrm>
            <a:off x="3565701" y="6738480"/>
            <a:ext cx="12864208" cy="580422"/>
          </a:xfrm>
          <a:prstGeom prst="rect">
            <a:avLst/>
          </a:prstGeom>
        </p:spPr>
        <p:txBody>
          <a:bodyPr lIns="0" tIns="0" rIns="0" bIns="0" rtlCol="0" anchor="t">
            <a:spAutoFit/>
          </a:bodyPr>
          <a:lstStyle/>
          <a:p>
            <a:pPr algn="ctr">
              <a:lnSpc>
                <a:spcPts val="4760"/>
              </a:lnSpc>
            </a:pPr>
            <a:r>
              <a:rPr lang="en-US" sz="3400" b="1">
                <a:solidFill>
                  <a:srgbClr val="000000"/>
                </a:solidFill>
                <a:latin typeface="Noto Sans T Chinese Bold"/>
                <a:ea typeface="Noto Sans T Chinese Bold"/>
                <a:cs typeface="Noto Sans T Chinese Bold"/>
                <a:sym typeface="Noto Sans T Chinese Bold"/>
              </a:rPr>
              <a:t>採用門控融合機制，動態調整 LSTM 和 Transformer 的貢獻比例。</a:t>
            </a:r>
          </a:p>
        </p:txBody>
      </p:sp>
      <p:grpSp>
        <p:nvGrpSpPr>
          <p:cNvPr id="14" name="Group 14"/>
          <p:cNvGrpSpPr/>
          <p:nvPr/>
        </p:nvGrpSpPr>
        <p:grpSpPr>
          <a:xfrm>
            <a:off x="17295495" y="0"/>
            <a:ext cx="992505" cy="1304461"/>
            <a:chOff x="0" y="0"/>
            <a:chExt cx="1323340" cy="1739282"/>
          </a:xfrm>
        </p:grpSpPr>
        <p:grpSp>
          <p:nvGrpSpPr>
            <p:cNvPr id="15" name="Group 15"/>
            <p:cNvGrpSpPr>
              <a:grpSpLocks noChangeAspect="1"/>
            </p:cNvGrpSpPr>
            <p:nvPr/>
          </p:nvGrpSpPr>
          <p:grpSpPr>
            <a:xfrm>
              <a:off x="0" y="0"/>
              <a:ext cx="1323340" cy="1323340"/>
              <a:chOff x="0" y="0"/>
              <a:chExt cx="13884457" cy="13884457"/>
            </a:xfrm>
          </p:grpSpPr>
          <p:sp>
            <p:nvSpPr>
              <p:cNvPr id="16" name="Freeform 16"/>
              <p:cNvSpPr/>
              <p:nvPr/>
            </p:nvSpPr>
            <p:spPr>
              <a:xfrm>
                <a:off x="-342874" y="-11125"/>
                <a:ext cx="14570202" cy="13906705"/>
              </a:xfrm>
              <a:custGeom>
                <a:avLst/>
                <a:gdLst/>
                <a:ahLst/>
                <a:cxnLst/>
                <a:rect l="l" t="t" r="r" b="b"/>
                <a:pathLst>
                  <a:path w="14570202" h="13906705">
                    <a:moveTo>
                      <a:pt x="7285101" y="11125"/>
                    </a:moveTo>
                    <a:cubicBezTo>
                      <a:pt x="4797487" y="0"/>
                      <a:pt x="2494061" y="1320743"/>
                      <a:pt x="1247030" y="3473245"/>
                    </a:cubicBezTo>
                    <a:cubicBezTo>
                      <a:pt x="0" y="5625748"/>
                      <a:pt x="0" y="8280957"/>
                      <a:pt x="1247030" y="10433459"/>
                    </a:cubicBezTo>
                    <a:cubicBezTo>
                      <a:pt x="2494061" y="12585962"/>
                      <a:pt x="4797487" y="13906705"/>
                      <a:pt x="7285101" y="13895580"/>
                    </a:cubicBezTo>
                    <a:cubicBezTo>
                      <a:pt x="9772716" y="13906705"/>
                      <a:pt x="12076142" y="12585962"/>
                      <a:pt x="13323172" y="10433459"/>
                    </a:cubicBezTo>
                    <a:cubicBezTo>
                      <a:pt x="14570202" y="8280957"/>
                      <a:pt x="14570202" y="5625748"/>
                      <a:pt x="13323172" y="3473245"/>
                    </a:cubicBezTo>
                    <a:cubicBezTo>
                      <a:pt x="12076142" y="1320743"/>
                      <a:pt x="9772716" y="0"/>
                      <a:pt x="7285101" y="11125"/>
                    </a:cubicBezTo>
                    <a:close/>
                  </a:path>
                </a:pathLst>
              </a:custGeom>
              <a:solidFill>
                <a:srgbClr val="999999"/>
              </a:solidFill>
            </p:spPr>
            <p:txBody>
              <a:bodyPr/>
              <a:lstStyle/>
              <a:p>
                <a:endParaRPr lang="zh-TW" altLang="en-US"/>
              </a:p>
            </p:txBody>
          </p:sp>
          <p:sp>
            <p:nvSpPr>
              <p:cNvPr id="17" name="Freeform 17"/>
              <p:cNvSpPr/>
              <p:nvPr/>
            </p:nvSpPr>
            <p:spPr>
              <a:xfrm>
                <a:off x="-254486" y="73238"/>
                <a:ext cx="14393428" cy="13737980"/>
              </a:xfrm>
              <a:custGeom>
                <a:avLst/>
                <a:gdLst/>
                <a:ahLst/>
                <a:cxnLst/>
                <a:rect l="l" t="t" r="r" b="b"/>
                <a:pathLst>
                  <a:path w="14393428" h="13737980">
                    <a:moveTo>
                      <a:pt x="7196713" y="10990"/>
                    </a:moveTo>
                    <a:cubicBezTo>
                      <a:pt x="4739280" y="0"/>
                      <a:pt x="2463801" y="1304718"/>
                      <a:pt x="1231900" y="3431105"/>
                    </a:cubicBezTo>
                    <a:cubicBezTo>
                      <a:pt x="0" y="5557493"/>
                      <a:pt x="0" y="8180486"/>
                      <a:pt x="1231900" y="10306873"/>
                    </a:cubicBezTo>
                    <a:cubicBezTo>
                      <a:pt x="2463801" y="12433261"/>
                      <a:pt x="4739280" y="13737979"/>
                      <a:pt x="7196713" y="13726989"/>
                    </a:cubicBezTo>
                    <a:cubicBezTo>
                      <a:pt x="9654147" y="13737979"/>
                      <a:pt x="11929626" y="12433261"/>
                      <a:pt x="13161527" y="10306873"/>
                    </a:cubicBezTo>
                    <a:cubicBezTo>
                      <a:pt x="14393428" y="8180486"/>
                      <a:pt x="14393428" y="5557493"/>
                      <a:pt x="13161527" y="3431105"/>
                    </a:cubicBezTo>
                    <a:cubicBezTo>
                      <a:pt x="11929626" y="1304718"/>
                      <a:pt x="9654147" y="0"/>
                      <a:pt x="7196713" y="10990"/>
                    </a:cubicBezTo>
                    <a:close/>
                  </a:path>
                </a:pathLst>
              </a:custGeom>
              <a:blipFill>
                <a:blip r:embed="rId5"/>
                <a:stretch>
                  <a:fillRect l="223" r="223" b="-34227"/>
                </a:stretch>
              </a:blipFill>
            </p:spPr>
            <p:txBody>
              <a:bodyPr/>
              <a:lstStyle/>
              <a:p>
                <a:endParaRPr lang="zh-TW" altLang="en-US"/>
              </a:p>
            </p:txBody>
          </p:sp>
        </p:grpSp>
        <p:sp>
          <p:nvSpPr>
            <p:cNvPr id="18" name="TextBox 18"/>
            <p:cNvSpPr txBox="1"/>
            <p:nvPr/>
          </p:nvSpPr>
          <p:spPr>
            <a:xfrm>
              <a:off x="190357" y="1333918"/>
              <a:ext cx="942626" cy="405364"/>
            </a:xfrm>
            <a:prstGeom prst="rect">
              <a:avLst/>
            </a:prstGeom>
          </p:spPr>
          <p:txBody>
            <a:bodyPr lIns="0" tIns="0" rIns="0" bIns="0" rtlCol="0" anchor="t">
              <a:spAutoFit/>
            </a:bodyPr>
            <a:lstStyle/>
            <a:p>
              <a:pPr algn="ctr">
                <a:lnSpc>
                  <a:spcPts val="2598"/>
                </a:lnSpc>
              </a:pPr>
              <a:r>
                <a:rPr lang="en-US" sz="1855" b="1">
                  <a:solidFill>
                    <a:srgbClr val="000000"/>
                  </a:solidFill>
                  <a:latin typeface="Noto Sans T Chinese Bold"/>
                  <a:ea typeface="Noto Sans T Chinese Bold"/>
                  <a:cs typeface="Noto Sans T Chinese Bold"/>
                  <a:sym typeface="Noto Sans T Chinese Bold"/>
                </a:rPr>
                <a:t>黃智遠</a:t>
              </a:r>
            </a:p>
          </p:txBody>
        </p:sp>
      </p:gr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5"/>
          <p:cNvGrpSpPr/>
          <p:nvPr/>
        </p:nvGrpSpPr>
        <p:grpSpPr>
          <a:xfrm>
            <a:off x="14164837" y="9589260"/>
            <a:ext cx="3094463" cy="366780"/>
            <a:chOff x="0" y="0"/>
            <a:chExt cx="4125951" cy="489041"/>
          </a:xfrm>
        </p:grpSpPr>
        <p:sp>
          <p:nvSpPr>
            <p:cNvPr id="6" name="TextBox 6"/>
            <p:cNvSpPr txBox="1"/>
            <p:nvPr/>
          </p:nvSpPr>
          <p:spPr>
            <a:xfrm>
              <a:off x="562691" y="76117"/>
              <a:ext cx="3563260" cy="376173"/>
            </a:xfrm>
            <a:prstGeom prst="rect">
              <a:avLst/>
            </a:prstGeom>
          </p:spPr>
          <p:txBody>
            <a:bodyPr lIns="0" tIns="0" rIns="0" bIns="0" rtlCol="0" anchor="t">
              <a:spAutoFit/>
            </a:bodyPr>
            <a:lstStyle/>
            <a:p>
              <a:pPr lvl="0">
                <a:lnSpc>
                  <a:spcPts val="2165"/>
                </a:lnSpc>
              </a:pPr>
              <a:r>
                <a:rPr lang="en-US" sz="2000" b="1" spc="37" dirty="0" err="1">
                  <a:solidFill>
                    <a:srgbClr val="FFFFFF"/>
                  </a:solidFill>
                  <a:latin typeface="微軟正黑體 Light" panose="020B0304030504040204" pitchFamily="34" charset="-120"/>
                  <a:ea typeface="微軟正黑體 Light" panose="020B0304030504040204" pitchFamily="34" charset="-120"/>
                  <a:cs typeface="Arial Unicode Bold"/>
                  <a:sym typeface="Arial Unicode Bold"/>
                </a:rPr>
                <a:t>模型建置</a:t>
              </a:r>
              <a:endParaRPr lang="en-US" sz="2000" b="1" spc="37" dirty="0">
                <a:solidFill>
                  <a:srgbClr val="FFFFFF"/>
                </a:solidFill>
                <a:latin typeface="微軟正黑體 Light" panose="020B0304030504040204" pitchFamily="34" charset="-120"/>
                <a:ea typeface="微軟正黑體 Light" panose="020B0304030504040204" pitchFamily="34" charset="-120"/>
                <a:cs typeface="Arial Unicode Bold"/>
                <a:sym typeface="Arial Unicode Bold"/>
              </a:endParaRPr>
            </a:p>
          </p:txBody>
        </p:sp>
        <p:sp>
          <p:nvSpPr>
            <p:cNvPr id="7" name="Freeform 7"/>
            <p:cNvSpPr/>
            <p:nvPr/>
          </p:nvSpPr>
          <p:spPr>
            <a:xfrm rot="5400000">
              <a:off x="-39568" y="39568"/>
              <a:ext cx="489041" cy="409905"/>
            </a:xfrm>
            <a:custGeom>
              <a:avLst/>
              <a:gdLst/>
              <a:ahLst/>
              <a:cxnLst/>
              <a:rect l="l" t="t" r="r" b="b"/>
              <a:pathLst>
                <a:path w="489041" h="409905">
                  <a:moveTo>
                    <a:pt x="0" y="0"/>
                  </a:moveTo>
                  <a:lnTo>
                    <a:pt x="489041" y="0"/>
                  </a:lnTo>
                  <a:lnTo>
                    <a:pt x="489041" y="409905"/>
                  </a:lnTo>
                  <a:lnTo>
                    <a:pt x="0" y="40990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zh-TW" altLang="en-US"/>
            </a:p>
          </p:txBody>
        </p:sp>
      </p:grpSp>
      <p:sp>
        <p:nvSpPr>
          <p:cNvPr id="8" name="Freeform 8"/>
          <p:cNvSpPr/>
          <p:nvPr/>
        </p:nvSpPr>
        <p:spPr>
          <a:xfrm>
            <a:off x="1028700" y="2872524"/>
            <a:ext cx="1309655" cy="1309655"/>
          </a:xfrm>
          <a:custGeom>
            <a:avLst/>
            <a:gdLst/>
            <a:ahLst/>
            <a:cxnLst/>
            <a:rect l="l" t="t" r="r" b="b"/>
            <a:pathLst>
              <a:path w="1309655" h="1309655">
                <a:moveTo>
                  <a:pt x="0" y="0"/>
                </a:moveTo>
                <a:lnTo>
                  <a:pt x="1309655" y="0"/>
                </a:lnTo>
                <a:lnTo>
                  <a:pt x="1309655" y="1309656"/>
                </a:lnTo>
                <a:lnTo>
                  <a:pt x="0" y="1309656"/>
                </a:lnTo>
                <a:lnTo>
                  <a:pt x="0" y="0"/>
                </a:lnTo>
                <a:close/>
              </a:path>
            </a:pathLst>
          </a:custGeom>
          <a:blipFill>
            <a:blip r:embed="rId4"/>
            <a:stretch>
              <a:fillRect/>
            </a:stretch>
          </a:blipFill>
        </p:spPr>
        <p:txBody>
          <a:bodyPr/>
          <a:lstStyle/>
          <a:p>
            <a:endParaRPr lang="zh-TW" altLang="en-US"/>
          </a:p>
        </p:txBody>
      </p:sp>
      <p:sp>
        <p:nvSpPr>
          <p:cNvPr id="9" name="Freeform 9"/>
          <p:cNvSpPr/>
          <p:nvPr/>
        </p:nvSpPr>
        <p:spPr>
          <a:xfrm>
            <a:off x="8687857" y="1954563"/>
            <a:ext cx="5715000" cy="3664744"/>
          </a:xfrm>
          <a:custGeom>
            <a:avLst/>
            <a:gdLst/>
            <a:ahLst/>
            <a:cxnLst/>
            <a:rect l="l" t="t" r="r" b="b"/>
            <a:pathLst>
              <a:path w="5715000" h="3664744">
                <a:moveTo>
                  <a:pt x="0" y="0"/>
                </a:moveTo>
                <a:lnTo>
                  <a:pt x="5715000" y="0"/>
                </a:lnTo>
                <a:lnTo>
                  <a:pt x="5715000" y="3664744"/>
                </a:lnTo>
                <a:lnTo>
                  <a:pt x="0" y="3664744"/>
                </a:lnTo>
                <a:lnTo>
                  <a:pt x="0" y="0"/>
                </a:lnTo>
                <a:close/>
              </a:path>
            </a:pathLst>
          </a:custGeom>
          <a:blipFill>
            <a:blip r:embed="rId5"/>
            <a:stretch>
              <a:fillRect/>
            </a:stretch>
          </a:blipFill>
        </p:spPr>
        <p:txBody>
          <a:bodyPr/>
          <a:lstStyle/>
          <a:p>
            <a:endParaRPr lang="zh-TW" altLang="en-US"/>
          </a:p>
        </p:txBody>
      </p:sp>
      <p:sp>
        <p:nvSpPr>
          <p:cNvPr id="10" name="Freeform 10"/>
          <p:cNvSpPr/>
          <p:nvPr/>
        </p:nvSpPr>
        <p:spPr>
          <a:xfrm>
            <a:off x="8687857" y="5684044"/>
            <a:ext cx="5715000" cy="3564731"/>
          </a:xfrm>
          <a:custGeom>
            <a:avLst/>
            <a:gdLst/>
            <a:ahLst/>
            <a:cxnLst/>
            <a:rect l="l" t="t" r="r" b="b"/>
            <a:pathLst>
              <a:path w="5715000" h="3564731">
                <a:moveTo>
                  <a:pt x="0" y="0"/>
                </a:moveTo>
                <a:lnTo>
                  <a:pt x="5715000" y="0"/>
                </a:lnTo>
                <a:lnTo>
                  <a:pt x="5715000" y="3564731"/>
                </a:lnTo>
                <a:lnTo>
                  <a:pt x="0" y="3564731"/>
                </a:lnTo>
                <a:lnTo>
                  <a:pt x="0" y="0"/>
                </a:lnTo>
                <a:close/>
              </a:path>
            </a:pathLst>
          </a:custGeom>
          <a:blipFill>
            <a:blip r:embed="rId6"/>
            <a:stretch>
              <a:fillRect/>
            </a:stretch>
          </a:blipFill>
        </p:spPr>
        <p:txBody>
          <a:bodyPr/>
          <a:lstStyle/>
          <a:p>
            <a:endParaRPr lang="zh-TW" altLang="en-US"/>
          </a:p>
        </p:txBody>
      </p:sp>
      <p:sp>
        <p:nvSpPr>
          <p:cNvPr id="11" name="TextBox 11"/>
          <p:cNvSpPr txBox="1"/>
          <p:nvPr/>
        </p:nvSpPr>
        <p:spPr>
          <a:xfrm>
            <a:off x="1028700" y="1057275"/>
            <a:ext cx="15318314" cy="954438"/>
          </a:xfrm>
          <a:prstGeom prst="rect">
            <a:avLst/>
          </a:prstGeom>
        </p:spPr>
        <p:txBody>
          <a:bodyPr lIns="0" tIns="0" rIns="0" bIns="0" rtlCol="0" anchor="t">
            <a:spAutoFit/>
          </a:bodyPr>
          <a:lstStyle/>
          <a:p>
            <a:pPr marL="0" lvl="0" indent="0" algn="l">
              <a:lnSpc>
                <a:spcPts val="7410"/>
              </a:lnSpc>
            </a:pPr>
            <a:r>
              <a:rPr lang="en-US" sz="6500" b="1" spc="65">
                <a:solidFill>
                  <a:srgbClr val="000000"/>
                </a:solidFill>
                <a:latin typeface="Arial Unicode Bold"/>
                <a:ea typeface="Arial Unicode Bold"/>
                <a:cs typeface="Arial Unicode Bold"/>
                <a:sym typeface="Arial Unicode Bold"/>
              </a:rPr>
              <a:t>深度學習 - LSTM-TRANSFORMER</a:t>
            </a:r>
          </a:p>
        </p:txBody>
      </p:sp>
      <p:sp>
        <p:nvSpPr>
          <p:cNvPr id="13" name="TextBox 13"/>
          <p:cNvSpPr txBox="1"/>
          <p:nvPr/>
        </p:nvSpPr>
        <p:spPr>
          <a:xfrm>
            <a:off x="2338355" y="3036196"/>
            <a:ext cx="2896566" cy="887062"/>
          </a:xfrm>
          <a:prstGeom prst="rect">
            <a:avLst/>
          </a:prstGeom>
        </p:spPr>
        <p:txBody>
          <a:bodyPr lIns="0" tIns="0" rIns="0" bIns="0" rtlCol="0" anchor="t">
            <a:spAutoFit/>
          </a:bodyPr>
          <a:lstStyle/>
          <a:p>
            <a:pPr algn="ctr">
              <a:lnSpc>
                <a:spcPts val="7279"/>
              </a:lnSpc>
            </a:pPr>
            <a:r>
              <a:rPr lang="en-US" sz="5199" b="1">
                <a:solidFill>
                  <a:srgbClr val="000000"/>
                </a:solidFill>
                <a:latin typeface="Noto Sans T Chinese Bold"/>
                <a:ea typeface="Noto Sans T Chinese Bold"/>
                <a:cs typeface="Noto Sans T Chinese Bold"/>
                <a:sym typeface="Noto Sans T Chinese Bold"/>
              </a:rPr>
              <a:t>訓練過程</a:t>
            </a:r>
          </a:p>
        </p:txBody>
      </p:sp>
      <p:sp>
        <p:nvSpPr>
          <p:cNvPr id="14" name="TextBox 14"/>
          <p:cNvSpPr txBox="1"/>
          <p:nvPr/>
        </p:nvSpPr>
        <p:spPr>
          <a:xfrm>
            <a:off x="1683528" y="5806976"/>
            <a:ext cx="3973469" cy="1471832"/>
          </a:xfrm>
          <a:prstGeom prst="rect">
            <a:avLst/>
          </a:prstGeom>
        </p:spPr>
        <p:txBody>
          <a:bodyPr lIns="0" tIns="0" rIns="0" bIns="0" rtlCol="0" anchor="t">
            <a:spAutoFit/>
          </a:bodyPr>
          <a:lstStyle/>
          <a:p>
            <a:pPr algn="just">
              <a:lnSpc>
                <a:spcPts val="3919"/>
              </a:lnSpc>
              <a:spcBef>
                <a:spcPct val="0"/>
              </a:spcBef>
            </a:pPr>
            <a:r>
              <a:rPr lang="en-US" sz="2799">
                <a:solidFill>
                  <a:srgbClr val="000000"/>
                </a:solidFill>
                <a:latin typeface="Arial Unicode"/>
                <a:ea typeface="Arial Unicode"/>
                <a:cs typeface="Arial Unicode"/>
                <a:sym typeface="Arial Unicode"/>
              </a:rPr>
              <a:t>原始尺度RMSE: 3092.49</a:t>
            </a:r>
          </a:p>
          <a:p>
            <a:pPr algn="just">
              <a:lnSpc>
                <a:spcPts val="3919"/>
              </a:lnSpc>
              <a:spcBef>
                <a:spcPct val="0"/>
              </a:spcBef>
            </a:pPr>
            <a:r>
              <a:rPr lang="en-US" sz="2799">
                <a:solidFill>
                  <a:srgbClr val="000000"/>
                </a:solidFill>
                <a:latin typeface="Arial Unicode"/>
                <a:ea typeface="Arial Unicode"/>
                <a:cs typeface="Arial Unicode"/>
                <a:sym typeface="Arial Unicode"/>
              </a:rPr>
              <a:t>原始尺度MAE: 2221.20</a:t>
            </a:r>
          </a:p>
          <a:p>
            <a:pPr algn="just">
              <a:lnSpc>
                <a:spcPts val="3919"/>
              </a:lnSpc>
              <a:spcBef>
                <a:spcPct val="0"/>
              </a:spcBef>
            </a:pPr>
            <a:endParaRPr lang="en-US" sz="2799">
              <a:solidFill>
                <a:srgbClr val="000000"/>
              </a:solidFill>
              <a:latin typeface="Arial Unicode"/>
              <a:ea typeface="Arial Unicode"/>
              <a:cs typeface="Arial Unicode"/>
              <a:sym typeface="Arial Unicode"/>
            </a:endParaRPr>
          </a:p>
        </p:txBody>
      </p:sp>
      <p:grpSp>
        <p:nvGrpSpPr>
          <p:cNvPr id="15" name="Group 15"/>
          <p:cNvGrpSpPr/>
          <p:nvPr/>
        </p:nvGrpSpPr>
        <p:grpSpPr>
          <a:xfrm>
            <a:off x="17295495" y="0"/>
            <a:ext cx="992505" cy="1304461"/>
            <a:chOff x="0" y="0"/>
            <a:chExt cx="1323340" cy="1739282"/>
          </a:xfrm>
        </p:grpSpPr>
        <p:grpSp>
          <p:nvGrpSpPr>
            <p:cNvPr id="16" name="Group 16"/>
            <p:cNvGrpSpPr>
              <a:grpSpLocks noChangeAspect="1"/>
            </p:cNvGrpSpPr>
            <p:nvPr/>
          </p:nvGrpSpPr>
          <p:grpSpPr>
            <a:xfrm>
              <a:off x="0" y="0"/>
              <a:ext cx="1323340" cy="1323340"/>
              <a:chOff x="0" y="0"/>
              <a:chExt cx="13884457" cy="13884457"/>
            </a:xfrm>
          </p:grpSpPr>
          <p:sp>
            <p:nvSpPr>
              <p:cNvPr id="17" name="Freeform 17"/>
              <p:cNvSpPr/>
              <p:nvPr/>
            </p:nvSpPr>
            <p:spPr>
              <a:xfrm>
                <a:off x="-342874" y="-11125"/>
                <a:ext cx="14570202" cy="13906705"/>
              </a:xfrm>
              <a:custGeom>
                <a:avLst/>
                <a:gdLst/>
                <a:ahLst/>
                <a:cxnLst/>
                <a:rect l="l" t="t" r="r" b="b"/>
                <a:pathLst>
                  <a:path w="14570202" h="13906705">
                    <a:moveTo>
                      <a:pt x="7285101" y="11125"/>
                    </a:moveTo>
                    <a:cubicBezTo>
                      <a:pt x="4797487" y="0"/>
                      <a:pt x="2494061" y="1320743"/>
                      <a:pt x="1247030" y="3473245"/>
                    </a:cubicBezTo>
                    <a:cubicBezTo>
                      <a:pt x="0" y="5625748"/>
                      <a:pt x="0" y="8280957"/>
                      <a:pt x="1247030" y="10433459"/>
                    </a:cubicBezTo>
                    <a:cubicBezTo>
                      <a:pt x="2494061" y="12585962"/>
                      <a:pt x="4797487" y="13906705"/>
                      <a:pt x="7285101" y="13895580"/>
                    </a:cubicBezTo>
                    <a:cubicBezTo>
                      <a:pt x="9772716" y="13906705"/>
                      <a:pt x="12076142" y="12585962"/>
                      <a:pt x="13323172" y="10433459"/>
                    </a:cubicBezTo>
                    <a:cubicBezTo>
                      <a:pt x="14570202" y="8280957"/>
                      <a:pt x="14570202" y="5625748"/>
                      <a:pt x="13323172" y="3473245"/>
                    </a:cubicBezTo>
                    <a:cubicBezTo>
                      <a:pt x="12076142" y="1320743"/>
                      <a:pt x="9772716" y="0"/>
                      <a:pt x="7285101" y="11125"/>
                    </a:cubicBezTo>
                    <a:close/>
                  </a:path>
                </a:pathLst>
              </a:custGeom>
              <a:solidFill>
                <a:srgbClr val="999999"/>
              </a:solidFill>
            </p:spPr>
            <p:txBody>
              <a:bodyPr/>
              <a:lstStyle/>
              <a:p>
                <a:endParaRPr lang="zh-TW" altLang="en-US"/>
              </a:p>
            </p:txBody>
          </p:sp>
          <p:sp>
            <p:nvSpPr>
              <p:cNvPr id="18" name="Freeform 18"/>
              <p:cNvSpPr/>
              <p:nvPr/>
            </p:nvSpPr>
            <p:spPr>
              <a:xfrm>
                <a:off x="-254486" y="73238"/>
                <a:ext cx="14393428" cy="13737980"/>
              </a:xfrm>
              <a:custGeom>
                <a:avLst/>
                <a:gdLst/>
                <a:ahLst/>
                <a:cxnLst/>
                <a:rect l="l" t="t" r="r" b="b"/>
                <a:pathLst>
                  <a:path w="14393428" h="13737980">
                    <a:moveTo>
                      <a:pt x="7196713" y="10990"/>
                    </a:moveTo>
                    <a:cubicBezTo>
                      <a:pt x="4739280" y="0"/>
                      <a:pt x="2463801" y="1304718"/>
                      <a:pt x="1231900" y="3431105"/>
                    </a:cubicBezTo>
                    <a:cubicBezTo>
                      <a:pt x="0" y="5557493"/>
                      <a:pt x="0" y="8180486"/>
                      <a:pt x="1231900" y="10306873"/>
                    </a:cubicBezTo>
                    <a:cubicBezTo>
                      <a:pt x="2463801" y="12433261"/>
                      <a:pt x="4739280" y="13737979"/>
                      <a:pt x="7196713" y="13726989"/>
                    </a:cubicBezTo>
                    <a:cubicBezTo>
                      <a:pt x="9654147" y="13737979"/>
                      <a:pt x="11929626" y="12433261"/>
                      <a:pt x="13161527" y="10306873"/>
                    </a:cubicBezTo>
                    <a:cubicBezTo>
                      <a:pt x="14393428" y="8180486"/>
                      <a:pt x="14393428" y="5557493"/>
                      <a:pt x="13161527" y="3431105"/>
                    </a:cubicBezTo>
                    <a:cubicBezTo>
                      <a:pt x="11929626" y="1304718"/>
                      <a:pt x="9654147" y="0"/>
                      <a:pt x="7196713" y="10990"/>
                    </a:cubicBezTo>
                    <a:close/>
                  </a:path>
                </a:pathLst>
              </a:custGeom>
              <a:blipFill>
                <a:blip r:embed="rId7"/>
                <a:stretch>
                  <a:fillRect l="223" r="223" b="-34227"/>
                </a:stretch>
              </a:blipFill>
            </p:spPr>
            <p:txBody>
              <a:bodyPr/>
              <a:lstStyle/>
              <a:p>
                <a:endParaRPr lang="zh-TW" altLang="en-US"/>
              </a:p>
            </p:txBody>
          </p:sp>
        </p:grpSp>
        <p:sp>
          <p:nvSpPr>
            <p:cNvPr id="19" name="TextBox 19"/>
            <p:cNvSpPr txBox="1"/>
            <p:nvPr/>
          </p:nvSpPr>
          <p:spPr>
            <a:xfrm>
              <a:off x="190357" y="1333918"/>
              <a:ext cx="942626" cy="405364"/>
            </a:xfrm>
            <a:prstGeom prst="rect">
              <a:avLst/>
            </a:prstGeom>
          </p:spPr>
          <p:txBody>
            <a:bodyPr lIns="0" tIns="0" rIns="0" bIns="0" rtlCol="0" anchor="t">
              <a:spAutoFit/>
            </a:bodyPr>
            <a:lstStyle/>
            <a:p>
              <a:pPr algn="ctr">
                <a:lnSpc>
                  <a:spcPts val="2598"/>
                </a:lnSpc>
              </a:pPr>
              <a:r>
                <a:rPr lang="en-US" sz="1855" b="1">
                  <a:solidFill>
                    <a:srgbClr val="000000"/>
                  </a:solidFill>
                  <a:latin typeface="Noto Sans T Chinese Bold"/>
                  <a:ea typeface="Noto Sans T Chinese Bold"/>
                  <a:cs typeface="Noto Sans T Chinese Bold"/>
                  <a:sym typeface="Noto Sans T Chinese Bold"/>
                </a:rPr>
                <a:t>黃智遠</a:t>
              </a: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1"/>
          <p:cNvGrpSpPr/>
          <p:nvPr/>
        </p:nvGrpSpPr>
        <p:grpSpPr>
          <a:xfrm>
            <a:off x="14164837" y="9589260"/>
            <a:ext cx="3094463" cy="366780"/>
            <a:chOff x="0" y="0"/>
            <a:chExt cx="4125951" cy="489041"/>
          </a:xfrm>
        </p:grpSpPr>
        <p:sp>
          <p:nvSpPr>
            <p:cNvPr id="12" name="TextBox 12"/>
            <p:cNvSpPr txBox="1"/>
            <p:nvPr/>
          </p:nvSpPr>
          <p:spPr>
            <a:xfrm>
              <a:off x="562691" y="76117"/>
              <a:ext cx="3563260" cy="376173"/>
            </a:xfrm>
            <a:prstGeom prst="rect">
              <a:avLst/>
            </a:prstGeom>
          </p:spPr>
          <p:txBody>
            <a:bodyPr lIns="0" tIns="0" rIns="0" bIns="0" rtlCol="0" anchor="t">
              <a:spAutoFit/>
            </a:bodyPr>
            <a:lstStyle/>
            <a:p>
              <a:pPr marL="0" lvl="0" indent="0" algn="l">
                <a:lnSpc>
                  <a:spcPts val="2165"/>
                </a:lnSpc>
              </a:pPr>
              <a:r>
                <a:rPr lang="en-US" sz="2000" b="1" spc="37" dirty="0" err="1">
                  <a:solidFill>
                    <a:srgbClr val="FFFFFF"/>
                  </a:solidFill>
                  <a:latin typeface="微軟正黑體 Light" panose="020B0304030504040204" pitchFamily="34" charset="-120"/>
                  <a:ea typeface="微軟正黑體 Light" panose="020B0304030504040204" pitchFamily="34" charset="-120"/>
                  <a:cs typeface="Arial Unicode Bold"/>
                  <a:sym typeface="Arial Unicode"/>
                </a:rPr>
                <a:t>專案</a:t>
              </a:r>
              <a:r>
                <a:rPr lang="zh-TW" altLang="en-US" sz="2000" b="1" spc="37" dirty="0">
                  <a:solidFill>
                    <a:srgbClr val="FFFFFF"/>
                  </a:solidFill>
                  <a:latin typeface="微軟正黑體 Light" panose="020B0304030504040204" pitchFamily="34" charset="-120"/>
                  <a:ea typeface="微軟正黑體 Light" panose="020B0304030504040204" pitchFamily="34" charset="-120"/>
                  <a:cs typeface="Arial Unicode Bold"/>
                  <a:sym typeface="Arial Unicode"/>
                </a:rPr>
                <a:t>目標</a:t>
              </a:r>
              <a:endParaRPr lang="en-US" sz="2000" b="1" spc="37" dirty="0">
                <a:solidFill>
                  <a:srgbClr val="FFFFFF"/>
                </a:solidFill>
                <a:latin typeface="微軟正黑體 Light" panose="020B0304030504040204" pitchFamily="34" charset="-120"/>
                <a:ea typeface="微軟正黑體 Light" panose="020B0304030504040204" pitchFamily="34" charset="-120"/>
                <a:cs typeface="Arial Unicode Bold"/>
                <a:sym typeface="Arial Unicode"/>
              </a:endParaRPr>
            </a:p>
          </p:txBody>
        </p:sp>
        <p:sp>
          <p:nvSpPr>
            <p:cNvPr id="13" name="Freeform 13"/>
            <p:cNvSpPr/>
            <p:nvPr/>
          </p:nvSpPr>
          <p:spPr>
            <a:xfrm rot="5400000">
              <a:off x="-39568" y="39568"/>
              <a:ext cx="489041" cy="409905"/>
            </a:xfrm>
            <a:custGeom>
              <a:avLst/>
              <a:gdLst/>
              <a:ahLst/>
              <a:cxnLst/>
              <a:rect l="l" t="t" r="r" b="b"/>
              <a:pathLst>
                <a:path w="489041" h="409905">
                  <a:moveTo>
                    <a:pt x="0" y="0"/>
                  </a:moveTo>
                  <a:lnTo>
                    <a:pt x="489041" y="0"/>
                  </a:lnTo>
                  <a:lnTo>
                    <a:pt x="489041" y="409905"/>
                  </a:lnTo>
                  <a:lnTo>
                    <a:pt x="0" y="40990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zh-TW" altLang="en-US"/>
            </a:p>
          </p:txBody>
        </p:sp>
      </p:grpSp>
      <p:grpSp>
        <p:nvGrpSpPr>
          <p:cNvPr id="17" name="Group 17"/>
          <p:cNvGrpSpPr/>
          <p:nvPr/>
        </p:nvGrpSpPr>
        <p:grpSpPr>
          <a:xfrm>
            <a:off x="17259300" y="0"/>
            <a:ext cx="992225" cy="1304093"/>
            <a:chOff x="0" y="0"/>
            <a:chExt cx="1322966" cy="1738791"/>
          </a:xfrm>
        </p:grpSpPr>
        <p:grpSp>
          <p:nvGrpSpPr>
            <p:cNvPr id="18" name="Group 18"/>
            <p:cNvGrpSpPr>
              <a:grpSpLocks noChangeAspect="1"/>
            </p:cNvGrpSpPr>
            <p:nvPr/>
          </p:nvGrpSpPr>
          <p:grpSpPr>
            <a:xfrm>
              <a:off x="0" y="0"/>
              <a:ext cx="1322966" cy="1322966"/>
              <a:chOff x="0" y="0"/>
              <a:chExt cx="13884457" cy="13884457"/>
            </a:xfrm>
          </p:grpSpPr>
          <p:sp>
            <p:nvSpPr>
              <p:cNvPr id="19" name="Freeform 19"/>
              <p:cNvSpPr/>
              <p:nvPr/>
            </p:nvSpPr>
            <p:spPr>
              <a:xfrm>
                <a:off x="-342874" y="-11125"/>
                <a:ext cx="14570202" cy="13906705"/>
              </a:xfrm>
              <a:custGeom>
                <a:avLst/>
                <a:gdLst/>
                <a:ahLst/>
                <a:cxnLst/>
                <a:rect l="l" t="t" r="r" b="b"/>
                <a:pathLst>
                  <a:path w="14570202" h="13906705">
                    <a:moveTo>
                      <a:pt x="7285101" y="11125"/>
                    </a:moveTo>
                    <a:cubicBezTo>
                      <a:pt x="4797487" y="0"/>
                      <a:pt x="2494061" y="1320743"/>
                      <a:pt x="1247030" y="3473245"/>
                    </a:cubicBezTo>
                    <a:cubicBezTo>
                      <a:pt x="0" y="5625748"/>
                      <a:pt x="0" y="8280957"/>
                      <a:pt x="1247030" y="10433459"/>
                    </a:cubicBezTo>
                    <a:cubicBezTo>
                      <a:pt x="2494061" y="12585962"/>
                      <a:pt x="4797487" y="13906705"/>
                      <a:pt x="7285101" y="13895580"/>
                    </a:cubicBezTo>
                    <a:cubicBezTo>
                      <a:pt x="9772716" y="13906705"/>
                      <a:pt x="12076142" y="12585962"/>
                      <a:pt x="13323172" y="10433459"/>
                    </a:cubicBezTo>
                    <a:cubicBezTo>
                      <a:pt x="14570202" y="8280957"/>
                      <a:pt x="14570202" y="5625748"/>
                      <a:pt x="13323172" y="3473245"/>
                    </a:cubicBezTo>
                    <a:cubicBezTo>
                      <a:pt x="12076142" y="1320743"/>
                      <a:pt x="9772716" y="0"/>
                      <a:pt x="7285101" y="11125"/>
                    </a:cubicBezTo>
                    <a:close/>
                  </a:path>
                </a:pathLst>
              </a:custGeom>
              <a:solidFill>
                <a:srgbClr val="999999"/>
              </a:solidFill>
            </p:spPr>
            <p:txBody>
              <a:bodyPr/>
              <a:lstStyle/>
              <a:p>
                <a:endParaRPr lang="zh-TW" altLang="en-US"/>
              </a:p>
            </p:txBody>
          </p:sp>
          <p:sp>
            <p:nvSpPr>
              <p:cNvPr id="20" name="Freeform 20"/>
              <p:cNvSpPr/>
              <p:nvPr/>
            </p:nvSpPr>
            <p:spPr>
              <a:xfrm>
                <a:off x="-254486" y="73238"/>
                <a:ext cx="14393428" cy="13737980"/>
              </a:xfrm>
              <a:custGeom>
                <a:avLst/>
                <a:gdLst/>
                <a:ahLst/>
                <a:cxnLst/>
                <a:rect l="l" t="t" r="r" b="b"/>
                <a:pathLst>
                  <a:path w="14393428" h="13737980">
                    <a:moveTo>
                      <a:pt x="7196713" y="10990"/>
                    </a:moveTo>
                    <a:cubicBezTo>
                      <a:pt x="4739280" y="0"/>
                      <a:pt x="2463801" y="1304718"/>
                      <a:pt x="1231900" y="3431105"/>
                    </a:cubicBezTo>
                    <a:cubicBezTo>
                      <a:pt x="0" y="5557493"/>
                      <a:pt x="0" y="8180486"/>
                      <a:pt x="1231900" y="10306873"/>
                    </a:cubicBezTo>
                    <a:cubicBezTo>
                      <a:pt x="2463801" y="12433261"/>
                      <a:pt x="4739280" y="13737979"/>
                      <a:pt x="7196713" y="13726989"/>
                    </a:cubicBezTo>
                    <a:cubicBezTo>
                      <a:pt x="9654147" y="13737979"/>
                      <a:pt x="11929626" y="12433261"/>
                      <a:pt x="13161527" y="10306873"/>
                    </a:cubicBezTo>
                    <a:cubicBezTo>
                      <a:pt x="14393428" y="8180486"/>
                      <a:pt x="14393428" y="5557493"/>
                      <a:pt x="13161527" y="3431105"/>
                    </a:cubicBezTo>
                    <a:cubicBezTo>
                      <a:pt x="11929626" y="1304718"/>
                      <a:pt x="9654147" y="0"/>
                      <a:pt x="7196713" y="10990"/>
                    </a:cubicBezTo>
                    <a:close/>
                  </a:path>
                </a:pathLst>
              </a:custGeom>
              <a:blipFill>
                <a:blip r:embed="rId5"/>
                <a:stretch>
                  <a:fillRect l="223" r="223" b="-24804"/>
                </a:stretch>
              </a:blipFill>
            </p:spPr>
            <p:txBody>
              <a:bodyPr/>
              <a:lstStyle/>
              <a:p>
                <a:endParaRPr lang="zh-TW" altLang="en-US"/>
              </a:p>
            </p:txBody>
          </p:sp>
        </p:grpSp>
        <p:sp>
          <p:nvSpPr>
            <p:cNvPr id="21" name="TextBox 21"/>
            <p:cNvSpPr txBox="1"/>
            <p:nvPr/>
          </p:nvSpPr>
          <p:spPr>
            <a:xfrm>
              <a:off x="347363" y="1333533"/>
              <a:ext cx="628240" cy="405258"/>
            </a:xfrm>
            <a:prstGeom prst="rect">
              <a:avLst/>
            </a:prstGeom>
          </p:spPr>
          <p:txBody>
            <a:bodyPr lIns="0" tIns="0" rIns="0" bIns="0" rtlCol="0" anchor="t">
              <a:spAutoFit/>
            </a:bodyPr>
            <a:lstStyle/>
            <a:p>
              <a:pPr algn="ctr">
                <a:lnSpc>
                  <a:spcPts val="2597"/>
                </a:lnSpc>
              </a:pPr>
              <a:r>
                <a:rPr lang="en-US" sz="1855" b="1">
                  <a:solidFill>
                    <a:srgbClr val="000000"/>
                  </a:solidFill>
                  <a:latin typeface="Noto Sans T Chinese Bold"/>
                  <a:ea typeface="Noto Sans T Chinese Bold"/>
                  <a:cs typeface="Noto Sans T Chinese Bold"/>
                  <a:sym typeface="Noto Sans T Chinese Bold"/>
                </a:rPr>
                <a:t>陸捷</a:t>
              </a:r>
            </a:p>
          </p:txBody>
        </p:sp>
      </p:grpSp>
      <p:sp>
        <p:nvSpPr>
          <p:cNvPr id="8" name="矩形 7">
            <a:extLst>
              <a:ext uri="{FF2B5EF4-FFF2-40B4-BE49-F238E27FC236}">
                <a16:creationId xmlns:a16="http://schemas.microsoft.com/office/drawing/2014/main" id="{0E2D2D64-42AF-4CCC-849A-A77222C96040}"/>
              </a:ext>
            </a:extLst>
          </p:cNvPr>
          <p:cNvSpPr/>
          <p:nvPr/>
        </p:nvSpPr>
        <p:spPr>
          <a:xfrm>
            <a:off x="6477000" y="4590656"/>
            <a:ext cx="5334000" cy="1105687"/>
          </a:xfrm>
          <a:prstGeom prst="rect">
            <a:avLst/>
          </a:prstGeom>
        </p:spPr>
        <p:txBody>
          <a:bodyPr wrap="square">
            <a:spAutoFit/>
          </a:bodyPr>
          <a:lstStyle/>
          <a:p>
            <a:pPr lvl="0">
              <a:lnSpc>
                <a:spcPts val="7324"/>
              </a:lnSpc>
            </a:pPr>
            <a:r>
              <a:rPr lang="en-US" altLang="zh-TW" sz="10000" b="1" spc="64" dirty="0" err="1">
                <a:solidFill>
                  <a:srgbClr val="000000"/>
                </a:solidFill>
                <a:latin typeface="Arial Unicode Bold"/>
                <a:ea typeface="Arial Unicode Bold"/>
                <a:cs typeface="Arial Unicode Bold"/>
                <a:sym typeface="Arial Unicode Bold"/>
              </a:rPr>
              <a:t>專案</a:t>
            </a:r>
            <a:r>
              <a:rPr lang="zh-TW" altLang="en-US" sz="10000" b="1" spc="64" dirty="0">
                <a:solidFill>
                  <a:srgbClr val="000000"/>
                </a:solidFill>
                <a:latin typeface="Arial Unicode Bold"/>
                <a:ea typeface="Arial Unicode Bold"/>
                <a:cs typeface="Arial Unicode Bold"/>
                <a:sym typeface="Arial Unicode Bold"/>
              </a:rPr>
              <a:t>目標</a:t>
            </a:r>
            <a:endParaRPr lang="en-US" altLang="zh-TW" sz="10000" b="1" spc="64" dirty="0">
              <a:solidFill>
                <a:srgbClr val="000000"/>
              </a:solidFill>
              <a:latin typeface="Arial Unicode Bold"/>
              <a:ea typeface="Arial Unicode Bold"/>
              <a:cs typeface="Arial Unicode Bold"/>
              <a:sym typeface="Arial Unicode Bold"/>
            </a:endParaRPr>
          </a:p>
        </p:txBody>
      </p:sp>
    </p:spTree>
    <p:extLst>
      <p:ext uri="{BB962C8B-B14F-4D97-AF65-F5344CB8AC3E}">
        <p14:creationId xmlns:p14="http://schemas.microsoft.com/office/powerpoint/2010/main" val="378991486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5"/>
          <p:cNvGrpSpPr/>
          <p:nvPr/>
        </p:nvGrpSpPr>
        <p:grpSpPr>
          <a:xfrm>
            <a:off x="14164837" y="9589260"/>
            <a:ext cx="3094463" cy="366780"/>
            <a:chOff x="0" y="0"/>
            <a:chExt cx="4125950" cy="489041"/>
          </a:xfrm>
        </p:grpSpPr>
        <p:sp>
          <p:nvSpPr>
            <p:cNvPr id="6" name="TextBox 6"/>
            <p:cNvSpPr txBox="1"/>
            <p:nvPr/>
          </p:nvSpPr>
          <p:spPr>
            <a:xfrm>
              <a:off x="562691" y="76117"/>
              <a:ext cx="3563259" cy="376173"/>
            </a:xfrm>
            <a:prstGeom prst="rect">
              <a:avLst/>
            </a:prstGeom>
          </p:spPr>
          <p:txBody>
            <a:bodyPr lIns="0" tIns="0" rIns="0" bIns="0" rtlCol="0" anchor="t">
              <a:spAutoFit/>
            </a:bodyPr>
            <a:lstStyle/>
            <a:p>
              <a:pPr lvl="0">
                <a:lnSpc>
                  <a:spcPts val="2165"/>
                </a:lnSpc>
              </a:pPr>
              <a:r>
                <a:rPr lang="en-US" sz="2000" b="1" spc="37" dirty="0" err="1">
                  <a:solidFill>
                    <a:srgbClr val="FFFFFF"/>
                  </a:solidFill>
                  <a:latin typeface="微軟正黑體 Light" panose="020B0304030504040204" pitchFamily="34" charset="-120"/>
                  <a:ea typeface="微軟正黑體 Light" panose="020B0304030504040204" pitchFamily="34" charset="-120"/>
                  <a:cs typeface="Arial Unicode Bold"/>
                  <a:sym typeface="Arial Unicode Bold"/>
                </a:rPr>
                <a:t>模型建置</a:t>
              </a:r>
              <a:endParaRPr lang="en-US" sz="2000" b="1" spc="37" dirty="0">
                <a:solidFill>
                  <a:srgbClr val="FFFFFF"/>
                </a:solidFill>
                <a:latin typeface="微軟正黑體 Light" panose="020B0304030504040204" pitchFamily="34" charset="-120"/>
                <a:ea typeface="微軟正黑體 Light" panose="020B0304030504040204" pitchFamily="34" charset="-120"/>
                <a:cs typeface="Arial Unicode Bold"/>
                <a:sym typeface="Arial Unicode Bold"/>
              </a:endParaRPr>
            </a:p>
          </p:txBody>
        </p:sp>
        <p:sp>
          <p:nvSpPr>
            <p:cNvPr id="7" name="Freeform 7"/>
            <p:cNvSpPr/>
            <p:nvPr/>
          </p:nvSpPr>
          <p:spPr>
            <a:xfrm rot="5400000">
              <a:off x="-39568" y="39568"/>
              <a:ext cx="489041" cy="409905"/>
            </a:xfrm>
            <a:custGeom>
              <a:avLst/>
              <a:gdLst/>
              <a:ahLst/>
              <a:cxnLst/>
              <a:rect l="l" t="t" r="r" b="b"/>
              <a:pathLst>
                <a:path w="489041" h="409905">
                  <a:moveTo>
                    <a:pt x="0" y="0"/>
                  </a:moveTo>
                  <a:lnTo>
                    <a:pt x="489041" y="0"/>
                  </a:lnTo>
                  <a:lnTo>
                    <a:pt x="489041" y="409905"/>
                  </a:lnTo>
                  <a:lnTo>
                    <a:pt x="0" y="40990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zh-TW" altLang="en-US"/>
            </a:p>
          </p:txBody>
        </p:sp>
      </p:grpSp>
      <p:sp>
        <p:nvSpPr>
          <p:cNvPr id="8" name="Freeform 8"/>
          <p:cNvSpPr/>
          <p:nvPr/>
        </p:nvSpPr>
        <p:spPr>
          <a:xfrm>
            <a:off x="2138005" y="2378189"/>
            <a:ext cx="13099704" cy="6844596"/>
          </a:xfrm>
          <a:custGeom>
            <a:avLst/>
            <a:gdLst/>
            <a:ahLst/>
            <a:cxnLst/>
            <a:rect l="l" t="t" r="r" b="b"/>
            <a:pathLst>
              <a:path w="13099704" h="6844596">
                <a:moveTo>
                  <a:pt x="0" y="0"/>
                </a:moveTo>
                <a:lnTo>
                  <a:pt x="13099704" y="0"/>
                </a:lnTo>
                <a:lnTo>
                  <a:pt x="13099704" y="6844595"/>
                </a:lnTo>
                <a:lnTo>
                  <a:pt x="0" y="6844595"/>
                </a:lnTo>
                <a:lnTo>
                  <a:pt x="0" y="0"/>
                </a:lnTo>
                <a:close/>
              </a:path>
            </a:pathLst>
          </a:custGeom>
          <a:blipFill>
            <a:blip r:embed="rId4"/>
            <a:stretch>
              <a:fillRect/>
            </a:stretch>
          </a:blipFill>
        </p:spPr>
        <p:txBody>
          <a:bodyPr/>
          <a:lstStyle/>
          <a:p>
            <a:endParaRPr lang="zh-TW" altLang="en-US"/>
          </a:p>
        </p:txBody>
      </p:sp>
      <p:sp>
        <p:nvSpPr>
          <p:cNvPr id="9" name="TextBox 9"/>
          <p:cNvSpPr txBox="1"/>
          <p:nvPr/>
        </p:nvSpPr>
        <p:spPr>
          <a:xfrm>
            <a:off x="1028700" y="1057275"/>
            <a:ext cx="15318314" cy="954438"/>
          </a:xfrm>
          <a:prstGeom prst="rect">
            <a:avLst/>
          </a:prstGeom>
        </p:spPr>
        <p:txBody>
          <a:bodyPr lIns="0" tIns="0" rIns="0" bIns="0" rtlCol="0" anchor="t">
            <a:spAutoFit/>
          </a:bodyPr>
          <a:lstStyle/>
          <a:p>
            <a:pPr marL="0" lvl="0" indent="0" algn="l">
              <a:lnSpc>
                <a:spcPts val="7410"/>
              </a:lnSpc>
            </a:pPr>
            <a:r>
              <a:rPr lang="en-US" sz="6500" b="1" spc="65">
                <a:solidFill>
                  <a:srgbClr val="000000"/>
                </a:solidFill>
                <a:latin typeface="Arial Unicode Bold"/>
                <a:ea typeface="Arial Unicode Bold"/>
                <a:cs typeface="Arial Unicode Bold"/>
                <a:sym typeface="Arial Unicode Bold"/>
              </a:rPr>
              <a:t>深度學習 - LSTM-TRANSFORMER</a:t>
            </a:r>
          </a:p>
        </p:txBody>
      </p:sp>
      <p:grpSp>
        <p:nvGrpSpPr>
          <p:cNvPr id="11" name="Group 11"/>
          <p:cNvGrpSpPr/>
          <p:nvPr/>
        </p:nvGrpSpPr>
        <p:grpSpPr>
          <a:xfrm>
            <a:off x="17295495" y="0"/>
            <a:ext cx="992505" cy="1304461"/>
            <a:chOff x="0" y="0"/>
            <a:chExt cx="1323340" cy="1739282"/>
          </a:xfrm>
        </p:grpSpPr>
        <p:grpSp>
          <p:nvGrpSpPr>
            <p:cNvPr id="12" name="Group 12"/>
            <p:cNvGrpSpPr>
              <a:grpSpLocks noChangeAspect="1"/>
            </p:cNvGrpSpPr>
            <p:nvPr/>
          </p:nvGrpSpPr>
          <p:grpSpPr>
            <a:xfrm>
              <a:off x="0" y="0"/>
              <a:ext cx="1323340" cy="1323340"/>
              <a:chOff x="0" y="0"/>
              <a:chExt cx="13884457" cy="13884457"/>
            </a:xfrm>
          </p:grpSpPr>
          <p:sp>
            <p:nvSpPr>
              <p:cNvPr id="13" name="Freeform 13"/>
              <p:cNvSpPr/>
              <p:nvPr/>
            </p:nvSpPr>
            <p:spPr>
              <a:xfrm>
                <a:off x="-342874" y="-11125"/>
                <a:ext cx="14570202" cy="13906705"/>
              </a:xfrm>
              <a:custGeom>
                <a:avLst/>
                <a:gdLst/>
                <a:ahLst/>
                <a:cxnLst/>
                <a:rect l="l" t="t" r="r" b="b"/>
                <a:pathLst>
                  <a:path w="14570202" h="13906705">
                    <a:moveTo>
                      <a:pt x="7285101" y="11125"/>
                    </a:moveTo>
                    <a:cubicBezTo>
                      <a:pt x="4797487" y="0"/>
                      <a:pt x="2494061" y="1320743"/>
                      <a:pt x="1247030" y="3473245"/>
                    </a:cubicBezTo>
                    <a:cubicBezTo>
                      <a:pt x="0" y="5625748"/>
                      <a:pt x="0" y="8280957"/>
                      <a:pt x="1247030" y="10433459"/>
                    </a:cubicBezTo>
                    <a:cubicBezTo>
                      <a:pt x="2494061" y="12585962"/>
                      <a:pt x="4797487" y="13906705"/>
                      <a:pt x="7285101" y="13895580"/>
                    </a:cubicBezTo>
                    <a:cubicBezTo>
                      <a:pt x="9772716" y="13906705"/>
                      <a:pt x="12076142" y="12585962"/>
                      <a:pt x="13323172" y="10433459"/>
                    </a:cubicBezTo>
                    <a:cubicBezTo>
                      <a:pt x="14570202" y="8280957"/>
                      <a:pt x="14570202" y="5625748"/>
                      <a:pt x="13323172" y="3473245"/>
                    </a:cubicBezTo>
                    <a:cubicBezTo>
                      <a:pt x="12076142" y="1320743"/>
                      <a:pt x="9772716" y="0"/>
                      <a:pt x="7285101" y="11125"/>
                    </a:cubicBezTo>
                    <a:close/>
                  </a:path>
                </a:pathLst>
              </a:custGeom>
              <a:solidFill>
                <a:srgbClr val="999999"/>
              </a:solidFill>
            </p:spPr>
            <p:txBody>
              <a:bodyPr/>
              <a:lstStyle/>
              <a:p>
                <a:endParaRPr lang="zh-TW" altLang="en-US"/>
              </a:p>
            </p:txBody>
          </p:sp>
          <p:sp>
            <p:nvSpPr>
              <p:cNvPr id="14" name="Freeform 14"/>
              <p:cNvSpPr/>
              <p:nvPr/>
            </p:nvSpPr>
            <p:spPr>
              <a:xfrm>
                <a:off x="-254486" y="73238"/>
                <a:ext cx="14393428" cy="13737980"/>
              </a:xfrm>
              <a:custGeom>
                <a:avLst/>
                <a:gdLst/>
                <a:ahLst/>
                <a:cxnLst/>
                <a:rect l="l" t="t" r="r" b="b"/>
                <a:pathLst>
                  <a:path w="14393428" h="13737980">
                    <a:moveTo>
                      <a:pt x="7196713" y="10990"/>
                    </a:moveTo>
                    <a:cubicBezTo>
                      <a:pt x="4739280" y="0"/>
                      <a:pt x="2463801" y="1304718"/>
                      <a:pt x="1231900" y="3431105"/>
                    </a:cubicBezTo>
                    <a:cubicBezTo>
                      <a:pt x="0" y="5557493"/>
                      <a:pt x="0" y="8180486"/>
                      <a:pt x="1231900" y="10306873"/>
                    </a:cubicBezTo>
                    <a:cubicBezTo>
                      <a:pt x="2463801" y="12433261"/>
                      <a:pt x="4739280" y="13737979"/>
                      <a:pt x="7196713" y="13726989"/>
                    </a:cubicBezTo>
                    <a:cubicBezTo>
                      <a:pt x="9654147" y="13737979"/>
                      <a:pt x="11929626" y="12433261"/>
                      <a:pt x="13161527" y="10306873"/>
                    </a:cubicBezTo>
                    <a:cubicBezTo>
                      <a:pt x="14393428" y="8180486"/>
                      <a:pt x="14393428" y="5557493"/>
                      <a:pt x="13161527" y="3431105"/>
                    </a:cubicBezTo>
                    <a:cubicBezTo>
                      <a:pt x="11929626" y="1304718"/>
                      <a:pt x="9654147" y="0"/>
                      <a:pt x="7196713" y="10990"/>
                    </a:cubicBezTo>
                    <a:close/>
                  </a:path>
                </a:pathLst>
              </a:custGeom>
              <a:blipFill>
                <a:blip r:embed="rId5"/>
                <a:stretch>
                  <a:fillRect l="223" r="223" b="-34227"/>
                </a:stretch>
              </a:blipFill>
            </p:spPr>
            <p:txBody>
              <a:bodyPr/>
              <a:lstStyle/>
              <a:p>
                <a:endParaRPr lang="zh-TW" altLang="en-US"/>
              </a:p>
            </p:txBody>
          </p:sp>
        </p:grpSp>
        <p:sp>
          <p:nvSpPr>
            <p:cNvPr id="15" name="TextBox 15"/>
            <p:cNvSpPr txBox="1"/>
            <p:nvPr/>
          </p:nvSpPr>
          <p:spPr>
            <a:xfrm>
              <a:off x="190357" y="1333918"/>
              <a:ext cx="942626" cy="405364"/>
            </a:xfrm>
            <a:prstGeom prst="rect">
              <a:avLst/>
            </a:prstGeom>
          </p:spPr>
          <p:txBody>
            <a:bodyPr lIns="0" tIns="0" rIns="0" bIns="0" rtlCol="0" anchor="t">
              <a:spAutoFit/>
            </a:bodyPr>
            <a:lstStyle/>
            <a:p>
              <a:pPr algn="ctr">
                <a:lnSpc>
                  <a:spcPts val="2598"/>
                </a:lnSpc>
              </a:pPr>
              <a:r>
                <a:rPr lang="en-US" sz="1855" b="1">
                  <a:solidFill>
                    <a:srgbClr val="000000"/>
                  </a:solidFill>
                  <a:latin typeface="Noto Sans T Chinese Bold"/>
                  <a:ea typeface="Noto Sans T Chinese Bold"/>
                  <a:cs typeface="Noto Sans T Chinese Bold"/>
                  <a:sym typeface="Noto Sans T Chinese Bold"/>
                </a:rPr>
                <a:t>黃智遠</a:t>
              </a:r>
            </a:p>
          </p:txBody>
        </p:sp>
      </p:gr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1"/>
          <p:cNvGrpSpPr/>
          <p:nvPr/>
        </p:nvGrpSpPr>
        <p:grpSpPr>
          <a:xfrm>
            <a:off x="14164837" y="9589260"/>
            <a:ext cx="3094463" cy="366780"/>
            <a:chOff x="0" y="0"/>
            <a:chExt cx="4125951" cy="489041"/>
          </a:xfrm>
        </p:grpSpPr>
        <p:sp>
          <p:nvSpPr>
            <p:cNvPr id="12" name="TextBox 12"/>
            <p:cNvSpPr txBox="1"/>
            <p:nvPr/>
          </p:nvSpPr>
          <p:spPr>
            <a:xfrm>
              <a:off x="562691" y="76117"/>
              <a:ext cx="3563260" cy="376173"/>
            </a:xfrm>
            <a:prstGeom prst="rect">
              <a:avLst/>
            </a:prstGeom>
          </p:spPr>
          <p:txBody>
            <a:bodyPr lIns="0" tIns="0" rIns="0" bIns="0" rtlCol="0" anchor="t">
              <a:spAutoFit/>
            </a:bodyPr>
            <a:lstStyle/>
            <a:p>
              <a:pPr lvl="0">
                <a:lnSpc>
                  <a:spcPts val="2165"/>
                </a:lnSpc>
              </a:pPr>
              <a:r>
                <a:rPr lang="zh-TW" altLang="en-US" sz="2000" b="1" spc="37" dirty="0">
                  <a:solidFill>
                    <a:srgbClr val="FFFFFF"/>
                  </a:solidFill>
                  <a:latin typeface="微軟正黑體 Light" panose="020B0304030504040204" pitchFamily="34" charset="-120"/>
                  <a:ea typeface="微軟正黑體 Light" panose="020B0304030504040204" pitchFamily="34" charset="-120"/>
                  <a:cs typeface="Arial Unicode Bold"/>
                  <a:sym typeface="Arial Unicode"/>
                </a:rPr>
                <a:t>總結及未來展望</a:t>
              </a:r>
              <a:endParaRPr lang="en-US" sz="2000" b="1" spc="37" dirty="0">
                <a:solidFill>
                  <a:srgbClr val="FFFFFF"/>
                </a:solidFill>
                <a:latin typeface="微軟正黑體 Light" panose="020B0304030504040204" pitchFamily="34" charset="-120"/>
                <a:ea typeface="微軟正黑體 Light" panose="020B0304030504040204" pitchFamily="34" charset="-120"/>
                <a:cs typeface="Arial Unicode Bold"/>
                <a:sym typeface="Arial Unicode"/>
              </a:endParaRPr>
            </a:p>
          </p:txBody>
        </p:sp>
        <p:sp>
          <p:nvSpPr>
            <p:cNvPr id="13" name="Freeform 13"/>
            <p:cNvSpPr/>
            <p:nvPr/>
          </p:nvSpPr>
          <p:spPr>
            <a:xfrm rot="5400000">
              <a:off x="-39568" y="39568"/>
              <a:ext cx="489041" cy="409905"/>
            </a:xfrm>
            <a:custGeom>
              <a:avLst/>
              <a:gdLst/>
              <a:ahLst/>
              <a:cxnLst/>
              <a:rect l="l" t="t" r="r" b="b"/>
              <a:pathLst>
                <a:path w="489041" h="409905">
                  <a:moveTo>
                    <a:pt x="0" y="0"/>
                  </a:moveTo>
                  <a:lnTo>
                    <a:pt x="489041" y="0"/>
                  </a:lnTo>
                  <a:lnTo>
                    <a:pt x="489041" y="409905"/>
                  </a:lnTo>
                  <a:lnTo>
                    <a:pt x="0" y="40990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zh-TW" altLang="en-US"/>
            </a:p>
          </p:txBody>
        </p:sp>
      </p:grpSp>
      <p:sp>
        <p:nvSpPr>
          <p:cNvPr id="8" name="矩形 7">
            <a:extLst>
              <a:ext uri="{FF2B5EF4-FFF2-40B4-BE49-F238E27FC236}">
                <a16:creationId xmlns:a16="http://schemas.microsoft.com/office/drawing/2014/main" id="{0E2D2D64-42AF-4CCC-849A-A77222C96040}"/>
              </a:ext>
            </a:extLst>
          </p:cNvPr>
          <p:cNvSpPr/>
          <p:nvPr/>
        </p:nvSpPr>
        <p:spPr>
          <a:xfrm>
            <a:off x="4572000" y="4590656"/>
            <a:ext cx="9144000" cy="1105687"/>
          </a:xfrm>
          <a:prstGeom prst="rect">
            <a:avLst/>
          </a:prstGeom>
        </p:spPr>
        <p:txBody>
          <a:bodyPr wrap="square">
            <a:spAutoFit/>
          </a:bodyPr>
          <a:lstStyle/>
          <a:p>
            <a:pPr lvl="0">
              <a:lnSpc>
                <a:spcPts val="7324"/>
              </a:lnSpc>
            </a:pPr>
            <a:r>
              <a:rPr lang="zh-TW" altLang="en-US" sz="10000" b="1" spc="64" dirty="0">
                <a:solidFill>
                  <a:srgbClr val="000000"/>
                </a:solidFill>
                <a:latin typeface="Arial Unicode Bold"/>
                <a:ea typeface="Arial Unicode Bold"/>
                <a:cs typeface="Arial Unicode Bold"/>
                <a:sym typeface="Arial Unicode Bold"/>
              </a:rPr>
              <a:t>總結及未來展望</a:t>
            </a:r>
            <a:endParaRPr lang="en-US" altLang="zh-TW" sz="10000" b="1" spc="64" dirty="0">
              <a:solidFill>
                <a:srgbClr val="000000"/>
              </a:solidFill>
              <a:latin typeface="Arial Unicode Bold"/>
              <a:ea typeface="Arial Unicode Bold"/>
              <a:cs typeface="Arial Unicode Bold"/>
              <a:sym typeface="Arial Unicode Bold"/>
            </a:endParaRPr>
          </a:p>
        </p:txBody>
      </p:sp>
      <p:grpSp>
        <p:nvGrpSpPr>
          <p:cNvPr id="17" name="Group 22">
            <a:extLst>
              <a:ext uri="{FF2B5EF4-FFF2-40B4-BE49-F238E27FC236}">
                <a16:creationId xmlns:a16="http://schemas.microsoft.com/office/drawing/2014/main" id="{4DDB8C5D-E732-4BDC-BD60-E1F701B37A9F}"/>
              </a:ext>
            </a:extLst>
          </p:cNvPr>
          <p:cNvGrpSpPr/>
          <p:nvPr/>
        </p:nvGrpSpPr>
        <p:grpSpPr>
          <a:xfrm>
            <a:off x="17259300" y="0"/>
            <a:ext cx="992225" cy="1304093"/>
            <a:chOff x="0" y="0"/>
            <a:chExt cx="1322966" cy="1738791"/>
          </a:xfrm>
        </p:grpSpPr>
        <p:grpSp>
          <p:nvGrpSpPr>
            <p:cNvPr id="18" name="Group 23">
              <a:extLst>
                <a:ext uri="{FF2B5EF4-FFF2-40B4-BE49-F238E27FC236}">
                  <a16:creationId xmlns:a16="http://schemas.microsoft.com/office/drawing/2014/main" id="{9B7079B8-2B93-4276-B7E8-D715483311A2}"/>
                </a:ext>
              </a:extLst>
            </p:cNvPr>
            <p:cNvGrpSpPr>
              <a:grpSpLocks noChangeAspect="1"/>
            </p:cNvGrpSpPr>
            <p:nvPr/>
          </p:nvGrpSpPr>
          <p:grpSpPr>
            <a:xfrm>
              <a:off x="0" y="0"/>
              <a:ext cx="1322966" cy="1322966"/>
              <a:chOff x="0" y="0"/>
              <a:chExt cx="13884457" cy="13884457"/>
            </a:xfrm>
          </p:grpSpPr>
          <p:sp>
            <p:nvSpPr>
              <p:cNvPr id="20" name="Freeform 24">
                <a:extLst>
                  <a:ext uri="{FF2B5EF4-FFF2-40B4-BE49-F238E27FC236}">
                    <a16:creationId xmlns:a16="http://schemas.microsoft.com/office/drawing/2014/main" id="{2F07E6CD-6592-430D-8E3F-1967ACE6D7F3}"/>
                  </a:ext>
                </a:extLst>
              </p:cNvPr>
              <p:cNvSpPr/>
              <p:nvPr/>
            </p:nvSpPr>
            <p:spPr>
              <a:xfrm>
                <a:off x="-342874" y="-11125"/>
                <a:ext cx="14570202" cy="13906705"/>
              </a:xfrm>
              <a:custGeom>
                <a:avLst/>
                <a:gdLst/>
                <a:ahLst/>
                <a:cxnLst/>
                <a:rect l="l" t="t" r="r" b="b"/>
                <a:pathLst>
                  <a:path w="14570202" h="13906705">
                    <a:moveTo>
                      <a:pt x="7285101" y="11125"/>
                    </a:moveTo>
                    <a:cubicBezTo>
                      <a:pt x="4797487" y="0"/>
                      <a:pt x="2494061" y="1320743"/>
                      <a:pt x="1247030" y="3473245"/>
                    </a:cubicBezTo>
                    <a:cubicBezTo>
                      <a:pt x="0" y="5625748"/>
                      <a:pt x="0" y="8280957"/>
                      <a:pt x="1247030" y="10433459"/>
                    </a:cubicBezTo>
                    <a:cubicBezTo>
                      <a:pt x="2494061" y="12585962"/>
                      <a:pt x="4797487" y="13906705"/>
                      <a:pt x="7285101" y="13895580"/>
                    </a:cubicBezTo>
                    <a:cubicBezTo>
                      <a:pt x="9772716" y="13906705"/>
                      <a:pt x="12076142" y="12585962"/>
                      <a:pt x="13323172" y="10433459"/>
                    </a:cubicBezTo>
                    <a:cubicBezTo>
                      <a:pt x="14570202" y="8280957"/>
                      <a:pt x="14570202" y="5625748"/>
                      <a:pt x="13323172" y="3473245"/>
                    </a:cubicBezTo>
                    <a:cubicBezTo>
                      <a:pt x="12076142" y="1320743"/>
                      <a:pt x="9772716" y="0"/>
                      <a:pt x="7285101" y="11125"/>
                    </a:cubicBezTo>
                    <a:close/>
                  </a:path>
                </a:pathLst>
              </a:custGeom>
              <a:solidFill>
                <a:srgbClr val="999999"/>
              </a:solidFill>
            </p:spPr>
            <p:txBody>
              <a:bodyPr/>
              <a:lstStyle/>
              <a:p>
                <a:endParaRPr lang="zh-TW" altLang="en-US"/>
              </a:p>
            </p:txBody>
          </p:sp>
          <p:sp>
            <p:nvSpPr>
              <p:cNvPr id="21" name="Freeform 25">
                <a:extLst>
                  <a:ext uri="{FF2B5EF4-FFF2-40B4-BE49-F238E27FC236}">
                    <a16:creationId xmlns:a16="http://schemas.microsoft.com/office/drawing/2014/main" id="{66D6CC03-DEC3-4ABB-8F22-DDFEDDACAC2F}"/>
                  </a:ext>
                </a:extLst>
              </p:cNvPr>
              <p:cNvSpPr/>
              <p:nvPr/>
            </p:nvSpPr>
            <p:spPr>
              <a:xfrm>
                <a:off x="-254486" y="73238"/>
                <a:ext cx="14393428" cy="13737980"/>
              </a:xfrm>
              <a:custGeom>
                <a:avLst/>
                <a:gdLst/>
                <a:ahLst/>
                <a:cxnLst/>
                <a:rect l="l" t="t" r="r" b="b"/>
                <a:pathLst>
                  <a:path w="14393428" h="13737980">
                    <a:moveTo>
                      <a:pt x="7196713" y="10990"/>
                    </a:moveTo>
                    <a:cubicBezTo>
                      <a:pt x="4739280" y="0"/>
                      <a:pt x="2463801" y="1304718"/>
                      <a:pt x="1231900" y="3431105"/>
                    </a:cubicBezTo>
                    <a:cubicBezTo>
                      <a:pt x="0" y="5557493"/>
                      <a:pt x="0" y="8180486"/>
                      <a:pt x="1231900" y="10306873"/>
                    </a:cubicBezTo>
                    <a:cubicBezTo>
                      <a:pt x="2463801" y="12433261"/>
                      <a:pt x="4739280" y="13737979"/>
                      <a:pt x="7196713" y="13726989"/>
                    </a:cubicBezTo>
                    <a:cubicBezTo>
                      <a:pt x="9654147" y="13737979"/>
                      <a:pt x="11929626" y="12433261"/>
                      <a:pt x="13161527" y="10306873"/>
                    </a:cubicBezTo>
                    <a:cubicBezTo>
                      <a:pt x="14393428" y="8180486"/>
                      <a:pt x="14393428" y="5557493"/>
                      <a:pt x="13161527" y="3431105"/>
                    </a:cubicBezTo>
                    <a:cubicBezTo>
                      <a:pt x="11929626" y="1304718"/>
                      <a:pt x="9654147" y="0"/>
                      <a:pt x="7196713" y="10990"/>
                    </a:cubicBezTo>
                    <a:close/>
                  </a:path>
                </a:pathLst>
              </a:custGeom>
              <a:blipFill>
                <a:blip r:embed="rId5"/>
                <a:stretch>
                  <a:fillRect l="223" r="223" b="-24804"/>
                </a:stretch>
              </a:blipFill>
            </p:spPr>
            <p:txBody>
              <a:bodyPr/>
              <a:lstStyle/>
              <a:p>
                <a:endParaRPr lang="zh-TW" altLang="en-US"/>
              </a:p>
            </p:txBody>
          </p:sp>
        </p:grpSp>
        <p:sp>
          <p:nvSpPr>
            <p:cNvPr id="19" name="TextBox 26">
              <a:extLst>
                <a:ext uri="{FF2B5EF4-FFF2-40B4-BE49-F238E27FC236}">
                  <a16:creationId xmlns:a16="http://schemas.microsoft.com/office/drawing/2014/main" id="{99319C18-E9DE-47BE-A139-BC89B0D2B3F9}"/>
                </a:ext>
              </a:extLst>
            </p:cNvPr>
            <p:cNvSpPr txBox="1"/>
            <p:nvPr/>
          </p:nvSpPr>
          <p:spPr>
            <a:xfrm>
              <a:off x="347363" y="1333533"/>
              <a:ext cx="628240" cy="405258"/>
            </a:xfrm>
            <a:prstGeom prst="rect">
              <a:avLst/>
            </a:prstGeom>
          </p:spPr>
          <p:txBody>
            <a:bodyPr lIns="0" tIns="0" rIns="0" bIns="0" rtlCol="0" anchor="t">
              <a:spAutoFit/>
            </a:bodyPr>
            <a:lstStyle/>
            <a:p>
              <a:pPr algn="ctr">
                <a:lnSpc>
                  <a:spcPts val="2597"/>
                </a:lnSpc>
              </a:pPr>
              <a:r>
                <a:rPr lang="en-US" sz="1855" b="1">
                  <a:solidFill>
                    <a:srgbClr val="000000"/>
                  </a:solidFill>
                  <a:latin typeface="Noto Sans T Chinese Bold"/>
                  <a:ea typeface="Noto Sans T Chinese Bold"/>
                  <a:cs typeface="Noto Sans T Chinese Bold"/>
                  <a:sym typeface="Noto Sans T Chinese Bold"/>
                </a:rPr>
                <a:t>陸捷</a:t>
              </a:r>
            </a:p>
          </p:txBody>
        </p:sp>
      </p:grpSp>
    </p:spTree>
    <p:extLst>
      <p:ext uri="{BB962C8B-B14F-4D97-AF65-F5344CB8AC3E}">
        <p14:creationId xmlns:p14="http://schemas.microsoft.com/office/powerpoint/2010/main" val="415258403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5"/>
          <p:cNvGrpSpPr/>
          <p:nvPr/>
        </p:nvGrpSpPr>
        <p:grpSpPr>
          <a:xfrm>
            <a:off x="14164837" y="9589260"/>
            <a:ext cx="3094463" cy="366780"/>
            <a:chOff x="0" y="0"/>
            <a:chExt cx="4125951" cy="489041"/>
          </a:xfrm>
        </p:grpSpPr>
        <p:sp>
          <p:nvSpPr>
            <p:cNvPr id="6" name="TextBox 6"/>
            <p:cNvSpPr txBox="1"/>
            <p:nvPr/>
          </p:nvSpPr>
          <p:spPr>
            <a:xfrm>
              <a:off x="562691" y="76096"/>
              <a:ext cx="3563260" cy="376173"/>
            </a:xfrm>
            <a:prstGeom prst="rect">
              <a:avLst/>
            </a:prstGeom>
          </p:spPr>
          <p:txBody>
            <a:bodyPr lIns="0" tIns="0" rIns="0" bIns="0" rtlCol="0" anchor="t">
              <a:spAutoFit/>
            </a:bodyPr>
            <a:lstStyle/>
            <a:p>
              <a:pPr lvl="0">
                <a:lnSpc>
                  <a:spcPts val="2165"/>
                </a:lnSpc>
              </a:pPr>
              <a:r>
                <a:rPr lang="en-US" sz="2000" b="1" spc="37" dirty="0" err="1">
                  <a:solidFill>
                    <a:srgbClr val="FFFFFF"/>
                  </a:solidFill>
                  <a:latin typeface="微軟正黑體 Light" panose="020B0304030504040204" pitchFamily="34" charset="-120"/>
                  <a:ea typeface="微軟正黑體 Light" panose="020B0304030504040204" pitchFamily="34" charset="-120"/>
                  <a:cs typeface="Arial Unicode Bold"/>
                  <a:sym typeface="Arial Unicode Bold"/>
                </a:rPr>
                <a:t>總結</a:t>
              </a:r>
              <a:endParaRPr lang="en-US" sz="2000" b="1" spc="37" dirty="0">
                <a:solidFill>
                  <a:srgbClr val="FFFFFF"/>
                </a:solidFill>
                <a:latin typeface="微軟正黑體 Light" panose="020B0304030504040204" pitchFamily="34" charset="-120"/>
                <a:ea typeface="微軟正黑體 Light" panose="020B0304030504040204" pitchFamily="34" charset="-120"/>
                <a:cs typeface="Arial Unicode Bold"/>
                <a:sym typeface="Arial Unicode Bold"/>
              </a:endParaRPr>
            </a:p>
          </p:txBody>
        </p:sp>
        <p:sp>
          <p:nvSpPr>
            <p:cNvPr id="7" name="Freeform 7"/>
            <p:cNvSpPr/>
            <p:nvPr/>
          </p:nvSpPr>
          <p:spPr>
            <a:xfrm rot="5400000">
              <a:off x="-39568" y="39568"/>
              <a:ext cx="489041" cy="409905"/>
            </a:xfrm>
            <a:custGeom>
              <a:avLst/>
              <a:gdLst/>
              <a:ahLst/>
              <a:cxnLst/>
              <a:rect l="l" t="t" r="r" b="b"/>
              <a:pathLst>
                <a:path w="489041" h="409905">
                  <a:moveTo>
                    <a:pt x="0" y="0"/>
                  </a:moveTo>
                  <a:lnTo>
                    <a:pt x="489041" y="0"/>
                  </a:lnTo>
                  <a:lnTo>
                    <a:pt x="489041" y="409905"/>
                  </a:lnTo>
                  <a:lnTo>
                    <a:pt x="0" y="40990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zh-TW" altLang="en-US"/>
            </a:p>
          </p:txBody>
        </p:sp>
      </p:grpSp>
      <p:sp>
        <p:nvSpPr>
          <p:cNvPr id="8" name="TextBox 8"/>
          <p:cNvSpPr txBox="1"/>
          <p:nvPr/>
        </p:nvSpPr>
        <p:spPr>
          <a:xfrm>
            <a:off x="1028700" y="1057275"/>
            <a:ext cx="12116652" cy="954438"/>
          </a:xfrm>
          <a:prstGeom prst="rect">
            <a:avLst/>
          </a:prstGeom>
        </p:spPr>
        <p:txBody>
          <a:bodyPr lIns="0" tIns="0" rIns="0" bIns="0" rtlCol="0" anchor="t">
            <a:spAutoFit/>
          </a:bodyPr>
          <a:lstStyle/>
          <a:p>
            <a:pPr marL="0" lvl="0" indent="0" algn="l">
              <a:lnSpc>
                <a:spcPts val="7410"/>
              </a:lnSpc>
            </a:pPr>
            <a:r>
              <a:rPr lang="en-US" sz="6500" b="1" spc="65">
                <a:solidFill>
                  <a:srgbClr val="000000"/>
                </a:solidFill>
                <a:latin typeface="Arial Unicode Bold"/>
                <a:ea typeface="Arial Unicode Bold"/>
                <a:cs typeface="Arial Unicode Bold"/>
                <a:sym typeface="Arial Unicode Bold"/>
              </a:rPr>
              <a:t>總結</a:t>
            </a:r>
          </a:p>
        </p:txBody>
      </p:sp>
      <p:grpSp>
        <p:nvGrpSpPr>
          <p:cNvPr id="9" name="Group 9"/>
          <p:cNvGrpSpPr/>
          <p:nvPr/>
        </p:nvGrpSpPr>
        <p:grpSpPr>
          <a:xfrm>
            <a:off x="2149421" y="2981341"/>
            <a:ext cx="6994579" cy="2267677"/>
            <a:chOff x="0" y="19050"/>
            <a:chExt cx="9326105" cy="3023571"/>
          </a:xfrm>
        </p:grpSpPr>
        <p:sp>
          <p:nvSpPr>
            <p:cNvPr id="10" name="TextBox 10"/>
            <p:cNvSpPr txBox="1"/>
            <p:nvPr/>
          </p:nvSpPr>
          <p:spPr>
            <a:xfrm>
              <a:off x="0" y="19050"/>
              <a:ext cx="9326105" cy="582930"/>
            </a:xfrm>
            <a:prstGeom prst="rect">
              <a:avLst/>
            </a:prstGeom>
          </p:spPr>
          <p:txBody>
            <a:bodyPr lIns="0" tIns="0" rIns="0" bIns="0" rtlCol="0" anchor="t">
              <a:spAutoFit/>
            </a:bodyPr>
            <a:lstStyle/>
            <a:p>
              <a:pPr marL="0" lvl="0" indent="0" algn="l">
                <a:lnSpc>
                  <a:spcPts val="3419"/>
                </a:lnSpc>
              </a:pPr>
              <a:r>
                <a:rPr lang="en-US" sz="2999" b="1">
                  <a:solidFill>
                    <a:srgbClr val="000000"/>
                  </a:solidFill>
                  <a:latin typeface="Arial Unicode Bold"/>
                  <a:ea typeface="Arial Unicode Bold"/>
                  <a:cs typeface="Arial Unicode Bold"/>
                  <a:sym typeface="Arial Unicode Bold"/>
                </a:rPr>
                <a:t>重大事件對二手手機市場價格的影響</a:t>
              </a:r>
            </a:p>
          </p:txBody>
        </p:sp>
        <p:sp>
          <p:nvSpPr>
            <p:cNvPr id="11" name="TextBox 11"/>
            <p:cNvSpPr txBox="1"/>
            <p:nvPr/>
          </p:nvSpPr>
          <p:spPr>
            <a:xfrm>
              <a:off x="0" y="853987"/>
              <a:ext cx="9326105" cy="2188634"/>
            </a:xfrm>
            <a:prstGeom prst="rect">
              <a:avLst/>
            </a:prstGeom>
          </p:spPr>
          <p:txBody>
            <a:bodyPr lIns="0" tIns="0" rIns="0" bIns="0" rtlCol="0" anchor="t">
              <a:spAutoFit/>
            </a:bodyPr>
            <a:lstStyle/>
            <a:p>
              <a:pPr marL="604518" lvl="1" indent="-302259" algn="l">
                <a:lnSpc>
                  <a:spcPts val="3191"/>
                </a:lnSpc>
                <a:buFont typeface="Arial"/>
                <a:buChar char="•"/>
              </a:pPr>
              <a:r>
                <a:rPr lang="en-US" sz="2799" spc="27" dirty="0" err="1">
                  <a:solidFill>
                    <a:srgbClr val="000000"/>
                  </a:solidFill>
                  <a:latin typeface="Arial Unicode"/>
                  <a:ea typeface="Arial Unicode"/>
                  <a:cs typeface="Arial Unicode"/>
                  <a:sym typeface="Arial Unicode"/>
                </a:rPr>
                <a:t>蘋果新品</a:t>
              </a:r>
              <a:r>
                <a:rPr lang="en-US" sz="2799" b="1" spc="27" dirty="0" err="1">
                  <a:solidFill>
                    <a:srgbClr val="FF0000"/>
                  </a:solidFill>
                  <a:latin typeface="Arial Unicode"/>
                  <a:ea typeface="Arial Unicode"/>
                  <a:cs typeface="Arial Unicode"/>
                  <a:sym typeface="Arial Unicode"/>
                </a:rPr>
                <a:t>發布會</a:t>
              </a:r>
              <a:r>
                <a:rPr lang="en-US" sz="2799" spc="27" dirty="0" err="1">
                  <a:solidFill>
                    <a:srgbClr val="000000"/>
                  </a:solidFill>
                  <a:latin typeface="Arial Unicode"/>
                  <a:ea typeface="Arial Unicode"/>
                  <a:cs typeface="Arial Unicode"/>
                  <a:sym typeface="Arial Unicode"/>
                </a:rPr>
                <a:t>後，二手手機市場價格通常出現明顯下降。建議消費者在購買前評估並選擇適當時機入手，以獲得更具成本效益的交易</a:t>
              </a:r>
              <a:r>
                <a:rPr lang="en-US" sz="2799" spc="27" dirty="0">
                  <a:solidFill>
                    <a:srgbClr val="000000"/>
                  </a:solidFill>
                  <a:latin typeface="Arial Unicode"/>
                  <a:ea typeface="Arial Unicode"/>
                  <a:cs typeface="Arial Unicode"/>
                  <a:sym typeface="Arial Unicode"/>
                </a:rPr>
                <a:t>。</a:t>
              </a:r>
            </a:p>
          </p:txBody>
        </p:sp>
      </p:grpSp>
      <p:grpSp>
        <p:nvGrpSpPr>
          <p:cNvPr id="13" name="Group 13"/>
          <p:cNvGrpSpPr/>
          <p:nvPr/>
        </p:nvGrpSpPr>
        <p:grpSpPr>
          <a:xfrm>
            <a:off x="2149421" y="5936909"/>
            <a:ext cx="6994579" cy="1857309"/>
            <a:chOff x="0" y="19050"/>
            <a:chExt cx="9326105" cy="2476411"/>
          </a:xfrm>
        </p:grpSpPr>
        <p:sp>
          <p:nvSpPr>
            <p:cNvPr id="14" name="TextBox 14"/>
            <p:cNvSpPr txBox="1"/>
            <p:nvPr/>
          </p:nvSpPr>
          <p:spPr>
            <a:xfrm>
              <a:off x="0" y="19050"/>
              <a:ext cx="9326105" cy="582930"/>
            </a:xfrm>
            <a:prstGeom prst="rect">
              <a:avLst/>
            </a:prstGeom>
          </p:spPr>
          <p:txBody>
            <a:bodyPr lIns="0" tIns="0" rIns="0" bIns="0" rtlCol="0" anchor="t">
              <a:spAutoFit/>
            </a:bodyPr>
            <a:lstStyle/>
            <a:p>
              <a:pPr marL="0" lvl="0" indent="0" algn="l">
                <a:lnSpc>
                  <a:spcPts val="3419"/>
                </a:lnSpc>
              </a:pPr>
              <a:r>
                <a:rPr lang="en-US" sz="2999" b="1">
                  <a:solidFill>
                    <a:srgbClr val="000000"/>
                  </a:solidFill>
                  <a:latin typeface="Arial Unicode Bold"/>
                  <a:ea typeface="Arial Unicode Bold"/>
                  <a:cs typeface="Arial Unicode Bold"/>
                  <a:sym typeface="Arial Unicode Bold"/>
                </a:rPr>
                <a:t>建立二手手機價格評估機制</a:t>
              </a:r>
            </a:p>
          </p:txBody>
        </p:sp>
        <p:sp>
          <p:nvSpPr>
            <p:cNvPr id="15" name="TextBox 15"/>
            <p:cNvSpPr txBox="1"/>
            <p:nvPr/>
          </p:nvSpPr>
          <p:spPr>
            <a:xfrm>
              <a:off x="0" y="853987"/>
              <a:ext cx="9326105" cy="1641474"/>
            </a:xfrm>
            <a:prstGeom prst="rect">
              <a:avLst/>
            </a:prstGeom>
          </p:spPr>
          <p:txBody>
            <a:bodyPr lIns="0" tIns="0" rIns="0" bIns="0" rtlCol="0" anchor="t">
              <a:spAutoFit/>
            </a:bodyPr>
            <a:lstStyle/>
            <a:p>
              <a:pPr marL="604518" lvl="1" indent="-302259" algn="l">
                <a:lnSpc>
                  <a:spcPts val="3191"/>
                </a:lnSpc>
                <a:buFont typeface="Arial"/>
                <a:buChar char="•"/>
              </a:pPr>
              <a:r>
                <a:rPr lang="en-US" sz="2799" spc="27" dirty="0" err="1">
                  <a:solidFill>
                    <a:srgbClr val="000000"/>
                  </a:solidFill>
                  <a:latin typeface="Arial Unicode"/>
                  <a:ea typeface="Arial Unicode"/>
                  <a:cs typeface="Arial Unicode"/>
                  <a:sym typeface="Arial Unicode"/>
                </a:rPr>
                <a:t>二手手機價格模型提供消費者客觀判斷依據，於購買前可透過此模型判斷價格合理性，提升</a:t>
              </a:r>
              <a:r>
                <a:rPr lang="en-US" sz="2799" b="1" spc="27" dirty="0" err="1">
                  <a:solidFill>
                    <a:srgbClr val="FF0000"/>
                  </a:solidFill>
                  <a:latin typeface="Arial Unicode"/>
                  <a:ea typeface="Arial Unicode"/>
                  <a:cs typeface="Arial Unicode"/>
                  <a:sym typeface="Arial Unicode"/>
                </a:rPr>
                <a:t>交易透明度</a:t>
              </a:r>
              <a:r>
                <a:rPr lang="en-US" sz="2799" spc="27" dirty="0">
                  <a:solidFill>
                    <a:srgbClr val="000000"/>
                  </a:solidFill>
                  <a:latin typeface="Arial Unicode"/>
                  <a:ea typeface="Arial Unicode"/>
                  <a:cs typeface="Arial Unicode"/>
                  <a:sym typeface="Arial Unicode"/>
                </a:rPr>
                <a:t>。</a:t>
              </a:r>
            </a:p>
          </p:txBody>
        </p:sp>
      </p:grpSp>
      <p:grpSp>
        <p:nvGrpSpPr>
          <p:cNvPr id="22" name="Group 22"/>
          <p:cNvGrpSpPr/>
          <p:nvPr/>
        </p:nvGrpSpPr>
        <p:grpSpPr>
          <a:xfrm>
            <a:off x="17259300" y="0"/>
            <a:ext cx="992225" cy="1304093"/>
            <a:chOff x="0" y="0"/>
            <a:chExt cx="1322966" cy="1738791"/>
          </a:xfrm>
        </p:grpSpPr>
        <p:grpSp>
          <p:nvGrpSpPr>
            <p:cNvPr id="23" name="Group 23"/>
            <p:cNvGrpSpPr>
              <a:grpSpLocks noChangeAspect="1"/>
            </p:cNvGrpSpPr>
            <p:nvPr/>
          </p:nvGrpSpPr>
          <p:grpSpPr>
            <a:xfrm>
              <a:off x="0" y="0"/>
              <a:ext cx="1322966" cy="1322966"/>
              <a:chOff x="0" y="0"/>
              <a:chExt cx="13884457" cy="13884457"/>
            </a:xfrm>
          </p:grpSpPr>
          <p:sp>
            <p:nvSpPr>
              <p:cNvPr id="24" name="Freeform 24"/>
              <p:cNvSpPr/>
              <p:nvPr/>
            </p:nvSpPr>
            <p:spPr>
              <a:xfrm>
                <a:off x="-342874" y="-11125"/>
                <a:ext cx="14570202" cy="13906705"/>
              </a:xfrm>
              <a:custGeom>
                <a:avLst/>
                <a:gdLst/>
                <a:ahLst/>
                <a:cxnLst/>
                <a:rect l="l" t="t" r="r" b="b"/>
                <a:pathLst>
                  <a:path w="14570202" h="13906705">
                    <a:moveTo>
                      <a:pt x="7285101" y="11125"/>
                    </a:moveTo>
                    <a:cubicBezTo>
                      <a:pt x="4797487" y="0"/>
                      <a:pt x="2494061" y="1320743"/>
                      <a:pt x="1247030" y="3473245"/>
                    </a:cubicBezTo>
                    <a:cubicBezTo>
                      <a:pt x="0" y="5625748"/>
                      <a:pt x="0" y="8280957"/>
                      <a:pt x="1247030" y="10433459"/>
                    </a:cubicBezTo>
                    <a:cubicBezTo>
                      <a:pt x="2494061" y="12585962"/>
                      <a:pt x="4797487" y="13906705"/>
                      <a:pt x="7285101" y="13895580"/>
                    </a:cubicBezTo>
                    <a:cubicBezTo>
                      <a:pt x="9772716" y="13906705"/>
                      <a:pt x="12076142" y="12585962"/>
                      <a:pt x="13323172" y="10433459"/>
                    </a:cubicBezTo>
                    <a:cubicBezTo>
                      <a:pt x="14570202" y="8280957"/>
                      <a:pt x="14570202" y="5625748"/>
                      <a:pt x="13323172" y="3473245"/>
                    </a:cubicBezTo>
                    <a:cubicBezTo>
                      <a:pt x="12076142" y="1320743"/>
                      <a:pt x="9772716" y="0"/>
                      <a:pt x="7285101" y="11125"/>
                    </a:cubicBezTo>
                    <a:close/>
                  </a:path>
                </a:pathLst>
              </a:custGeom>
              <a:solidFill>
                <a:srgbClr val="999999"/>
              </a:solidFill>
            </p:spPr>
            <p:txBody>
              <a:bodyPr/>
              <a:lstStyle/>
              <a:p>
                <a:endParaRPr lang="zh-TW" altLang="en-US"/>
              </a:p>
            </p:txBody>
          </p:sp>
          <p:sp>
            <p:nvSpPr>
              <p:cNvPr id="25" name="Freeform 25"/>
              <p:cNvSpPr/>
              <p:nvPr/>
            </p:nvSpPr>
            <p:spPr>
              <a:xfrm>
                <a:off x="-254486" y="73238"/>
                <a:ext cx="14393428" cy="13737980"/>
              </a:xfrm>
              <a:custGeom>
                <a:avLst/>
                <a:gdLst/>
                <a:ahLst/>
                <a:cxnLst/>
                <a:rect l="l" t="t" r="r" b="b"/>
                <a:pathLst>
                  <a:path w="14393428" h="13737980">
                    <a:moveTo>
                      <a:pt x="7196713" y="10990"/>
                    </a:moveTo>
                    <a:cubicBezTo>
                      <a:pt x="4739280" y="0"/>
                      <a:pt x="2463801" y="1304718"/>
                      <a:pt x="1231900" y="3431105"/>
                    </a:cubicBezTo>
                    <a:cubicBezTo>
                      <a:pt x="0" y="5557493"/>
                      <a:pt x="0" y="8180486"/>
                      <a:pt x="1231900" y="10306873"/>
                    </a:cubicBezTo>
                    <a:cubicBezTo>
                      <a:pt x="2463801" y="12433261"/>
                      <a:pt x="4739280" y="13737979"/>
                      <a:pt x="7196713" y="13726989"/>
                    </a:cubicBezTo>
                    <a:cubicBezTo>
                      <a:pt x="9654147" y="13737979"/>
                      <a:pt x="11929626" y="12433261"/>
                      <a:pt x="13161527" y="10306873"/>
                    </a:cubicBezTo>
                    <a:cubicBezTo>
                      <a:pt x="14393428" y="8180486"/>
                      <a:pt x="14393428" y="5557493"/>
                      <a:pt x="13161527" y="3431105"/>
                    </a:cubicBezTo>
                    <a:cubicBezTo>
                      <a:pt x="11929626" y="1304718"/>
                      <a:pt x="9654147" y="0"/>
                      <a:pt x="7196713" y="10990"/>
                    </a:cubicBezTo>
                    <a:close/>
                  </a:path>
                </a:pathLst>
              </a:custGeom>
              <a:blipFill>
                <a:blip r:embed="rId5"/>
                <a:stretch>
                  <a:fillRect l="223" r="223" b="-24804"/>
                </a:stretch>
              </a:blipFill>
            </p:spPr>
            <p:txBody>
              <a:bodyPr/>
              <a:lstStyle/>
              <a:p>
                <a:endParaRPr lang="zh-TW" altLang="en-US"/>
              </a:p>
            </p:txBody>
          </p:sp>
        </p:grpSp>
        <p:sp>
          <p:nvSpPr>
            <p:cNvPr id="26" name="TextBox 26"/>
            <p:cNvSpPr txBox="1"/>
            <p:nvPr/>
          </p:nvSpPr>
          <p:spPr>
            <a:xfrm>
              <a:off x="347363" y="1333533"/>
              <a:ext cx="628240" cy="405258"/>
            </a:xfrm>
            <a:prstGeom prst="rect">
              <a:avLst/>
            </a:prstGeom>
          </p:spPr>
          <p:txBody>
            <a:bodyPr lIns="0" tIns="0" rIns="0" bIns="0" rtlCol="0" anchor="t">
              <a:spAutoFit/>
            </a:bodyPr>
            <a:lstStyle/>
            <a:p>
              <a:pPr algn="ctr">
                <a:lnSpc>
                  <a:spcPts val="2597"/>
                </a:lnSpc>
              </a:pPr>
              <a:r>
                <a:rPr lang="en-US" sz="1855" b="1">
                  <a:solidFill>
                    <a:srgbClr val="000000"/>
                  </a:solidFill>
                  <a:latin typeface="Noto Sans T Chinese Bold"/>
                  <a:ea typeface="Noto Sans T Chinese Bold"/>
                  <a:cs typeface="Noto Sans T Chinese Bold"/>
                  <a:sym typeface="Noto Sans T Chinese Bold"/>
                </a:rPr>
                <a:t>陸捷</a:t>
              </a:r>
            </a:p>
          </p:txBody>
        </p:sp>
      </p:grpSp>
      <p:sp>
        <p:nvSpPr>
          <p:cNvPr id="27" name="TextBox 10">
            <a:extLst>
              <a:ext uri="{FF2B5EF4-FFF2-40B4-BE49-F238E27FC236}">
                <a16:creationId xmlns:a16="http://schemas.microsoft.com/office/drawing/2014/main" id="{7005529A-59F2-4447-88BA-D2E31F634870}"/>
              </a:ext>
            </a:extLst>
          </p:cNvPr>
          <p:cNvSpPr txBox="1"/>
          <p:nvPr/>
        </p:nvSpPr>
        <p:spPr>
          <a:xfrm>
            <a:off x="11342176" y="3142538"/>
            <a:ext cx="5905500" cy="785600"/>
          </a:xfrm>
          <a:prstGeom prst="rect">
            <a:avLst/>
          </a:prstGeom>
        </p:spPr>
        <p:txBody>
          <a:bodyPr wrap="square" lIns="0" tIns="0" rIns="0" bIns="0" rtlCol="0" anchor="t">
            <a:spAutoFit/>
          </a:bodyPr>
          <a:lstStyle/>
          <a:p>
            <a:pPr lvl="0">
              <a:lnSpc>
                <a:spcPts val="7410"/>
              </a:lnSpc>
            </a:pPr>
            <a:r>
              <a:rPr lang="zh-TW" altLang="en-US" sz="2400" b="1" spc="65" dirty="0">
                <a:solidFill>
                  <a:srgbClr val="000000"/>
                </a:solidFill>
                <a:latin typeface="Arial Unicode Bold"/>
                <a:ea typeface="Arial Unicode Bold"/>
                <a:cs typeface="Arial Unicode Bold"/>
                <a:sym typeface="Arial Unicode Bold"/>
              </a:rPr>
              <a:t>手機價格預測神器，買賣決策不再靠運氣！</a:t>
            </a:r>
            <a:endParaRPr lang="en-US" sz="2400" b="1" spc="65" dirty="0">
              <a:solidFill>
                <a:srgbClr val="000000"/>
              </a:solidFill>
              <a:latin typeface="Arial Unicode Bold"/>
              <a:ea typeface="Arial Unicode Bold"/>
              <a:cs typeface="Arial Unicode Bold"/>
              <a:sym typeface="Arial Unicode Bold"/>
            </a:endParaRPr>
          </a:p>
        </p:txBody>
      </p:sp>
      <p:pic>
        <p:nvPicPr>
          <p:cNvPr id="2" name="圖片 1">
            <a:extLst>
              <a:ext uri="{FF2B5EF4-FFF2-40B4-BE49-F238E27FC236}">
                <a16:creationId xmlns:a16="http://schemas.microsoft.com/office/drawing/2014/main" id="{F31C5C7E-923C-4AF9-8F94-3BE1480753B9}"/>
              </a:ext>
            </a:extLst>
          </p:cNvPr>
          <p:cNvPicPr>
            <a:picLocks noChangeAspect="1"/>
          </p:cNvPicPr>
          <p:nvPr/>
        </p:nvPicPr>
        <p:blipFill>
          <a:blip r:embed="rId6"/>
          <a:stretch>
            <a:fillRect/>
          </a:stretch>
        </p:blipFill>
        <p:spPr>
          <a:xfrm>
            <a:off x="12264333" y="4031643"/>
            <a:ext cx="3801005" cy="3810532"/>
          </a:xfrm>
          <a:prstGeom prst="rect">
            <a:avLst/>
          </a:prstGeo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5"/>
          <p:cNvGrpSpPr/>
          <p:nvPr/>
        </p:nvGrpSpPr>
        <p:grpSpPr>
          <a:xfrm>
            <a:off x="14164837" y="9589260"/>
            <a:ext cx="3094463" cy="366780"/>
            <a:chOff x="0" y="0"/>
            <a:chExt cx="4125951" cy="489041"/>
          </a:xfrm>
        </p:grpSpPr>
        <p:sp>
          <p:nvSpPr>
            <p:cNvPr id="6" name="TextBox 6"/>
            <p:cNvSpPr txBox="1"/>
            <p:nvPr/>
          </p:nvSpPr>
          <p:spPr>
            <a:xfrm>
              <a:off x="562691" y="76096"/>
              <a:ext cx="3563260" cy="376173"/>
            </a:xfrm>
            <a:prstGeom prst="rect">
              <a:avLst/>
            </a:prstGeom>
          </p:spPr>
          <p:txBody>
            <a:bodyPr lIns="0" tIns="0" rIns="0" bIns="0" rtlCol="0" anchor="t">
              <a:spAutoFit/>
            </a:bodyPr>
            <a:lstStyle/>
            <a:p>
              <a:pPr lvl="0">
                <a:lnSpc>
                  <a:spcPts val="2165"/>
                </a:lnSpc>
              </a:pPr>
              <a:r>
                <a:rPr lang="en-US" sz="2000" b="1" spc="37" dirty="0" err="1">
                  <a:solidFill>
                    <a:srgbClr val="FFFFFF"/>
                  </a:solidFill>
                  <a:latin typeface="微軟正黑體 Light" panose="020B0304030504040204" pitchFamily="34" charset="-120"/>
                  <a:ea typeface="微軟正黑體 Light" panose="020B0304030504040204" pitchFamily="34" charset="-120"/>
                  <a:cs typeface="Arial Unicode Bold"/>
                  <a:sym typeface="Arial Unicode Bold"/>
                </a:rPr>
                <a:t>總結</a:t>
              </a:r>
              <a:endParaRPr lang="en-US" sz="2000" b="1" spc="37" dirty="0">
                <a:solidFill>
                  <a:srgbClr val="FFFFFF"/>
                </a:solidFill>
                <a:latin typeface="微軟正黑體 Light" panose="020B0304030504040204" pitchFamily="34" charset="-120"/>
                <a:ea typeface="微軟正黑體 Light" panose="020B0304030504040204" pitchFamily="34" charset="-120"/>
                <a:cs typeface="Arial Unicode Bold"/>
                <a:sym typeface="Arial Unicode Bold"/>
              </a:endParaRPr>
            </a:p>
          </p:txBody>
        </p:sp>
        <p:sp>
          <p:nvSpPr>
            <p:cNvPr id="7" name="Freeform 7"/>
            <p:cNvSpPr/>
            <p:nvPr/>
          </p:nvSpPr>
          <p:spPr>
            <a:xfrm rot="5400000">
              <a:off x="-39568" y="39568"/>
              <a:ext cx="489041" cy="409905"/>
            </a:xfrm>
            <a:custGeom>
              <a:avLst/>
              <a:gdLst/>
              <a:ahLst/>
              <a:cxnLst/>
              <a:rect l="l" t="t" r="r" b="b"/>
              <a:pathLst>
                <a:path w="489041" h="409905">
                  <a:moveTo>
                    <a:pt x="0" y="0"/>
                  </a:moveTo>
                  <a:lnTo>
                    <a:pt x="489041" y="0"/>
                  </a:lnTo>
                  <a:lnTo>
                    <a:pt x="489041" y="409905"/>
                  </a:lnTo>
                  <a:lnTo>
                    <a:pt x="0" y="40990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zh-TW" altLang="en-US"/>
            </a:p>
          </p:txBody>
        </p:sp>
      </p:grpSp>
      <p:sp>
        <p:nvSpPr>
          <p:cNvPr id="8" name="TextBox 8"/>
          <p:cNvSpPr txBox="1"/>
          <p:nvPr/>
        </p:nvSpPr>
        <p:spPr>
          <a:xfrm>
            <a:off x="1028700" y="1057275"/>
            <a:ext cx="12116652" cy="954438"/>
          </a:xfrm>
          <a:prstGeom prst="rect">
            <a:avLst/>
          </a:prstGeom>
        </p:spPr>
        <p:txBody>
          <a:bodyPr lIns="0" tIns="0" rIns="0" bIns="0" rtlCol="0" anchor="t">
            <a:spAutoFit/>
          </a:bodyPr>
          <a:lstStyle/>
          <a:p>
            <a:pPr marL="0" lvl="0" indent="0" algn="l">
              <a:lnSpc>
                <a:spcPts val="7410"/>
              </a:lnSpc>
            </a:pPr>
            <a:r>
              <a:rPr lang="en-US" sz="6500" b="1" spc="65">
                <a:solidFill>
                  <a:srgbClr val="000000"/>
                </a:solidFill>
                <a:latin typeface="Arial Unicode Bold"/>
                <a:ea typeface="Arial Unicode Bold"/>
                <a:cs typeface="Arial Unicode Bold"/>
                <a:sym typeface="Arial Unicode Bold"/>
              </a:rPr>
              <a:t>總結</a:t>
            </a:r>
          </a:p>
        </p:txBody>
      </p:sp>
      <p:grpSp>
        <p:nvGrpSpPr>
          <p:cNvPr id="16" name="Group 16"/>
          <p:cNvGrpSpPr/>
          <p:nvPr/>
        </p:nvGrpSpPr>
        <p:grpSpPr>
          <a:xfrm>
            <a:off x="2149421" y="5903554"/>
            <a:ext cx="6994579" cy="2267677"/>
            <a:chOff x="0" y="19050"/>
            <a:chExt cx="9326105" cy="3023571"/>
          </a:xfrm>
        </p:grpSpPr>
        <p:sp>
          <p:nvSpPr>
            <p:cNvPr id="17" name="TextBox 17"/>
            <p:cNvSpPr txBox="1"/>
            <p:nvPr/>
          </p:nvSpPr>
          <p:spPr>
            <a:xfrm>
              <a:off x="0" y="19050"/>
              <a:ext cx="9326105" cy="582930"/>
            </a:xfrm>
            <a:prstGeom prst="rect">
              <a:avLst/>
            </a:prstGeom>
          </p:spPr>
          <p:txBody>
            <a:bodyPr lIns="0" tIns="0" rIns="0" bIns="0" rtlCol="0" anchor="t">
              <a:spAutoFit/>
            </a:bodyPr>
            <a:lstStyle/>
            <a:p>
              <a:pPr marL="0" lvl="0" indent="0" algn="l">
                <a:lnSpc>
                  <a:spcPts val="3419"/>
                </a:lnSpc>
              </a:pPr>
              <a:r>
                <a:rPr lang="en-US" sz="2999" b="1">
                  <a:solidFill>
                    <a:srgbClr val="000000"/>
                  </a:solidFill>
                  <a:latin typeface="Arial Unicode Bold"/>
                  <a:ea typeface="Arial Unicode Bold"/>
                  <a:cs typeface="Arial Unicode Bold"/>
                  <a:sym typeface="Arial Unicode Bold"/>
                </a:rPr>
                <a:t>促進永續發展與循環經濟（ESG）</a:t>
              </a:r>
            </a:p>
          </p:txBody>
        </p:sp>
        <p:sp>
          <p:nvSpPr>
            <p:cNvPr id="18" name="TextBox 18"/>
            <p:cNvSpPr txBox="1"/>
            <p:nvPr/>
          </p:nvSpPr>
          <p:spPr>
            <a:xfrm>
              <a:off x="0" y="853987"/>
              <a:ext cx="9326105" cy="2188634"/>
            </a:xfrm>
            <a:prstGeom prst="rect">
              <a:avLst/>
            </a:prstGeom>
          </p:spPr>
          <p:txBody>
            <a:bodyPr lIns="0" tIns="0" rIns="0" bIns="0" rtlCol="0" anchor="t">
              <a:spAutoFit/>
            </a:bodyPr>
            <a:lstStyle/>
            <a:p>
              <a:pPr marL="604518" lvl="1" indent="-302259" algn="l">
                <a:lnSpc>
                  <a:spcPts val="3191"/>
                </a:lnSpc>
                <a:buFont typeface="Arial"/>
                <a:buChar char="•"/>
              </a:pPr>
              <a:r>
                <a:rPr lang="en-US" sz="2799" spc="27" dirty="0" err="1">
                  <a:solidFill>
                    <a:srgbClr val="000000"/>
                  </a:solidFill>
                  <a:latin typeface="Arial Unicode"/>
                  <a:ea typeface="Arial Unicode"/>
                  <a:cs typeface="Arial Unicode"/>
                  <a:sym typeface="Arial Unicode"/>
                </a:rPr>
                <a:t>透過數據分析提升二手手機市場效率，鼓勵消費者選擇可持續性的消費模式，減少電子廢棄物，推動</a:t>
              </a:r>
              <a:r>
                <a:rPr lang="en-US" sz="2799" b="1" spc="27" dirty="0" err="1">
                  <a:solidFill>
                    <a:srgbClr val="FF0000"/>
                  </a:solidFill>
                  <a:latin typeface="Arial Unicode"/>
                  <a:ea typeface="Arial Unicode"/>
                  <a:cs typeface="Arial Unicode"/>
                  <a:sym typeface="Arial Unicode"/>
                </a:rPr>
                <a:t>環保</a:t>
              </a:r>
              <a:r>
                <a:rPr lang="en-US" sz="2799" spc="27" dirty="0" err="1">
                  <a:solidFill>
                    <a:srgbClr val="000000"/>
                  </a:solidFill>
                  <a:latin typeface="Arial Unicode"/>
                  <a:ea typeface="Arial Unicode"/>
                  <a:cs typeface="Arial Unicode"/>
                  <a:sym typeface="Arial Unicode"/>
                </a:rPr>
                <a:t>與資源再利用</a:t>
              </a:r>
              <a:r>
                <a:rPr lang="en-US" sz="2799" spc="27" dirty="0">
                  <a:solidFill>
                    <a:srgbClr val="000000"/>
                  </a:solidFill>
                  <a:latin typeface="Arial Unicode"/>
                  <a:ea typeface="Arial Unicode"/>
                  <a:cs typeface="Arial Unicode"/>
                  <a:sym typeface="Arial Unicode"/>
                </a:rPr>
                <a:t>。</a:t>
              </a:r>
            </a:p>
          </p:txBody>
        </p:sp>
      </p:grpSp>
      <p:grpSp>
        <p:nvGrpSpPr>
          <p:cNvPr id="19" name="Group 19"/>
          <p:cNvGrpSpPr/>
          <p:nvPr/>
        </p:nvGrpSpPr>
        <p:grpSpPr>
          <a:xfrm>
            <a:off x="2149421" y="2933700"/>
            <a:ext cx="6994579" cy="1847590"/>
            <a:chOff x="0" y="0"/>
            <a:chExt cx="9326105" cy="2463453"/>
          </a:xfrm>
        </p:grpSpPr>
        <p:sp>
          <p:nvSpPr>
            <p:cNvPr id="20" name="TextBox 20"/>
            <p:cNvSpPr txBox="1"/>
            <p:nvPr/>
          </p:nvSpPr>
          <p:spPr>
            <a:xfrm>
              <a:off x="0" y="19050"/>
              <a:ext cx="9326105" cy="582930"/>
            </a:xfrm>
            <a:prstGeom prst="rect">
              <a:avLst/>
            </a:prstGeom>
          </p:spPr>
          <p:txBody>
            <a:bodyPr lIns="0" tIns="0" rIns="0" bIns="0" rtlCol="0" anchor="t">
              <a:spAutoFit/>
            </a:bodyPr>
            <a:lstStyle/>
            <a:p>
              <a:pPr marL="0" lvl="0" indent="0" algn="l">
                <a:lnSpc>
                  <a:spcPts val="3419"/>
                </a:lnSpc>
              </a:pPr>
              <a:r>
                <a:rPr lang="en-US" sz="2999" b="1">
                  <a:solidFill>
                    <a:srgbClr val="000000"/>
                  </a:solidFill>
                  <a:latin typeface="Arial Unicode Bold"/>
                  <a:ea typeface="Arial Unicode Bold"/>
                  <a:cs typeface="Arial Unicode Bold"/>
                  <a:sym typeface="Arial Unicode Bold"/>
                </a:rPr>
                <a:t>預測未來二手手機價格趨勢</a:t>
              </a:r>
            </a:p>
          </p:txBody>
        </p:sp>
        <p:sp>
          <p:nvSpPr>
            <p:cNvPr id="21" name="TextBox 21"/>
            <p:cNvSpPr txBox="1"/>
            <p:nvPr/>
          </p:nvSpPr>
          <p:spPr>
            <a:xfrm>
              <a:off x="0" y="853987"/>
              <a:ext cx="9326105" cy="1609466"/>
            </a:xfrm>
            <a:prstGeom prst="rect">
              <a:avLst/>
            </a:prstGeom>
          </p:spPr>
          <p:txBody>
            <a:bodyPr lIns="0" tIns="0" rIns="0" bIns="0" rtlCol="0" anchor="t">
              <a:spAutoFit/>
            </a:bodyPr>
            <a:lstStyle/>
            <a:p>
              <a:pPr marL="604518" lvl="1" indent="-302259" algn="l">
                <a:lnSpc>
                  <a:spcPts val="3191"/>
                </a:lnSpc>
                <a:buFont typeface="Arial"/>
                <a:buChar char="•"/>
              </a:pPr>
              <a:r>
                <a:rPr lang="en-US" sz="2799" spc="27" dirty="0" err="1">
                  <a:solidFill>
                    <a:srgbClr val="000000"/>
                  </a:solidFill>
                  <a:latin typeface="Arial Unicode"/>
                  <a:ea typeface="Arial Unicode"/>
                  <a:cs typeface="Arial Unicode"/>
                  <a:sym typeface="Arial Unicode"/>
                </a:rPr>
                <a:t>透過歷史數據與市場行為模式，建立價格預測模型，協助買賣雙方掌握市場走向，提高交易決策的準確性</a:t>
              </a:r>
              <a:r>
                <a:rPr lang="en-US" sz="2799" spc="27" dirty="0">
                  <a:solidFill>
                    <a:srgbClr val="000000"/>
                  </a:solidFill>
                  <a:latin typeface="Arial Unicode"/>
                  <a:ea typeface="Arial Unicode"/>
                  <a:cs typeface="Arial Unicode"/>
                  <a:sym typeface="Arial Unicode"/>
                </a:rPr>
                <a:t>。</a:t>
              </a:r>
            </a:p>
          </p:txBody>
        </p:sp>
      </p:grpSp>
      <p:grpSp>
        <p:nvGrpSpPr>
          <p:cNvPr id="22" name="Group 22"/>
          <p:cNvGrpSpPr/>
          <p:nvPr/>
        </p:nvGrpSpPr>
        <p:grpSpPr>
          <a:xfrm>
            <a:off x="17259300" y="0"/>
            <a:ext cx="992225" cy="1304093"/>
            <a:chOff x="0" y="0"/>
            <a:chExt cx="1322966" cy="1738791"/>
          </a:xfrm>
        </p:grpSpPr>
        <p:grpSp>
          <p:nvGrpSpPr>
            <p:cNvPr id="23" name="Group 23"/>
            <p:cNvGrpSpPr>
              <a:grpSpLocks noChangeAspect="1"/>
            </p:cNvGrpSpPr>
            <p:nvPr/>
          </p:nvGrpSpPr>
          <p:grpSpPr>
            <a:xfrm>
              <a:off x="0" y="0"/>
              <a:ext cx="1322966" cy="1322966"/>
              <a:chOff x="0" y="0"/>
              <a:chExt cx="13884457" cy="13884457"/>
            </a:xfrm>
          </p:grpSpPr>
          <p:sp>
            <p:nvSpPr>
              <p:cNvPr id="24" name="Freeform 24"/>
              <p:cNvSpPr/>
              <p:nvPr/>
            </p:nvSpPr>
            <p:spPr>
              <a:xfrm>
                <a:off x="-342874" y="-11125"/>
                <a:ext cx="14570202" cy="13906705"/>
              </a:xfrm>
              <a:custGeom>
                <a:avLst/>
                <a:gdLst/>
                <a:ahLst/>
                <a:cxnLst/>
                <a:rect l="l" t="t" r="r" b="b"/>
                <a:pathLst>
                  <a:path w="14570202" h="13906705">
                    <a:moveTo>
                      <a:pt x="7285101" y="11125"/>
                    </a:moveTo>
                    <a:cubicBezTo>
                      <a:pt x="4797487" y="0"/>
                      <a:pt x="2494061" y="1320743"/>
                      <a:pt x="1247030" y="3473245"/>
                    </a:cubicBezTo>
                    <a:cubicBezTo>
                      <a:pt x="0" y="5625748"/>
                      <a:pt x="0" y="8280957"/>
                      <a:pt x="1247030" y="10433459"/>
                    </a:cubicBezTo>
                    <a:cubicBezTo>
                      <a:pt x="2494061" y="12585962"/>
                      <a:pt x="4797487" y="13906705"/>
                      <a:pt x="7285101" y="13895580"/>
                    </a:cubicBezTo>
                    <a:cubicBezTo>
                      <a:pt x="9772716" y="13906705"/>
                      <a:pt x="12076142" y="12585962"/>
                      <a:pt x="13323172" y="10433459"/>
                    </a:cubicBezTo>
                    <a:cubicBezTo>
                      <a:pt x="14570202" y="8280957"/>
                      <a:pt x="14570202" y="5625748"/>
                      <a:pt x="13323172" y="3473245"/>
                    </a:cubicBezTo>
                    <a:cubicBezTo>
                      <a:pt x="12076142" y="1320743"/>
                      <a:pt x="9772716" y="0"/>
                      <a:pt x="7285101" y="11125"/>
                    </a:cubicBezTo>
                    <a:close/>
                  </a:path>
                </a:pathLst>
              </a:custGeom>
              <a:solidFill>
                <a:srgbClr val="999999"/>
              </a:solidFill>
            </p:spPr>
            <p:txBody>
              <a:bodyPr/>
              <a:lstStyle/>
              <a:p>
                <a:endParaRPr lang="zh-TW" altLang="en-US"/>
              </a:p>
            </p:txBody>
          </p:sp>
          <p:sp>
            <p:nvSpPr>
              <p:cNvPr id="25" name="Freeform 25"/>
              <p:cNvSpPr/>
              <p:nvPr/>
            </p:nvSpPr>
            <p:spPr>
              <a:xfrm>
                <a:off x="-254486" y="73238"/>
                <a:ext cx="14393428" cy="13737980"/>
              </a:xfrm>
              <a:custGeom>
                <a:avLst/>
                <a:gdLst/>
                <a:ahLst/>
                <a:cxnLst/>
                <a:rect l="l" t="t" r="r" b="b"/>
                <a:pathLst>
                  <a:path w="14393428" h="13737980">
                    <a:moveTo>
                      <a:pt x="7196713" y="10990"/>
                    </a:moveTo>
                    <a:cubicBezTo>
                      <a:pt x="4739280" y="0"/>
                      <a:pt x="2463801" y="1304718"/>
                      <a:pt x="1231900" y="3431105"/>
                    </a:cubicBezTo>
                    <a:cubicBezTo>
                      <a:pt x="0" y="5557493"/>
                      <a:pt x="0" y="8180486"/>
                      <a:pt x="1231900" y="10306873"/>
                    </a:cubicBezTo>
                    <a:cubicBezTo>
                      <a:pt x="2463801" y="12433261"/>
                      <a:pt x="4739280" y="13737979"/>
                      <a:pt x="7196713" y="13726989"/>
                    </a:cubicBezTo>
                    <a:cubicBezTo>
                      <a:pt x="9654147" y="13737979"/>
                      <a:pt x="11929626" y="12433261"/>
                      <a:pt x="13161527" y="10306873"/>
                    </a:cubicBezTo>
                    <a:cubicBezTo>
                      <a:pt x="14393428" y="8180486"/>
                      <a:pt x="14393428" y="5557493"/>
                      <a:pt x="13161527" y="3431105"/>
                    </a:cubicBezTo>
                    <a:cubicBezTo>
                      <a:pt x="11929626" y="1304718"/>
                      <a:pt x="9654147" y="0"/>
                      <a:pt x="7196713" y="10990"/>
                    </a:cubicBezTo>
                    <a:close/>
                  </a:path>
                </a:pathLst>
              </a:custGeom>
              <a:blipFill>
                <a:blip r:embed="rId5"/>
                <a:stretch>
                  <a:fillRect l="223" r="223" b="-24804"/>
                </a:stretch>
              </a:blipFill>
            </p:spPr>
            <p:txBody>
              <a:bodyPr/>
              <a:lstStyle/>
              <a:p>
                <a:endParaRPr lang="zh-TW" altLang="en-US"/>
              </a:p>
            </p:txBody>
          </p:sp>
        </p:grpSp>
        <p:sp>
          <p:nvSpPr>
            <p:cNvPr id="26" name="TextBox 26"/>
            <p:cNvSpPr txBox="1"/>
            <p:nvPr/>
          </p:nvSpPr>
          <p:spPr>
            <a:xfrm>
              <a:off x="347363" y="1333533"/>
              <a:ext cx="628240" cy="405258"/>
            </a:xfrm>
            <a:prstGeom prst="rect">
              <a:avLst/>
            </a:prstGeom>
          </p:spPr>
          <p:txBody>
            <a:bodyPr lIns="0" tIns="0" rIns="0" bIns="0" rtlCol="0" anchor="t">
              <a:spAutoFit/>
            </a:bodyPr>
            <a:lstStyle/>
            <a:p>
              <a:pPr algn="ctr">
                <a:lnSpc>
                  <a:spcPts val="2597"/>
                </a:lnSpc>
              </a:pPr>
              <a:r>
                <a:rPr lang="en-US" sz="1855" b="1">
                  <a:solidFill>
                    <a:srgbClr val="000000"/>
                  </a:solidFill>
                  <a:latin typeface="Noto Sans T Chinese Bold"/>
                  <a:ea typeface="Noto Sans T Chinese Bold"/>
                  <a:cs typeface="Noto Sans T Chinese Bold"/>
                  <a:sym typeface="Noto Sans T Chinese Bold"/>
                </a:rPr>
                <a:t>陸捷</a:t>
              </a:r>
            </a:p>
          </p:txBody>
        </p:sp>
      </p:grpSp>
      <p:sp>
        <p:nvSpPr>
          <p:cNvPr id="29" name="TextBox 10">
            <a:extLst>
              <a:ext uri="{FF2B5EF4-FFF2-40B4-BE49-F238E27FC236}">
                <a16:creationId xmlns:a16="http://schemas.microsoft.com/office/drawing/2014/main" id="{1E416074-0ECA-4C6F-B36B-88F574EB6633}"/>
              </a:ext>
            </a:extLst>
          </p:cNvPr>
          <p:cNvSpPr txBox="1"/>
          <p:nvPr/>
        </p:nvSpPr>
        <p:spPr>
          <a:xfrm>
            <a:off x="11342176" y="3142538"/>
            <a:ext cx="5905500" cy="785600"/>
          </a:xfrm>
          <a:prstGeom prst="rect">
            <a:avLst/>
          </a:prstGeom>
        </p:spPr>
        <p:txBody>
          <a:bodyPr wrap="square" lIns="0" tIns="0" rIns="0" bIns="0" rtlCol="0" anchor="t">
            <a:spAutoFit/>
          </a:bodyPr>
          <a:lstStyle/>
          <a:p>
            <a:pPr lvl="0">
              <a:lnSpc>
                <a:spcPts val="7410"/>
              </a:lnSpc>
            </a:pPr>
            <a:r>
              <a:rPr lang="zh-TW" altLang="en-US" sz="2400" b="1" spc="65" dirty="0">
                <a:solidFill>
                  <a:srgbClr val="000000"/>
                </a:solidFill>
                <a:latin typeface="Arial Unicode Bold"/>
                <a:ea typeface="Arial Unicode Bold"/>
                <a:cs typeface="Arial Unicode Bold"/>
                <a:sym typeface="Arial Unicode Bold"/>
              </a:rPr>
              <a:t>手機價格預測神器，買賣決策不再靠運氣！</a:t>
            </a:r>
            <a:endParaRPr lang="en-US" sz="2400" b="1" spc="65" dirty="0">
              <a:solidFill>
                <a:srgbClr val="000000"/>
              </a:solidFill>
              <a:latin typeface="Arial Unicode Bold"/>
              <a:ea typeface="Arial Unicode Bold"/>
              <a:cs typeface="Arial Unicode Bold"/>
              <a:sym typeface="Arial Unicode Bold"/>
            </a:endParaRPr>
          </a:p>
        </p:txBody>
      </p:sp>
      <p:pic>
        <p:nvPicPr>
          <p:cNvPr id="27" name="圖片 26">
            <a:extLst>
              <a:ext uri="{FF2B5EF4-FFF2-40B4-BE49-F238E27FC236}">
                <a16:creationId xmlns:a16="http://schemas.microsoft.com/office/drawing/2014/main" id="{7F16EAE4-24A7-415A-BB60-1BD085219EDF}"/>
              </a:ext>
            </a:extLst>
          </p:cNvPr>
          <p:cNvPicPr>
            <a:picLocks noChangeAspect="1"/>
          </p:cNvPicPr>
          <p:nvPr/>
        </p:nvPicPr>
        <p:blipFill>
          <a:blip r:embed="rId6"/>
          <a:stretch>
            <a:fillRect/>
          </a:stretch>
        </p:blipFill>
        <p:spPr>
          <a:xfrm>
            <a:off x="12264333" y="4031643"/>
            <a:ext cx="3801005" cy="3810532"/>
          </a:xfrm>
          <a:prstGeom prst="rect">
            <a:avLst/>
          </a:prstGeom>
        </p:spPr>
      </p:pic>
    </p:spTree>
    <p:extLst>
      <p:ext uri="{BB962C8B-B14F-4D97-AF65-F5344CB8AC3E}">
        <p14:creationId xmlns:p14="http://schemas.microsoft.com/office/powerpoint/2010/main" val="68370542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5"/>
          <p:cNvGrpSpPr/>
          <p:nvPr/>
        </p:nvGrpSpPr>
        <p:grpSpPr>
          <a:xfrm>
            <a:off x="14164837" y="9589260"/>
            <a:ext cx="3094463" cy="366780"/>
            <a:chOff x="0" y="0"/>
            <a:chExt cx="4125951" cy="489041"/>
          </a:xfrm>
        </p:grpSpPr>
        <p:sp>
          <p:nvSpPr>
            <p:cNvPr id="6" name="TextBox 6"/>
            <p:cNvSpPr txBox="1"/>
            <p:nvPr/>
          </p:nvSpPr>
          <p:spPr>
            <a:xfrm>
              <a:off x="562691" y="76096"/>
              <a:ext cx="3563260" cy="376173"/>
            </a:xfrm>
            <a:prstGeom prst="rect">
              <a:avLst/>
            </a:prstGeom>
          </p:spPr>
          <p:txBody>
            <a:bodyPr lIns="0" tIns="0" rIns="0" bIns="0" rtlCol="0" anchor="t">
              <a:spAutoFit/>
            </a:bodyPr>
            <a:lstStyle/>
            <a:p>
              <a:pPr lvl="0">
                <a:lnSpc>
                  <a:spcPts val="2165"/>
                </a:lnSpc>
              </a:pPr>
              <a:r>
                <a:rPr lang="en-US" sz="2000" b="1" spc="37" dirty="0" err="1">
                  <a:solidFill>
                    <a:srgbClr val="FFFFFF"/>
                  </a:solidFill>
                  <a:latin typeface="微軟正黑體 Light" panose="020B0304030504040204" pitchFamily="34" charset="-120"/>
                  <a:ea typeface="微軟正黑體 Light" panose="020B0304030504040204" pitchFamily="34" charset="-120"/>
                  <a:cs typeface="Arial Unicode Bold"/>
                  <a:sym typeface="Arial Unicode Bold"/>
                </a:rPr>
                <a:t>未來展望</a:t>
              </a:r>
              <a:endParaRPr lang="en-US" sz="2000" b="1" spc="37" dirty="0">
                <a:solidFill>
                  <a:srgbClr val="FFFFFF"/>
                </a:solidFill>
                <a:latin typeface="微軟正黑體 Light" panose="020B0304030504040204" pitchFamily="34" charset="-120"/>
                <a:ea typeface="微軟正黑體 Light" panose="020B0304030504040204" pitchFamily="34" charset="-120"/>
                <a:cs typeface="Arial Unicode Bold"/>
                <a:sym typeface="Arial Unicode Bold"/>
              </a:endParaRPr>
            </a:p>
          </p:txBody>
        </p:sp>
        <p:sp>
          <p:nvSpPr>
            <p:cNvPr id="7" name="Freeform 7"/>
            <p:cNvSpPr/>
            <p:nvPr/>
          </p:nvSpPr>
          <p:spPr>
            <a:xfrm rot="5400000">
              <a:off x="-39568" y="39568"/>
              <a:ext cx="489041" cy="409905"/>
            </a:xfrm>
            <a:custGeom>
              <a:avLst/>
              <a:gdLst/>
              <a:ahLst/>
              <a:cxnLst/>
              <a:rect l="l" t="t" r="r" b="b"/>
              <a:pathLst>
                <a:path w="489041" h="409905">
                  <a:moveTo>
                    <a:pt x="0" y="0"/>
                  </a:moveTo>
                  <a:lnTo>
                    <a:pt x="489041" y="0"/>
                  </a:lnTo>
                  <a:lnTo>
                    <a:pt x="489041" y="409905"/>
                  </a:lnTo>
                  <a:lnTo>
                    <a:pt x="0" y="40990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zh-TW" altLang="en-US"/>
            </a:p>
          </p:txBody>
        </p:sp>
      </p:grpSp>
      <p:sp>
        <p:nvSpPr>
          <p:cNvPr id="10" name="TextBox 10"/>
          <p:cNvSpPr txBox="1"/>
          <p:nvPr/>
        </p:nvSpPr>
        <p:spPr>
          <a:xfrm>
            <a:off x="1028700" y="1057275"/>
            <a:ext cx="12116652" cy="954438"/>
          </a:xfrm>
          <a:prstGeom prst="rect">
            <a:avLst/>
          </a:prstGeom>
        </p:spPr>
        <p:txBody>
          <a:bodyPr lIns="0" tIns="0" rIns="0" bIns="0" rtlCol="0" anchor="t">
            <a:spAutoFit/>
          </a:bodyPr>
          <a:lstStyle/>
          <a:p>
            <a:pPr marL="0" lvl="0" indent="0" algn="l">
              <a:lnSpc>
                <a:spcPts val="7410"/>
              </a:lnSpc>
            </a:pPr>
            <a:r>
              <a:rPr lang="en-US" sz="6500" b="1" spc="65">
                <a:solidFill>
                  <a:srgbClr val="000000"/>
                </a:solidFill>
                <a:latin typeface="Arial Unicode Bold"/>
                <a:ea typeface="Arial Unicode Bold"/>
                <a:cs typeface="Arial Unicode Bold"/>
                <a:sym typeface="Arial Unicode Bold"/>
              </a:rPr>
              <a:t>未來展望</a:t>
            </a:r>
          </a:p>
        </p:txBody>
      </p:sp>
      <p:sp>
        <p:nvSpPr>
          <p:cNvPr id="11" name="TextBox 11"/>
          <p:cNvSpPr txBox="1"/>
          <p:nvPr/>
        </p:nvSpPr>
        <p:spPr>
          <a:xfrm>
            <a:off x="1348866" y="2329199"/>
            <a:ext cx="8845975" cy="5085366"/>
          </a:xfrm>
          <a:prstGeom prst="rect">
            <a:avLst/>
          </a:prstGeom>
        </p:spPr>
        <p:txBody>
          <a:bodyPr lIns="0" tIns="0" rIns="0" bIns="0" rtlCol="0" anchor="t">
            <a:spAutoFit/>
          </a:bodyPr>
          <a:lstStyle/>
          <a:p>
            <a:pPr marL="582928" lvl="1" indent="-291464" algn="l">
              <a:lnSpc>
                <a:spcPts val="3968"/>
              </a:lnSpc>
              <a:buFont typeface="Arial"/>
              <a:buChar char="•"/>
            </a:pPr>
            <a:r>
              <a:rPr lang="en-US" sz="2699" spc="375" dirty="0" err="1">
                <a:solidFill>
                  <a:srgbClr val="000000"/>
                </a:solidFill>
                <a:latin typeface="Arial Unicode"/>
                <a:ea typeface="Arial Unicode"/>
                <a:cs typeface="Arial Unicode"/>
                <a:sym typeface="Arial Unicode"/>
              </a:rPr>
              <a:t>利用真實使用者評論，透過</a:t>
            </a:r>
            <a:r>
              <a:rPr lang="en-US" sz="2699" spc="375" dirty="0">
                <a:solidFill>
                  <a:srgbClr val="000000"/>
                </a:solidFill>
                <a:latin typeface="Arial Unicode"/>
                <a:ea typeface="Arial Unicode"/>
                <a:cs typeface="Arial Unicode"/>
                <a:sym typeface="Arial Unicode"/>
              </a:rPr>
              <a:t> NLP </a:t>
            </a:r>
            <a:r>
              <a:rPr lang="en-US" sz="2699" spc="375" dirty="0" err="1">
                <a:solidFill>
                  <a:srgbClr val="000000"/>
                </a:solidFill>
                <a:latin typeface="Arial Unicode"/>
                <a:ea typeface="Arial Unicode"/>
                <a:cs typeface="Arial Unicode"/>
                <a:sym typeface="Arial Unicode"/>
              </a:rPr>
              <a:t>技術提取關鍵資訊，分析各手機的特性與使用者偏好</a:t>
            </a:r>
            <a:r>
              <a:rPr lang="en-US" sz="2699" spc="375" dirty="0">
                <a:solidFill>
                  <a:srgbClr val="000000"/>
                </a:solidFill>
                <a:latin typeface="Arial Unicode"/>
                <a:ea typeface="Arial Unicode"/>
                <a:cs typeface="Arial Unicode"/>
                <a:sym typeface="Arial Unicode"/>
              </a:rPr>
              <a:t>。</a:t>
            </a:r>
          </a:p>
          <a:p>
            <a:pPr algn="l">
              <a:lnSpc>
                <a:spcPts val="3968"/>
              </a:lnSpc>
            </a:pPr>
            <a:endParaRPr lang="en-US" sz="2699" spc="375" dirty="0">
              <a:solidFill>
                <a:srgbClr val="000000"/>
              </a:solidFill>
              <a:latin typeface="Arial Unicode"/>
              <a:ea typeface="Arial Unicode"/>
              <a:cs typeface="Arial Unicode"/>
              <a:sym typeface="Arial Unicode"/>
            </a:endParaRPr>
          </a:p>
          <a:p>
            <a:pPr marL="582928" lvl="1" indent="-291464" algn="l">
              <a:lnSpc>
                <a:spcPts val="3968"/>
              </a:lnSpc>
              <a:buFont typeface="Arial"/>
              <a:buChar char="•"/>
            </a:pPr>
            <a:r>
              <a:rPr lang="en-US" sz="2699" spc="375" dirty="0" err="1">
                <a:solidFill>
                  <a:srgbClr val="000000"/>
                </a:solidFill>
                <a:latin typeface="Arial Unicode"/>
                <a:ea typeface="Arial Unicode"/>
                <a:cs typeface="Arial Unicode"/>
                <a:sym typeface="Arial Unicode"/>
              </a:rPr>
              <a:t>將手機特性（如防水能力、相機性能等）納入分析，深入了解產品優劣，提升數據價值</a:t>
            </a:r>
            <a:r>
              <a:rPr lang="en-US" sz="2699" spc="375" dirty="0">
                <a:solidFill>
                  <a:srgbClr val="000000"/>
                </a:solidFill>
                <a:latin typeface="Arial Unicode"/>
                <a:ea typeface="Arial Unicode"/>
                <a:cs typeface="Arial Unicode"/>
                <a:sym typeface="Arial Unicode"/>
              </a:rPr>
              <a:t>。</a:t>
            </a:r>
          </a:p>
          <a:p>
            <a:pPr algn="l">
              <a:lnSpc>
                <a:spcPts val="3968"/>
              </a:lnSpc>
            </a:pPr>
            <a:endParaRPr lang="en-US" sz="2699" spc="375" dirty="0">
              <a:solidFill>
                <a:srgbClr val="000000"/>
              </a:solidFill>
              <a:latin typeface="Arial Unicode"/>
              <a:ea typeface="Arial Unicode"/>
              <a:cs typeface="Arial Unicode"/>
              <a:sym typeface="Arial Unicode"/>
            </a:endParaRPr>
          </a:p>
          <a:p>
            <a:pPr marL="582928" lvl="1" indent="-291464" algn="l">
              <a:lnSpc>
                <a:spcPts val="3968"/>
              </a:lnSpc>
              <a:buFont typeface="Arial"/>
              <a:buChar char="•"/>
            </a:pPr>
            <a:r>
              <a:rPr lang="zh-TW" altLang="en-US" sz="2699" spc="375" dirty="0">
                <a:solidFill>
                  <a:srgbClr val="000000"/>
                </a:solidFill>
                <a:latin typeface="Arial Unicode"/>
                <a:ea typeface="Arial Unicode"/>
                <a:cs typeface="Arial Unicode"/>
                <a:sym typeface="Arial Unicode"/>
              </a:rPr>
              <a:t>增加國際資料，探討全球變化</a:t>
            </a:r>
            <a:r>
              <a:rPr lang="en-US" sz="2699" spc="375" dirty="0">
                <a:solidFill>
                  <a:srgbClr val="000000"/>
                </a:solidFill>
                <a:latin typeface="Arial Unicode"/>
                <a:ea typeface="Arial Unicode"/>
                <a:cs typeface="Arial Unicode"/>
                <a:sym typeface="Arial Unicode"/>
              </a:rPr>
              <a:t>。</a:t>
            </a:r>
          </a:p>
          <a:p>
            <a:pPr algn="l">
              <a:lnSpc>
                <a:spcPts val="3968"/>
              </a:lnSpc>
            </a:pPr>
            <a:endParaRPr lang="en-US" sz="2699" spc="375" dirty="0">
              <a:solidFill>
                <a:srgbClr val="000000"/>
              </a:solidFill>
              <a:latin typeface="Arial Unicode"/>
              <a:ea typeface="Arial Unicode"/>
              <a:cs typeface="Arial Unicode"/>
              <a:sym typeface="Arial Unicode"/>
            </a:endParaRPr>
          </a:p>
          <a:p>
            <a:pPr marL="582928" lvl="1" indent="-291464" algn="l">
              <a:lnSpc>
                <a:spcPts val="3968"/>
              </a:lnSpc>
              <a:buFont typeface="Arial"/>
              <a:buChar char="•"/>
            </a:pPr>
            <a:r>
              <a:rPr lang="en-US" sz="2699" spc="375" dirty="0" err="1">
                <a:solidFill>
                  <a:srgbClr val="000000"/>
                </a:solidFill>
                <a:latin typeface="Arial Unicode"/>
                <a:ea typeface="Arial Unicode"/>
                <a:cs typeface="Arial Unicode"/>
                <a:sym typeface="Arial Unicode"/>
              </a:rPr>
              <a:t>手機在材質循環利用與綠能創新上的表現，助力環保與永續經營策略</a:t>
            </a:r>
            <a:r>
              <a:rPr lang="en-US" sz="2699" spc="375" dirty="0">
                <a:solidFill>
                  <a:srgbClr val="000000"/>
                </a:solidFill>
                <a:latin typeface="Arial Unicode"/>
                <a:ea typeface="Arial Unicode"/>
                <a:cs typeface="Arial Unicode"/>
                <a:sym typeface="Arial Unicode"/>
              </a:rPr>
              <a:t>。</a:t>
            </a:r>
          </a:p>
        </p:txBody>
      </p:sp>
      <p:grpSp>
        <p:nvGrpSpPr>
          <p:cNvPr id="13" name="Group 13"/>
          <p:cNvGrpSpPr/>
          <p:nvPr/>
        </p:nvGrpSpPr>
        <p:grpSpPr>
          <a:xfrm>
            <a:off x="17259300" y="0"/>
            <a:ext cx="992225" cy="1304093"/>
            <a:chOff x="0" y="0"/>
            <a:chExt cx="1322966" cy="1738791"/>
          </a:xfrm>
        </p:grpSpPr>
        <p:grpSp>
          <p:nvGrpSpPr>
            <p:cNvPr id="14" name="Group 14"/>
            <p:cNvGrpSpPr>
              <a:grpSpLocks noChangeAspect="1"/>
            </p:cNvGrpSpPr>
            <p:nvPr/>
          </p:nvGrpSpPr>
          <p:grpSpPr>
            <a:xfrm>
              <a:off x="0" y="0"/>
              <a:ext cx="1322966" cy="1322966"/>
              <a:chOff x="0" y="0"/>
              <a:chExt cx="13884457" cy="13884457"/>
            </a:xfrm>
          </p:grpSpPr>
          <p:sp>
            <p:nvSpPr>
              <p:cNvPr id="15" name="Freeform 15"/>
              <p:cNvSpPr/>
              <p:nvPr/>
            </p:nvSpPr>
            <p:spPr>
              <a:xfrm>
                <a:off x="-342874" y="-11125"/>
                <a:ext cx="14570202" cy="13906705"/>
              </a:xfrm>
              <a:custGeom>
                <a:avLst/>
                <a:gdLst/>
                <a:ahLst/>
                <a:cxnLst/>
                <a:rect l="l" t="t" r="r" b="b"/>
                <a:pathLst>
                  <a:path w="14570202" h="13906705">
                    <a:moveTo>
                      <a:pt x="7285101" y="11125"/>
                    </a:moveTo>
                    <a:cubicBezTo>
                      <a:pt x="4797487" y="0"/>
                      <a:pt x="2494061" y="1320743"/>
                      <a:pt x="1247030" y="3473245"/>
                    </a:cubicBezTo>
                    <a:cubicBezTo>
                      <a:pt x="0" y="5625748"/>
                      <a:pt x="0" y="8280957"/>
                      <a:pt x="1247030" y="10433459"/>
                    </a:cubicBezTo>
                    <a:cubicBezTo>
                      <a:pt x="2494061" y="12585962"/>
                      <a:pt x="4797487" y="13906705"/>
                      <a:pt x="7285101" y="13895580"/>
                    </a:cubicBezTo>
                    <a:cubicBezTo>
                      <a:pt x="9772716" y="13906705"/>
                      <a:pt x="12076142" y="12585962"/>
                      <a:pt x="13323172" y="10433459"/>
                    </a:cubicBezTo>
                    <a:cubicBezTo>
                      <a:pt x="14570202" y="8280957"/>
                      <a:pt x="14570202" y="5625748"/>
                      <a:pt x="13323172" y="3473245"/>
                    </a:cubicBezTo>
                    <a:cubicBezTo>
                      <a:pt x="12076142" y="1320743"/>
                      <a:pt x="9772716" y="0"/>
                      <a:pt x="7285101" y="11125"/>
                    </a:cubicBezTo>
                    <a:close/>
                  </a:path>
                </a:pathLst>
              </a:custGeom>
              <a:solidFill>
                <a:srgbClr val="999999"/>
              </a:solidFill>
            </p:spPr>
            <p:txBody>
              <a:bodyPr/>
              <a:lstStyle/>
              <a:p>
                <a:endParaRPr lang="zh-TW" altLang="en-US"/>
              </a:p>
            </p:txBody>
          </p:sp>
          <p:sp>
            <p:nvSpPr>
              <p:cNvPr id="16" name="Freeform 16"/>
              <p:cNvSpPr/>
              <p:nvPr/>
            </p:nvSpPr>
            <p:spPr>
              <a:xfrm>
                <a:off x="-254486" y="73238"/>
                <a:ext cx="14393428" cy="13737980"/>
              </a:xfrm>
              <a:custGeom>
                <a:avLst/>
                <a:gdLst/>
                <a:ahLst/>
                <a:cxnLst/>
                <a:rect l="l" t="t" r="r" b="b"/>
                <a:pathLst>
                  <a:path w="14393428" h="13737980">
                    <a:moveTo>
                      <a:pt x="7196713" y="10990"/>
                    </a:moveTo>
                    <a:cubicBezTo>
                      <a:pt x="4739280" y="0"/>
                      <a:pt x="2463801" y="1304718"/>
                      <a:pt x="1231900" y="3431105"/>
                    </a:cubicBezTo>
                    <a:cubicBezTo>
                      <a:pt x="0" y="5557493"/>
                      <a:pt x="0" y="8180486"/>
                      <a:pt x="1231900" y="10306873"/>
                    </a:cubicBezTo>
                    <a:cubicBezTo>
                      <a:pt x="2463801" y="12433261"/>
                      <a:pt x="4739280" y="13737979"/>
                      <a:pt x="7196713" y="13726989"/>
                    </a:cubicBezTo>
                    <a:cubicBezTo>
                      <a:pt x="9654147" y="13737979"/>
                      <a:pt x="11929626" y="12433261"/>
                      <a:pt x="13161527" y="10306873"/>
                    </a:cubicBezTo>
                    <a:cubicBezTo>
                      <a:pt x="14393428" y="8180486"/>
                      <a:pt x="14393428" y="5557493"/>
                      <a:pt x="13161527" y="3431105"/>
                    </a:cubicBezTo>
                    <a:cubicBezTo>
                      <a:pt x="11929626" y="1304718"/>
                      <a:pt x="9654147" y="0"/>
                      <a:pt x="7196713" y="10990"/>
                    </a:cubicBezTo>
                    <a:close/>
                  </a:path>
                </a:pathLst>
              </a:custGeom>
              <a:blipFill>
                <a:blip r:embed="rId5"/>
                <a:stretch>
                  <a:fillRect l="223" r="223" b="-24804"/>
                </a:stretch>
              </a:blipFill>
            </p:spPr>
            <p:txBody>
              <a:bodyPr/>
              <a:lstStyle/>
              <a:p>
                <a:endParaRPr lang="zh-TW" altLang="en-US"/>
              </a:p>
            </p:txBody>
          </p:sp>
        </p:grpSp>
        <p:sp>
          <p:nvSpPr>
            <p:cNvPr id="17" name="TextBox 17"/>
            <p:cNvSpPr txBox="1"/>
            <p:nvPr/>
          </p:nvSpPr>
          <p:spPr>
            <a:xfrm>
              <a:off x="347363" y="1333533"/>
              <a:ext cx="628240" cy="405258"/>
            </a:xfrm>
            <a:prstGeom prst="rect">
              <a:avLst/>
            </a:prstGeom>
          </p:spPr>
          <p:txBody>
            <a:bodyPr lIns="0" tIns="0" rIns="0" bIns="0" rtlCol="0" anchor="t">
              <a:spAutoFit/>
            </a:bodyPr>
            <a:lstStyle/>
            <a:p>
              <a:pPr algn="ctr">
                <a:lnSpc>
                  <a:spcPts val="2597"/>
                </a:lnSpc>
              </a:pPr>
              <a:r>
                <a:rPr lang="en-US" sz="1855" b="1">
                  <a:solidFill>
                    <a:srgbClr val="000000"/>
                  </a:solidFill>
                  <a:latin typeface="Noto Sans T Chinese Bold"/>
                  <a:ea typeface="Noto Sans T Chinese Bold"/>
                  <a:cs typeface="Noto Sans T Chinese Bold"/>
                  <a:sym typeface="Noto Sans T Chinese Bold"/>
                </a:rPr>
                <a:t>陸捷</a:t>
              </a:r>
            </a:p>
          </p:txBody>
        </p:sp>
      </p:grpSp>
      <p:sp>
        <p:nvSpPr>
          <p:cNvPr id="20" name="TextBox 10">
            <a:extLst>
              <a:ext uri="{FF2B5EF4-FFF2-40B4-BE49-F238E27FC236}">
                <a16:creationId xmlns:a16="http://schemas.microsoft.com/office/drawing/2014/main" id="{A688C0CE-57E2-41DD-98C7-9EA59A3794B1}"/>
              </a:ext>
            </a:extLst>
          </p:cNvPr>
          <p:cNvSpPr txBox="1"/>
          <p:nvPr/>
        </p:nvSpPr>
        <p:spPr>
          <a:xfrm>
            <a:off x="11342176" y="3142538"/>
            <a:ext cx="5905500" cy="785600"/>
          </a:xfrm>
          <a:prstGeom prst="rect">
            <a:avLst/>
          </a:prstGeom>
        </p:spPr>
        <p:txBody>
          <a:bodyPr wrap="square" lIns="0" tIns="0" rIns="0" bIns="0" rtlCol="0" anchor="t">
            <a:spAutoFit/>
          </a:bodyPr>
          <a:lstStyle/>
          <a:p>
            <a:pPr lvl="0">
              <a:lnSpc>
                <a:spcPts val="7410"/>
              </a:lnSpc>
            </a:pPr>
            <a:r>
              <a:rPr lang="zh-TW" altLang="en-US" sz="2400" b="1" spc="65" dirty="0">
                <a:solidFill>
                  <a:srgbClr val="000000"/>
                </a:solidFill>
                <a:latin typeface="Arial Unicode Bold"/>
                <a:ea typeface="Arial Unicode Bold"/>
                <a:cs typeface="Arial Unicode Bold"/>
                <a:sym typeface="Arial Unicode Bold"/>
              </a:rPr>
              <a:t>手機價格預測神器，買賣決策不再靠運氣！</a:t>
            </a:r>
            <a:endParaRPr lang="en-US" sz="2400" b="1" spc="65" dirty="0">
              <a:solidFill>
                <a:srgbClr val="000000"/>
              </a:solidFill>
              <a:latin typeface="Arial Unicode Bold"/>
              <a:ea typeface="Arial Unicode Bold"/>
              <a:cs typeface="Arial Unicode Bold"/>
              <a:sym typeface="Arial Unicode Bold"/>
            </a:endParaRPr>
          </a:p>
        </p:txBody>
      </p:sp>
      <p:pic>
        <p:nvPicPr>
          <p:cNvPr id="18" name="圖片 17">
            <a:extLst>
              <a:ext uri="{FF2B5EF4-FFF2-40B4-BE49-F238E27FC236}">
                <a16:creationId xmlns:a16="http://schemas.microsoft.com/office/drawing/2014/main" id="{74404FEE-5BF9-49D4-8211-0297E8F40B03}"/>
              </a:ext>
            </a:extLst>
          </p:cNvPr>
          <p:cNvPicPr>
            <a:picLocks noChangeAspect="1"/>
          </p:cNvPicPr>
          <p:nvPr/>
        </p:nvPicPr>
        <p:blipFill>
          <a:blip r:embed="rId6"/>
          <a:stretch>
            <a:fillRect/>
          </a:stretch>
        </p:blipFill>
        <p:spPr>
          <a:xfrm>
            <a:off x="12264333" y="4031643"/>
            <a:ext cx="3801005" cy="3810532"/>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898439" y="1057275"/>
            <a:ext cx="9052843" cy="4770686"/>
            <a:chOff x="-157967" y="38100"/>
            <a:chExt cx="10978367" cy="6360914"/>
          </a:xfrm>
        </p:grpSpPr>
        <p:sp>
          <p:nvSpPr>
            <p:cNvPr id="3" name="AutoShape 3"/>
            <p:cNvSpPr/>
            <p:nvPr/>
          </p:nvSpPr>
          <p:spPr>
            <a:xfrm>
              <a:off x="0" y="1872789"/>
              <a:ext cx="10820400" cy="0"/>
            </a:xfrm>
            <a:prstGeom prst="line">
              <a:avLst/>
            </a:prstGeom>
            <a:ln w="38100" cap="flat">
              <a:solidFill>
                <a:srgbClr val="000000"/>
              </a:solidFill>
              <a:prstDash val="solid"/>
              <a:headEnd type="none" w="sm" len="sm"/>
              <a:tailEnd type="none" w="sm" len="sm"/>
            </a:ln>
          </p:spPr>
          <p:txBody>
            <a:bodyPr/>
            <a:lstStyle/>
            <a:p>
              <a:endParaRPr lang="zh-TW" altLang="en-US"/>
            </a:p>
          </p:txBody>
        </p:sp>
        <p:sp>
          <p:nvSpPr>
            <p:cNvPr id="4" name="TextBox 4"/>
            <p:cNvSpPr txBox="1"/>
            <p:nvPr/>
          </p:nvSpPr>
          <p:spPr>
            <a:xfrm>
              <a:off x="0" y="38100"/>
              <a:ext cx="10820400" cy="1259034"/>
            </a:xfrm>
            <a:prstGeom prst="rect">
              <a:avLst/>
            </a:prstGeom>
          </p:spPr>
          <p:txBody>
            <a:bodyPr lIns="0" tIns="0" rIns="0" bIns="0" rtlCol="0" anchor="t">
              <a:spAutoFit/>
            </a:bodyPr>
            <a:lstStyle/>
            <a:p>
              <a:pPr marL="0" lvl="0" indent="0" algn="l">
                <a:lnSpc>
                  <a:spcPts val="7324"/>
                </a:lnSpc>
              </a:pPr>
              <a:r>
                <a:rPr lang="en-US" sz="6425" b="1" spc="64">
                  <a:solidFill>
                    <a:srgbClr val="000000"/>
                  </a:solidFill>
                  <a:latin typeface="Arial Unicode Bold"/>
                  <a:ea typeface="Arial Unicode Bold"/>
                  <a:cs typeface="Arial Unicode Bold"/>
                  <a:sym typeface="Arial Unicode Bold"/>
                </a:rPr>
                <a:t>專案目標</a:t>
              </a:r>
            </a:p>
          </p:txBody>
        </p:sp>
        <p:sp>
          <p:nvSpPr>
            <p:cNvPr id="5" name="TextBox 5"/>
            <p:cNvSpPr txBox="1"/>
            <p:nvPr/>
          </p:nvSpPr>
          <p:spPr>
            <a:xfrm>
              <a:off x="-157967" y="2448445"/>
              <a:ext cx="10820400" cy="3950569"/>
            </a:xfrm>
            <a:prstGeom prst="rect">
              <a:avLst/>
            </a:prstGeom>
          </p:spPr>
          <p:txBody>
            <a:bodyPr lIns="0" tIns="0" rIns="0" bIns="0" rtlCol="0" anchor="t">
              <a:spAutoFit/>
            </a:bodyPr>
            <a:lstStyle/>
            <a:p>
              <a:pPr marL="604519" lvl="1" indent="-302260">
                <a:lnSpc>
                  <a:spcPts val="3919"/>
                </a:lnSpc>
                <a:buAutoNum type="arabicPeriod"/>
              </a:pPr>
              <a:r>
                <a:rPr lang="en-US" sz="2799" dirty="0" err="1">
                  <a:solidFill>
                    <a:srgbClr val="000000"/>
                  </a:solidFill>
                  <a:latin typeface="Arial Unicode"/>
                  <a:ea typeface="Arial Unicode"/>
                  <a:cs typeface="Arial Unicode"/>
                  <a:sym typeface="Arial Unicode"/>
                </a:rPr>
                <a:t>分析</a:t>
              </a:r>
              <a:r>
                <a:rPr lang="en-US" sz="2799" dirty="0" err="1">
                  <a:solidFill>
                    <a:srgbClr val="FF0000"/>
                  </a:solidFill>
                  <a:latin typeface="Arial Unicode"/>
                  <a:ea typeface="Arial Unicode"/>
                  <a:cs typeface="Arial Unicode"/>
                  <a:sym typeface="Arial Unicode"/>
                </a:rPr>
                <a:t>重大事件</a:t>
              </a:r>
              <a:r>
                <a:rPr lang="en-US" sz="2799" dirty="0" err="1">
                  <a:solidFill>
                    <a:srgbClr val="000000"/>
                  </a:solidFill>
                  <a:latin typeface="Arial Unicode"/>
                  <a:ea typeface="Arial Unicode"/>
                  <a:cs typeface="Arial Unicode"/>
                  <a:sym typeface="Arial Unicode"/>
                </a:rPr>
                <a:t>對手機市場價格的影響</a:t>
              </a:r>
              <a:r>
                <a:rPr lang="en-US" altLang="zh-TW" sz="2799" dirty="0">
                  <a:solidFill>
                    <a:srgbClr val="000000"/>
                  </a:solidFill>
                  <a:latin typeface="Arial Unicode"/>
                  <a:ea typeface="Arial Unicode"/>
                  <a:cs typeface="Arial Unicode"/>
                  <a:sym typeface="Arial Unicode"/>
                </a:rPr>
                <a:t> ，</a:t>
              </a:r>
              <a:r>
                <a:rPr lang="zh-TW" altLang="en-US" sz="2799" dirty="0">
                  <a:solidFill>
                    <a:srgbClr val="000000"/>
                  </a:solidFill>
                  <a:latin typeface="Arial Unicode"/>
                  <a:ea typeface="Arial Unicode"/>
                  <a:cs typeface="Arial Unicode"/>
                  <a:sym typeface="Arial Unicode"/>
                </a:rPr>
                <a:t>例如發表會等</a:t>
              </a:r>
              <a:endParaRPr lang="en-US" sz="2799" dirty="0">
                <a:solidFill>
                  <a:srgbClr val="000000"/>
                </a:solidFill>
                <a:latin typeface="Arial Unicode"/>
                <a:ea typeface="Arial Unicode"/>
                <a:cs typeface="Arial Unicode"/>
                <a:sym typeface="Arial Unicode"/>
              </a:endParaRPr>
            </a:p>
            <a:p>
              <a:pPr marL="604519" lvl="1" indent="-302260" algn="l">
                <a:lnSpc>
                  <a:spcPts val="3919"/>
                </a:lnSpc>
                <a:buAutoNum type="arabicPeriod"/>
              </a:pPr>
              <a:r>
                <a:rPr lang="en-US" sz="2799" dirty="0" err="1">
                  <a:solidFill>
                    <a:srgbClr val="000000"/>
                  </a:solidFill>
                  <a:latin typeface="Arial Unicode"/>
                  <a:ea typeface="Arial Unicode"/>
                  <a:cs typeface="Arial Unicode"/>
                  <a:sym typeface="Arial Unicode"/>
                </a:rPr>
                <a:t>協助消費者判斷手機價格合理性</a:t>
              </a:r>
              <a:endParaRPr lang="en-US" sz="2799" dirty="0">
                <a:solidFill>
                  <a:srgbClr val="000000"/>
                </a:solidFill>
                <a:latin typeface="Arial Unicode"/>
                <a:ea typeface="Arial Unicode"/>
                <a:cs typeface="Arial Unicode"/>
                <a:sym typeface="Arial Unicode"/>
              </a:endParaRPr>
            </a:p>
            <a:p>
              <a:pPr marL="604519" lvl="1" indent="-302260" algn="l">
                <a:lnSpc>
                  <a:spcPts val="3919"/>
                </a:lnSpc>
                <a:buAutoNum type="arabicPeriod"/>
              </a:pPr>
              <a:r>
                <a:rPr lang="en-US" sz="2799" dirty="0" err="1">
                  <a:solidFill>
                    <a:srgbClr val="FF0000"/>
                  </a:solidFill>
                  <a:latin typeface="Arial Unicode"/>
                  <a:ea typeface="Arial Unicode"/>
                  <a:cs typeface="Arial Unicode"/>
                  <a:sym typeface="Arial Unicode"/>
                </a:rPr>
                <a:t>預測未來</a:t>
              </a:r>
              <a:r>
                <a:rPr lang="en-US" sz="2799" dirty="0" err="1">
                  <a:solidFill>
                    <a:srgbClr val="000000"/>
                  </a:solidFill>
                  <a:latin typeface="Arial Unicode"/>
                  <a:ea typeface="Arial Unicode"/>
                  <a:cs typeface="Arial Unicode"/>
                  <a:sym typeface="Arial Unicode"/>
                </a:rPr>
                <a:t>手機價格趨勢</a:t>
              </a:r>
              <a:r>
                <a:rPr lang="en-US" altLang="zh-TW" sz="2799" dirty="0">
                  <a:solidFill>
                    <a:srgbClr val="000000"/>
                  </a:solidFill>
                  <a:latin typeface="Arial Unicode"/>
                  <a:ea typeface="Arial Unicode"/>
                  <a:cs typeface="Arial Unicode"/>
                  <a:sym typeface="Arial Unicode"/>
                </a:rPr>
                <a:t>’’’</a:t>
              </a:r>
              <a:endParaRPr lang="en-US" sz="2799" dirty="0">
                <a:solidFill>
                  <a:srgbClr val="000000"/>
                </a:solidFill>
                <a:latin typeface="Arial Unicode"/>
                <a:ea typeface="Arial Unicode"/>
                <a:cs typeface="Arial Unicode"/>
                <a:sym typeface="Arial Unicode"/>
              </a:endParaRPr>
            </a:p>
            <a:p>
              <a:pPr marL="604519" lvl="1" indent="-302260" algn="l">
                <a:lnSpc>
                  <a:spcPts val="3919"/>
                </a:lnSpc>
                <a:buAutoNum type="arabicPeriod"/>
              </a:pPr>
              <a:r>
                <a:rPr lang="en-US" sz="2799" dirty="0" err="1">
                  <a:solidFill>
                    <a:srgbClr val="000000"/>
                  </a:solidFill>
                  <a:latin typeface="Arial Unicode"/>
                  <a:ea typeface="Arial Unicode"/>
                  <a:cs typeface="Arial Unicode"/>
                  <a:sym typeface="Arial Unicode"/>
                </a:rPr>
                <a:t>促進永續發展與循環經濟（ESG</a:t>
              </a:r>
              <a:r>
                <a:rPr lang="en-US" sz="2799" dirty="0">
                  <a:solidFill>
                    <a:srgbClr val="000000"/>
                  </a:solidFill>
                  <a:latin typeface="Arial Unicode"/>
                  <a:ea typeface="Arial Unicode"/>
                  <a:cs typeface="Arial Unicode"/>
                  <a:sym typeface="Arial Unicode"/>
                </a:rPr>
                <a:t>）</a:t>
              </a:r>
            </a:p>
            <a:p>
              <a:pPr algn="l">
                <a:lnSpc>
                  <a:spcPts val="3919"/>
                </a:lnSpc>
              </a:pPr>
              <a:endParaRPr lang="en-US" sz="2799" dirty="0">
                <a:solidFill>
                  <a:srgbClr val="000000"/>
                </a:solidFill>
                <a:latin typeface="Arial Unicode"/>
                <a:ea typeface="Arial Unicode"/>
                <a:cs typeface="Arial Unicode"/>
                <a:sym typeface="Arial Unicode"/>
              </a:endParaRPr>
            </a:p>
            <a:p>
              <a:pPr algn="l">
                <a:lnSpc>
                  <a:spcPts val="3919"/>
                </a:lnSpc>
              </a:pPr>
              <a:endParaRPr lang="en-US" sz="2799" dirty="0">
                <a:solidFill>
                  <a:srgbClr val="000000"/>
                </a:solidFill>
                <a:latin typeface="Arial Unicode"/>
                <a:ea typeface="Arial Unicode"/>
                <a:cs typeface="Arial Unicode"/>
                <a:sym typeface="Arial Unicode"/>
              </a:endParaRPr>
            </a:p>
          </p:txBody>
        </p:sp>
      </p:grpSp>
      <p:grpSp>
        <p:nvGrpSpPr>
          <p:cNvPr id="6" name="Group 6"/>
          <p:cNvGrpSpPr/>
          <p:nvPr/>
        </p:nvGrpSpPr>
        <p:grpSpPr>
          <a:xfrm>
            <a:off x="10081543" y="1028700"/>
            <a:ext cx="7308018" cy="8229600"/>
            <a:chOff x="0" y="0"/>
            <a:chExt cx="9744024" cy="10972800"/>
          </a:xfrm>
        </p:grpSpPr>
        <p:pic>
          <p:nvPicPr>
            <p:cNvPr id="7" name="Picture 7"/>
            <p:cNvPicPr>
              <a:picLocks noChangeAspect="1"/>
            </p:cNvPicPr>
            <p:nvPr/>
          </p:nvPicPr>
          <p:blipFill>
            <a:blip r:embed="rId3"/>
            <a:srcRect t="2913" b="2913"/>
            <a:stretch>
              <a:fillRect/>
            </a:stretch>
          </p:blipFill>
          <p:spPr>
            <a:xfrm>
              <a:off x="0" y="0"/>
              <a:ext cx="9744024" cy="10972800"/>
            </a:xfrm>
            <a:prstGeom prst="rect">
              <a:avLst/>
            </a:prstGeom>
          </p:spPr>
        </p:pic>
      </p:grpSp>
      <p:grpSp>
        <p:nvGrpSpPr>
          <p:cNvPr id="11" name="Group 11"/>
          <p:cNvGrpSpPr/>
          <p:nvPr/>
        </p:nvGrpSpPr>
        <p:grpSpPr>
          <a:xfrm>
            <a:off x="14164837" y="9589260"/>
            <a:ext cx="3094463" cy="366780"/>
            <a:chOff x="0" y="0"/>
            <a:chExt cx="4125951" cy="489041"/>
          </a:xfrm>
        </p:grpSpPr>
        <p:sp>
          <p:nvSpPr>
            <p:cNvPr id="12" name="TextBox 12"/>
            <p:cNvSpPr txBox="1"/>
            <p:nvPr/>
          </p:nvSpPr>
          <p:spPr>
            <a:xfrm>
              <a:off x="562691" y="76096"/>
              <a:ext cx="3563260" cy="376173"/>
            </a:xfrm>
            <a:prstGeom prst="rect">
              <a:avLst/>
            </a:prstGeom>
          </p:spPr>
          <p:txBody>
            <a:bodyPr lIns="0" tIns="0" rIns="0" bIns="0" rtlCol="0" anchor="t">
              <a:spAutoFit/>
            </a:bodyPr>
            <a:lstStyle/>
            <a:p>
              <a:pPr marL="0" lvl="0" indent="0" algn="l">
                <a:lnSpc>
                  <a:spcPts val="2165"/>
                </a:lnSpc>
              </a:pPr>
              <a:r>
                <a:rPr lang="en-US" sz="2000" b="1" spc="37" dirty="0" err="1">
                  <a:solidFill>
                    <a:srgbClr val="FFFFFF"/>
                  </a:solidFill>
                  <a:latin typeface="微軟正黑體 Light" panose="020B0304030504040204" pitchFamily="34" charset="-120"/>
                  <a:ea typeface="微軟正黑體 Light" panose="020B0304030504040204" pitchFamily="34" charset="-120"/>
                  <a:cs typeface="Arial Unicode Bold"/>
                  <a:sym typeface="Arial Unicode"/>
                </a:rPr>
                <a:t>專案目標</a:t>
              </a:r>
              <a:endParaRPr lang="en-US" sz="2000" b="1" spc="37" dirty="0">
                <a:solidFill>
                  <a:srgbClr val="FFFFFF"/>
                </a:solidFill>
                <a:latin typeface="微軟正黑體 Light" panose="020B0304030504040204" pitchFamily="34" charset="-120"/>
                <a:ea typeface="微軟正黑體 Light" panose="020B0304030504040204" pitchFamily="34" charset="-120"/>
                <a:cs typeface="Arial Unicode Bold"/>
                <a:sym typeface="Arial Unicode"/>
              </a:endParaRPr>
            </a:p>
          </p:txBody>
        </p:sp>
        <p:sp>
          <p:nvSpPr>
            <p:cNvPr id="13" name="Freeform 13"/>
            <p:cNvSpPr/>
            <p:nvPr/>
          </p:nvSpPr>
          <p:spPr>
            <a:xfrm rot="5400000">
              <a:off x="-39568" y="39568"/>
              <a:ext cx="489041" cy="409905"/>
            </a:xfrm>
            <a:custGeom>
              <a:avLst/>
              <a:gdLst/>
              <a:ahLst/>
              <a:cxnLst/>
              <a:rect l="l" t="t" r="r" b="b"/>
              <a:pathLst>
                <a:path w="489041" h="409905">
                  <a:moveTo>
                    <a:pt x="0" y="0"/>
                  </a:moveTo>
                  <a:lnTo>
                    <a:pt x="489041" y="0"/>
                  </a:lnTo>
                  <a:lnTo>
                    <a:pt x="489041" y="409905"/>
                  </a:lnTo>
                  <a:lnTo>
                    <a:pt x="0" y="40990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zh-TW" altLang="en-US"/>
            </a:p>
          </p:txBody>
        </p:sp>
      </p:grpSp>
      <p:grpSp>
        <p:nvGrpSpPr>
          <p:cNvPr id="15" name="Group 15"/>
          <p:cNvGrpSpPr/>
          <p:nvPr/>
        </p:nvGrpSpPr>
        <p:grpSpPr>
          <a:xfrm>
            <a:off x="17259300" y="0"/>
            <a:ext cx="992225" cy="1304093"/>
            <a:chOff x="0" y="0"/>
            <a:chExt cx="1322966" cy="1738791"/>
          </a:xfrm>
        </p:grpSpPr>
        <p:grpSp>
          <p:nvGrpSpPr>
            <p:cNvPr id="16" name="Group 16"/>
            <p:cNvGrpSpPr>
              <a:grpSpLocks noChangeAspect="1"/>
            </p:cNvGrpSpPr>
            <p:nvPr/>
          </p:nvGrpSpPr>
          <p:grpSpPr>
            <a:xfrm>
              <a:off x="0" y="0"/>
              <a:ext cx="1322966" cy="1322966"/>
              <a:chOff x="0" y="0"/>
              <a:chExt cx="13884457" cy="13884457"/>
            </a:xfrm>
          </p:grpSpPr>
          <p:sp>
            <p:nvSpPr>
              <p:cNvPr id="17" name="Freeform 17"/>
              <p:cNvSpPr/>
              <p:nvPr/>
            </p:nvSpPr>
            <p:spPr>
              <a:xfrm>
                <a:off x="-342874" y="-11125"/>
                <a:ext cx="14570202" cy="13906705"/>
              </a:xfrm>
              <a:custGeom>
                <a:avLst/>
                <a:gdLst/>
                <a:ahLst/>
                <a:cxnLst/>
                <a:rect l="l" t="t" r="r" b="b"/>
                <a:pathLst>
                  <a:path w="14570202" h="13906705">
                    <a:moveTo>
                      <a:pt x="7285101" y="11125"/>
                    </a:moveTo>
                    <a:cubicBezTo>
                      <a:pt x="4797487" y="0"/>
                      <a:pt x="2494061" y="1320743"/>
                      <a:pt x="1247030" y="3473245"/>
                    </a:cubicBezTo>
                    <a:cubicBezTo>
                      <a:pt x="0" y="5625748"/>
                      <a:pt x="0" y="8280957"/>
                      <a:pt x="1247030" y="10433459"/>
                    </a:cubicBezTo>
                    <a:cubicBezTo>
                      <a:pt x="2494061" y="12585962"/>
                      <a:pt x="4797487" y="13906705"/>
                      <a:pt x="7285101" y="13895580"/>
                    </a:cubicBezTo>
                    <a:cubicBezTo>
                      <a:pt x="9772716" y="13906705"/>
                      <a:pt x="12076142" y="12585962"/>
                      <a:pt x="13323172" y="10433459"/>
                    </a:cubicBezTo>
                    <a:cubicBezTo>
                      <a:pt x="14570202" y="8280957"/>
                      <a:pt x="14570202" y="5625748"/>
                      <a:pt x="13323172" y="3473245"/>
                    </a:cubicBezTo>
                    <a:cubicBezTo>
                      <a:pt x="12076142" y="1320743"/>
                      <a:pt x="9772716" y="0"/>
                      <a:pt x="7285101" y="11125"/>
                    </a:cubicBezTo>
                    <a:close/>
                  </a:path>
                </a:pathLst>
              </a:custGeom>
              <a:solidFill>
                <a:srgbClr val="999999"/>
              </a:solidFill>
            </p:spPr>
            <p:txBody>
              <a:bodyPr/>
              <a:lstStyle/>
              <a:p>
                <a:endParaRPr lang="zh-TW" altLang="en-US"/>
              </a:p>
            </p:txBody>
          </p:sp>
          <p:sp>
            <p:nvSpPr>
              <p:cNvPr id="18" name="Freeform 18"/>
              <p:cNvSpPr/>
              <p:nvPr/>
            </p:nvSpPr>
            <p:spPr>
              <a:xfrm>
                <a:off x="-254486" y="73238"/>
                <a:ext cx="14393428" cy="13737980"/>
              </a:xfrm>
              <a:custGeom>
                <a:avLst/>
                <a:gdLst/>
                <a:ahLst/>
                <a:cxnLst/>
                <a:rect l="l" t="t" r="r" b="b"/>
                <a:pathLst>
                  <a:path w="14393428" h="13737980">
                    <a:moveTo>
                      <a:pt x="7196713" y="10990"/>
                    </a:moveTo>
                    <a:cubicBezTo>
                      <a:pt x="4739280" y="0"/>
                      <a:pt x="2463801" y="1304718"/>
                      <a:pt x="1231900" y="3431105"/>
                    </a:cubicBezTo>
                    <a:cubicBezTo>
                      <a:pt x="0" y="5557493"/>
                      <a:pt x="0" y="8180486"/>
                      <a:pt x="1231900" y="10306873"/>
                    </a:cubicBezTo>
                    <a:cubicBezTo>
                      <a:pt x="2463801" y="12433261"/>
                      <a:pt x="4739280" y="13737979"/>
                      <a:pt x="7196713" y="13726989"/>
                    </a:cubicBezTo>
                    <a:cubicBezTo>
                      <a:pt x="9654147" y="13737979"/>
                      <a:pt x="11929626" y="12433261"/>
                      <a:pt x="13161527" y="10306873"/>
                    </a:cubicBezTo>
                    <a:cubicBezTo>
                      <a:pt x="14393428" y="8180486"/>
                      <a:pt x="14393428" y="5557493"/>
                      <a:pt x="13161527" y="3431105"/>
                    </a:cubicBezTo>
                    <a:cubicBezTo>
                      <a:pt x="11929626" y="1304718"/>
                      <a:pt x="9654147" y="0"/>
                      <a:pt x="7196713" y="10990"/>
                    </a:cubicBezTo>
                    <a:close/>
                  </a:path>
                </a:pathLst>
              </a:custGeom>
              <a:blipFill>
                <a:blip r:embed="rId6"/>
                <a:stretch>
                  <a:fillRect l="223" r="223" b="-24804"/>
                </a:stretch>
              </a:blipFill>
            </p:spPr>
            <p:txBody>
              <a:bodyPr/>
              <a:lstStyle/>
              <a:p>
                <a:endParaRPr lang="zh-TW" altLang="en-US"/>
              </a:p>
            </p:txBody>
          </p:sp>
        </p:grpSp>
        <p:sp>
          <p:nvSpPr>
            <p:cNvPr id="19" name="TextBox 19"/>
            <p:cNvSpPr txBox="1"/>
            <p:nvPr/>
          </p:nvSpPr>
          <p:spPr>
            <a:xfrm>
              <a:off x="347363" y="1333533"/>
              <a:ext cx="628240" cy="405258"/>
            </a:xfrm>
            <a:prstGeom prst="rect">
              <a:avLst/>
            </a:prstGeom>
          </p:spPr>
          <p:txBody>
            <a:bodyPr lIns="0" tIns="0" rIns="0" bIns="0" rtlCol="0" anchor="t">
              <a:spAutoFit/>
            </a:bodyPr>
            <a:lstStyle/>
            <a:p>
              <a:pPr algn="ctr">
                <a:lnSpc>
                  <a:spcPts val="2597"/>
                </a:lnSpc>
              </a:pPr>
              <a:r>
                <a:rPr lang="en-US" sz="1855" b="1">
                  <a:solidFill>
                    <a:srgbClr val="000000"/>
                  </a:solidFill>
                  <a:latin typeface="Noto Sans T Chinese Bold"/>
                  <a:ea typeface="Noto Sans T Chinese Bold"/>
                  <a:cs typeface="Noto Sans T Chinese Bold"/>
                  <a:sym typeface="Noto Sans T Chinese Bold"/>
                </a:rPr>
                <a:t>陸捷</a:t>
              </a: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1"/>
          <p:cNvGrpSpPr/>
          <p:nvPr/>
        </p:nvGrpSpPr>
        <p:grpSpPr>
          <a:xfrm>
            <a:off x="14164837" y="9589260"/>
            <a:ext cx="3094463" cy="366780"/>
            <a:chOff x="0" y="0"/>
            <a:chExt cx="4125951" cy="489041"/>
          </a:xfrm>
        </p:grpSpPr>
        <p:sp>
          <p:nvSpPr>
            <p:cNvPr id="12" name="TextBox 12"/>
            <p:cNvSpPr txBox="1"/>
            <p:nvPr/>
          </p:nvSpPr>
          <p:spPr>
            <a:xfrm>
              <a:off x="562691" y="76117"/>
              <a:ext cx="3563260" cy="376173"/>
            </a:xfrm>
            <a:prstGeom prst="rect">
              <a:avLst/>
            </a:prstGeom>
          </p:spPr>
          <p:txBody>
            <a:bodyPr lIns="0" tIns="0" rIns="0" bIns="0" rtlCol="0" anchor="t">
              <a:spAutoFit/>
            </a:bodyPr>
            <a:lstStyle/>
            <a:p>
              <a:pPr marL="0" lvl="0" indent="0" algn="l">
                <a:lnSpc>
                  <a:spcPts val="2165"/>
                </a:lnSpc>
              </a:pPr>
              <a:r>
                <a:rPr lang="zh-TW" altLang="en-US" sz="2000" b="1" spc="37" dirty="0">
                  <a:solidFill>
                    <a:srgbClr val="FFFFFF"/>
                  </a:solidFill>
                  <a:latin typeface="微軟正黑體 Light" panose="020B0304030504040204" pitchFamily="34" charset="-120"/>
                  <a:ea typeface="微軟正黑體 Light" panose="020B0304030504040204" pitchFamily="34" charset="-120"/>
                  <a:cs typeface="Arial Unicode Bold"/>
                  <a:sym typeface="Arial Unicode"/>
                </a:rPr>
                <a:t>團隊介紹</a:t>
              </a:r>
              <a:endParaRPr lang="en-US" sz="2000" b="1" spc="37" dirty="0">
                <a:solidFill>
                  <a:srgbClr val="FFFFFF"/>
                </a:solidFill>
                <a:latin typeface="微軟正黑體 Light" panose="020B0304030504040204" pitchFamily="34" charset="-120"/>
                <a:ea typeface="微軟正黑體 Light" panose="020B0304030504040204" pitchFamily="34" charset="-120"/>
                <a:cs typeface="Arial Unicode Bold"/>
                <a:sym typeface="Arial Unicode"/>
              </a:endParaRPr>
            </a:p>
          </p:txBody>
        </p:sp>
        <p:sp>
          <p:nvSpPr>
            <p:cNvPr id="13" name="Freeform 13"/>
            <p:cNvSpPr/>
            <p:nvPr/>
          </p:nvSpPr>
          <p:spPr>
            <a:xfrm rot="5400000">
              <a:off x="-39568" y="39568"/>
              <a:ext cx="489041" cy="409905"/>
            </a:xfrm>
            <a:custGeom>
              <a:avLst/>
              <a:gdLst/>
              <a:ahLst/>
              <a:cxnLst/>
              <a:rect l="l" t="t" r="r" b="b"/>
              <a:pathLst>
                <a:path w="489041" h="409905">
                  <a:moveTo>
                    <a:pt x="0" y="0"/>
                  </a:moveTo>
                  <a:lnTo>
                    <a:pt x="489041" y="0"/>
                  </a:lnTo>
                  <a:lnTo>
                    <a:pt x="489041" y="409905"/>
                  </a:lnTo>
                  <a:lnTo>
                    <a:pt x="0" y="40990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zh-TW" altLang="en-US"/>
            </a:p>
          </p:txBody>
        </p:sp>
      </p:grpSp>
      <p:grpSp>
        <p:nvGrpSpPr>
          <p:cNvPr id="17" name="Group 17"/>
          <p:cNvGrpSpPr/>
          <p:nvPr/>
        </p:nvGrpSpPr>
        <p:grpSpPr>
          <a:xfrm>
            <a:off x="17259300" y="0"/>
            <a:ext cx="992225" cy="1304093"/>
            <a:chOff x="0" y="0"/>
            <a:chExt cx="1322966" cy="1738791"/>
          </a:xfrm>
        </p:grpSpPr>
        <p:grpSp>
          <p:nvGrpSpPr>
            <p:cNvPr id="18" name="Group 18"/>
            <p:cNvGrpSpPr>
              <a:grpSpLocks noChangeAspect="1"/>
            </p:cNvGrpSpPr>
            <p:nvPr/>
          </p:nvGrpSpPr>
          <p:grpSpPr>
            <a:xfrm>
              <a:off x="0" y="0"/>
              <a:ext cx="1322966" cy="1322966"/>
              <a:chOff x="0" y="0"/>
              <a:chExt cx="13884457" cy="13884457"/>
            </a:xfrm>
          </p:grpSpPr>
          <p:sp>
            <p:nvSpPr>
              <p:cNvPr id="19" name="Freeform 19"/>
              <p:cNvSpPr/>
              <p:nvPr/>
            </p:nvSpPr>
            <p:spPr>
              <a:xfrm>
                <a:off x="-342874" y="-11125"/>
                <a:ext cx="14570202" cy="13906705"/>
              </a:xfrm>
              <a:custGeom>
                <a:avLst/>
                <a:gdLst/>
                <a:ahLst/>
                <a:cxnLst/>
                <a:rect l="l" t="t" r="r" b="b"/>
                <a:pathLst>
                  <a:path w="14570202" h="13906705">
                    <a:moveTo>
                      <a:pt x="7285101" y="11125"/>
                    </a:moveTo>
                    <a:cubicBezTo>
                      <a:pt x="4797487" y="0"/>
                      <a:pt x="2494061" y="1320743"/>
                      <a:pt x="1247030" y="3473245"/>
                    </a:cubicBezTo>
                    <a:cubicBezTo>
                      <a:pt x="0" y="5625748"/>
                      <a:pt x="0" y="8280957"/>
                      <a:pt x="1247030" y="10433459"/>
                    </a:cubicBezTo>
                    <a:cubicBezTo>
                      <a:pt x="2494061" y="12585962"/>
                      <a:pt x="4797487" y="13906705"/>
                      <a:pt x="7285101" y="13895580"/>
                    </a:cubicBezTo>
                    <a:cubicBezTo>
                      <a:pt x="9772716" y="13906705"/>
                      <a:pt x="12076142" y="12585962"/>
                      <a:pt x="13323172" y="10433459"/>
                    </a:cubicBezTo>
                    <a:cubicBezTo>
                      <a:pt x="14570202" y="8280957"/>
                      <a:pt x="14570202" y="5625748"/>
                      <a:pt x="13323172" y="3473245"/>
                    </a:cubicBezTo>
                    <a:cubicBezTo>
                      <a:pt x="12076142" y="1320743"/>
                      <a:pt x="9772716" y="0"/>
                      <a:pt x="7285101" y="11125"/>
                    </a:cubicBezTo>
                    <a:close/>
                  </a:path>
                </a:pathLst>
              </a:custGeom>
              <a:solidFill>
                <a:srgbClr val="999999"/>
              </a:solidFill>
            </p:spPr>
            <p:txBody>
              <a:bodyPr/>
              <a:lstStyle/>
              <a:p>
                <a:endParaRPr lang="zh-TW" altLang="en-US"/>
              </a:p>
            </p:txBody>
          </p:sp>
          <p:sp>
            <p:nvSpPr>
              <p:cNvPr id="20" name="Freeform 20"/>
              <p:cNvSpPr/>
              <p:nvPr/>
            </p:nvSpPr>
            <p:spPr>
              <a:xfrm>
                <a:off x="-254486" y="73238"/>
                <a:ext cx="14393428" cy="13737980"/>
              </a:xfrm>
              <a:custGeom>
                <a:avLst/>
                <a:gdLst/>
                <a:ahLst/>
                <a:cxnLst/>
                <a:rect l="l" t="t" r="r" b="b"/>
                <a:pathLst>
                  <a:path w="14393428" h="13737980">
                    <a:moveTo>
                      <a:pt x="7196713" y="10990"/>
                    </a:moveTo>
                    <a:cubicBezTo>
                      <a:pt x="4739280" y="0"/>
                      <a:pt x="2463801" y="1304718"/>
                      <a:pt x="1231900" y="3431105"/>
                    </a:cubicBezTo>
                    <a:cubicBezTo>
                      <a:pt x="0" y="5557493"/>
                      <a:pt x="0" y="8180486"/>
                      <a:pt x="1231900" y="10306873"/>
                    </a:cubicBezTo>
                    <a:cubicBezTo>
                      <a:pt x="2463801" y="12433261"/>
                      <a:pt x="4739280" y="13737979"/>
                      <a:pt x="7196713" y="13726989"/>
                    </a:cubicBezTo>
                    <a:cubicBezTo>
                      <a:pt x="9654147" y="13737979"/>
                      <a:pt x="11929626" y="12433261"/>
                      <a:pt x="13161527" y="10306873"/>
                    </a:cubicBezTo>
                    <a:cubicBezTo>
                      <a:pt x="14393428" y="8180486"/>
                      <a:pt x="14393428" y="5557493"/>
                      <a:pt x="13161527" y="3431105"/>
                    </a:cubicBezTo>
                    <a:cubicBezTo>
                      <a:pt x="11929626" y="1304718"/>
                      <a:pt x="9654147" y="0"/>
                      <a:pt x="7196713" y="10990"/>
                    </a:cubicBezTo>
                    <a:close/>
                  </a:path>
                </a:pathLst>
              </a:custGeom>
              <a:blipFill>
                <a:blip r:embed="rId4"/>
                <a:stretch>
                  <a:fillRect l="223" r="223" b="-24804"/>
                </a:stretch>
              </a:blipFill>
            </p:spPr>
            <p:txBody>
              <a:bodyPr/>
              <a:lstStyle/>
              <a:p>
                <a:endParaRPr lang="zh-TW" altLang="en-US"/>
              </a:p>
            </p:txBody>
          </p:sp>
        </p:grpSp>
        <p:sp>
          <p:nvSpPr>
            <p:cNvPr id="21" name="TextBox 21"/>
            <p:cNvSpPr txBox="1"/>
            <p:nvPr/>
          </p:nvSpPr>
          <p:spPr>
            <a:xfrm>
              <a:off x="347363" y="1333533"/>
              <a:ext cx="628240" cy="405258"/>
            </a:xfrm>
            <a:prstGeom prst="rect">
              <a:avLst/>
            </a:prstGeom>
          </p:spPr>
          <p:txBody>
            <a:bodyPr lIns="0" tIns="0" rIns="0" bIns="0" rtlCol="0" anchor="t">
              <a:spAutoFit/>
            </a:bodyPr>
            <a:lstStyle/>
            <a:p>
              <a:pPr algn="ctr">
                <a:lnSpc>
                  <a:spcPts val="2597"/>
                </a:lnSpc>
              </a:pPr>
              <a:r>
                <a:rPr lang="en-US" sz="1855" b="1">
                  <a:solidFill>
                    <a:srgbClr val="000000"/>
                  </a:solidFill>
                  <a:latin typeface="Noto Sans T Chinese Bold"/>
                  <a:ea typeface="Noto Sans T Chinese Bold"/>
                  <a:cs typeface="Noto Sans T Chinese Bold"/>
                  <a:sym typeface="Noto Sans T Chinese Bold"/>
                </a:rPr>
                <a:t>陸捷</a:t>
              </a:r>
            </a:p>
          </p:txBody>
        </p:sp>
      </p:grpSp>
      <p:sp>
        <p:nvSpPr>
          <p:cNvPr id="8" name="矩形 7">
            <a:extLst>
              <a:ext uri="{FF2B5EF4-FFF2-40B4-BE49-F238E27FC236}">
                <a16:creationId xmlns:a16="http://schemas.microsoft.com/office/drawing/2014/main" id="{0E2D2D64-42AF-4CCC-849A-A77222C96040}"/>
              </a:ext>
            </a:extLst>
          </p:cNvPr>
          <p:cNvSpPr/>
          <p:nvPr/>
        </p:nvSpPr>
        <p:spPr>
          <a:xfrm>
            <a:off x="6477000" y="4590656"/>
            <a:ext cx="5334000" cy="1105687"/>
          </a:xfrm>
          <a:prstGeom prst="rect">
            <a:avLst/>
          </a:prstGeom>
        </p:spPr>
        <p:txBody>
          <a:bodyPr wrap="square">
            <a:spAutoFit/>
          </a:bodyPr>
          <a:lstStyle/>
          <a:p>
            <a:pPr lvl="0">
              <a:lnSpc>
                <a:spcPts val="7324"/>
              </a:lnSpc>
            </a:pPr>
            <a:r>
              <a:rPr lang="zh-TW" altLang="en-US" sz="10000" b="1" spc="64" dirty="0">
                <a:solidFill>
                  <a:srgbClr val="000000"/>
                </a:solidFill>
                <a:latin typeface="Arial Unicode Bold"/>
                <a:ea typeface="Arial Unicode Bold"/>
                <a:cs typeface="Arial Unicode Bold"/>
                <a:sym typeface="Arial Unicode Bold"/>
              </a:rPr>
              <a:t>團隊介紹</a:t>
            </a:r>
            <a:endParaRPr lang="en-US" altLang="zh-TW" sz="10000" b="1" spc="64" dirty="0">
              <a:solidFill>
                <a:srgbClr val="000000"/>
              </a:solidFill>
              <a:latin typeface="Arial Unicode Bold"/>
              <a:ea typeface="Arial Unicode Bold"/>
              <a:cs typeface="Arial Unicode Bold"/>
              <a:sym typeface="Arial Unicode Bold"/>
            </a:endParaRPr>
          </a:p>
        </p:txBody>
      </p:sp>
    </p:spTree>
    <p:extLst>
      <p:ext uri="{BB962C8B-B14F-4D97-AF65-F5344CB8AC3E}">
        <p14:creationId xmlns:p14="http://schemas.microsoft.com/office/powerpoint/2010/main" val="30288846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402175" y="990600"/>
            <a:ext cx="5483649" cy="1418912"/>
            <a:chOff x="0" y="0"/>
            <a:chExt cx="7311533" cy="1891883"/>
          </a:xfrm>
        </p:grpSpPr>
        <p:sp>
          <p:nvSpPr>
            <p:cNvPr id="3" name="AutoShape 3"/>
            <p:cNvSpPr/>
            <p:nvPr/>
          </p:nvSpPr>
          <p:spPr>
            <a:xfrm>
              <a:off x="0" y="1872833"/>
              <a:ext cx="7311533" cy="0"/>
            </a:xfrm>
            <a:prstGeom prst="line">
              <a:avLst/>
            </a:prstGeom>
            <a:ln w="38100" cap="flat">
              <a:solidFill>
                <a:srgbClr val="000000"/>
              </a:solidFill>
              <a:prstDash val="solid"/>
              <a:headEnd type="none" w="sm" len="sm"/>
              <a:tailEnd type="none" w="sm" len="sm"/>
            </a:ln>
          </p:spPr>
          <p:txBody>
            <a:bodyPr/>
            <a:lstStyle/>
            <a:p>
              <a:endParaRPr lang="zh-TW" altLang="en-US"/>
            </a:p>
          </p:txBody>
        </p:sp>
        <p:sp>
          <p:nvSpPr>
            <p:cNvPr id="4" name="TextBox 4"/>
            <p:cNvSpPr txBox="1"/>
            <p:nvPr/>
          </p:nvSpPr>
          <p:spPr>
            <a:xfrm>
              <a:off x="0" y="38100"/>
              <a:ext cx="7311533" cy="1259078"/>
            </a:xfrm>
            <a:prstGeom prst="rect">
              <a:avLst/>
            </a:prstGeom>
          </p:spPr>
          <p:txBody>
            <a:bodyPr lIns="0" tIns="0" rIns="0" bIns="0" rtlCol="0" anchor="t">
              <a:spAutoFit/>
            </a:bodyPr>
            <a:lstStyle/>
            <a:p>
              <a:pPr marL="0" lvl="0" indent="0" algn="ctr">
                <a:lnSpc>
                  <a:spcPts val="7324"/>
                </a:lnSpc>
              </a:pPr>
              <a:r>
                <a:rPr lang="en-US" sz="6425" b="1" spc="64">
                  <a:solidFill>
                    <a:srgbClr val="000000"/>
                  </a:solidFill>
                  <a:latin typeface="Arial Unicode Bold"/>
                  <a:ea typeface="Arial Unicode Bold"/>
                  <a:cs typeface="Arial Unicode Bold"/>
                  <a:sym typeface="Arial Unicode Bold"/>
                </a:rPr>
                <a:t>團隊介紹</a:t>
              </a:r>
            </a:p>
          </p:txBody>
        </p:sp>
      </p:grpSp>
      <p:grpSp>
        <p:nvGrpSpPr>
          <p:cNvPr id="8" name="Group 8"/>
          <p:cNvGrpSpPr/>
          <p:nvPr/>
        </p:nvGrpSpPr>
        <p:grpSpPr>
          <a:xfrm>
            <a:off x="14164837" y="9589260"/>
            <a:ext cx="3094463" cy="366780"/>
            <a:chOff x="0" y="0"/>
            <a:chExt cx="4125951" cy="489041"/>
          </a:xfrm>
        </p:grpSpPr>
        <p:sp>
          <p:nvSpPr>
            <p:cNvPr id="9" name="TextBox 9"/>
            <p:cNvSpPr txBox="1"/>
            <p:nvPr/>
          </p:nvSpPr>
          <p:spPr>
            <a:xfrm>
              <a:off x="562691" y="76117"/>
              <a:ext cx="3563260" cy="376173"/>
            </a:xfrm>
            <a:prstGeom prst="rect">
              <a:avLst/>
            </a:prstGeom>
          </p:spPr>
          <p:txBody>
            <a:bodyPr lIns="0" tIns="0" rIns="0" bIns="0" rtlCol="0" anchor="t">
              <a:spAutoFit/>
            </a:bodyPr>
            <a:lstStyle/>
            <a:p>
              <a:pPr marL="0" lvl="0" indent="0" algn="l">
                <a:lnSpc>
                  <a:spcPts val="2165"/>
                </a:lnSpc>
              </a:pPr>
              <a:r>
                <a:rPr lang="en-US" sz="2000" b="1" spc="37" dirty="0" err="1">
                  <a:solidFill>
                    <a:srgbClr val="FFFFFF"/>
                  </a:solidFill>
                  <a:latin typeface="微軟正黑體 Light" panose="020B0304030504040204" pitchFamily="34" charset="-120"/>
                  <a:ea typeface="微軟正黑體 Light" panose="020B0304030504040204" pitchFamily="34" charset="-120"/>
                  <a:cs typeface="Arial Unicode Bold"/>
                  <a:sym typeface="Arial Unicode Bold"/>
                </a:rPr>
                <a:t>團隊介紹</a:t>
              </a:r>
              <a:endParaRPr lang="en-US" sz="2000" b="1" spc="37" dirty="0">
                <a:solidFill>
                  <a:srgbClr val="FFFFFF"/>
                </a:solidFill>
                <a:latin typeface="微軟正黑體 Light" panose="020B0304030504040204" pitchFamily="34" charset="-120"/>
                <a:ea typeface="微軟正黑體 Light" panose="020B0304030504040204" pitchFamily="34" charset="-120"/>
                <a:cs typeface="Arial Unicode Bold"/>
                <a:sym typeface="Arial Unicode Bold"/>
              </a:endParaRPr>
            </a:p>
          </p:txBody>
        </p:sp>
        <p:sp>
          <p:nvSpPr>
            <p:cNvPr id="10" name="Freeform 10"/>
            <p:cNvSpPr/>
            <p:nvPr/>
          </p:nvSpPr>
          <p:spPr>
            <a:xfrm rot="5400000">
              <a:off x="-39568" y="39568"/>
              <a:ext cx="489041" cy="409905"/>
            </a:xfrm>
            <a:custGeom>
              <a:avLst/>
              <a:gdLst/>
              <a:ahLst/>
              <a:cxnLst/>
              <a:rect l="l" t="t" r="r" b="b"/>
              <a:pathLst>
                <a:path w="489041" h="409905">
                  <a:moveTo>
                    <a:pt x="0" y="0"/>
                  </a:moveTo>
                  <a:lnTo>
                    <a:pt x="489041" y="0"/>
                  </a:lnTo>
                  <a:lnTo>
                    <a:pt x="489041" y="409905"/>
                  </a:lnTo>
                  <a:lnTo>
                    <a:pt x="0" y="40990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zh-TW" altLang="en-US"/>
            </a:p>
          </p:txBody>
        </p:sp>
      </p:grpSp>
      <p:grpSp>
        <p:nvGrpSpPr>
          <p:cNvPr id="11" name="Group 11"/>
          <p:cNvGrpSpPr>
            <a:grpSpLocks noChangeAspect="1"/>
          </p:cNvGrpSpPr>
          <p:nvPr/>
        </p:nvGrpSpPr>
        <p:grpSpPr>
          <a:xfrm>
            <a:off x="2302789" y="2445134"/>
            <a:ext cx="2302460" cy="2302460"/>
            <a:chOff x="0" y="0"/>
            <a:chExt cx="13884457" cy="13884457"/>
          </a:xfrm>
        </p:grpSpPr>
        <p:sp>
          <p:nvSpPr>
            <p:cNvPr id="12" name="Freeform 12"/>
            <p:cNvSpPr/>
            <p:nvPr/>
          </p:nvSpPr>
          <p:spPr>
            <a:xfrm>
              <a:off x="-342874" y="-11125"/>
              <a:ext cx="14570202" cy="13906705"/>
            </a:xfrm>
            <a:custGeom>
              <a:avLst/>
              <a:gdLst/>
              <a:ahLst/>
              <a:cxnLst/>
              <a:rect l="l" t="t" r="r" b="b"/>
              <a:pathLst>
                <a:path w="14570202" h="13906705">
                  <a:moveTo>
                    <a:pt x="7285101" y="11125"/>
                  </a:moveTo>
                  <a:cubicBezTo>
                    <a:pt x="4797487" y="0"/>
                    <a:pt x="2494061" y="1320743"/>
                    <a:pt x="1247030" y="3473245"/>
                  </a:cubicBezTo>
                  <a:cubicBezTo>
                    <a:pt x="0" y="5625748"/>
                    <a:pt x="0" y="8280957"/>
                    <a:pt x="1247030" y="10433459"/>
                  </a:cubicBezTo>
                  <a:cubicBezTo>
                    <a:pt x="2494061" y="12585962"/>
                    <a:pt x="4797487" y="13906705"/>
                    <a:pt x="7285101" y="13895580"/>
                  </a:cubicBezTo>
                  <a:cubicBezTo>
                    <a:pt x="9772716" y="13906705"/>
                    <a:pt x="12076142" y="12585962"/>
                    <a:pt x="13323172" y="10433459"/>
                  </a:cubicBezTo>
                  <a:cubicBezTo>
                    <a:pt x="14570202" y="8280957"/>
                    <a:pt x="14570202" y="5625748"/>
                    <a:pt x="13323172" y="3473245"/>
                  </a:cubicBezTo>
                  <a:cubicBezTo>
                    <a:pt x="12076142" y="1320743"/>
                    <a:pt x="9772716" y="0"/>
                    <a:pt x="7285101" y="11125"/>
                  </a:cubicBezTo>
                  <a:close/>
                </a:path>
              </a:pathLst>
            </a:custGeom>
            <a:solidFill>
              <a:srgbClr val="999999"/>
            </a:solidFill>
          </p:spPr>
          <p:txBody>
            <a:bodyPr/>
            <a:lstStyle/>
            <a:p>
              <a:endParaRPr lang="zh-TW" altLang="en-US"/>
            </a:p>
          </p:txBody>
        </p:sp>
        <p:sp>
          <p:nvSpPr>
            <p:cNvPr id="13" name="Freeform 13"/>
            <p:cNvSpPr/>
            <p:nvPr/>
          </p:nvSpPr>
          <p:spPr>
            <a:xfrm>
              <a:off x="-254486" y="73238"/>
              <a:ext cx="14393428" cy="13737980"/>
            </a:xfrm>
            <a:custGeom>
              <a:avLst/>
              <a:gdLst/>
              <a:ahLst/>
              <a:cxnLst/>
              <a:rect l="l" t="t" r="r" b="b"/>
              <a:pathLst>
                <a:path w="14393428" h="13737980">
                  <a:moveTo>
                    <a:pt x="7196713" y="10990"/>
                  </a:moveTo>
                  <a:cubicBezTo>
                    <a:pt x="4739280" y="0"/>
                    <a:pt x="2463801" y="1304718"/>
                    <a:pt x="1231900" y="3431105"/>
                  </a:cubicBezTo>
                  <a:cubicBezTo>
                    <a:pt x="0" y="5557493"/>
                    <a:pt x="0" y="8180486"/>
                    <a:pt x="1231900" y="10306873"/>
                  </a:cubicBezTo>
                  <a:cubicBezTo>
                    <a:pt x="2463801" y="12433261"/>
                    <a:pt x="4739280" y="13737979"/>
                    <a:pt x="7196713" y="13726989"/>
                  </a:cubicBezTo>
                  <a:cubicBezTo>
                    <a:pt x="9654147" y="13737979"/>
                    <a:pt x="11929626" y="12433261"/>
                    <a:pt x="13161527" y="10306873"/>
                  </a:cubicBezTo>
                  <a:cubicBezTo>
                    <a:pt x="14393428" y="8180486"/>
                    <a:pt x="14393428" y="5557493"/>
                    <a:pt x="13161527" y="3431105"/>
                  </a:cubicBezTo>
                  <a:cubicBezTo>
                    <a:pt x="11929626" y="1304718"/>
                    <a:pt x="9654147" y="0"/>
                    <a:pt x="7196713" y="10990"/>
                  </a:cubicBezTo>
                  <a:close/>
                </a:path>
              </a:pathLst>
            </a:custGeom>
            <a:blipFill>
              <a:blip r:embed="rId5"/>
              <a:stretch>
                <a:fillRect l="223" r="223" b="-24804"/>
              </a:stretch>
            </a:blipFill>
          </p:spPr>
          <p:txBody>
            <a:bodyPr/>
            <a:lstStyle/>
            <a:p>
              <a:endParaRPr lang="zh-TW" altLang="en-US"/>
            </a:p>
          </p:txBody>
        </p:sp>
      </p:grpSp>
      <p:grpSp>
        <p:nvGrpSpPr>
          <p:cNvPr id="14" name="Group 14"/>
          <p:cNvGrpSpPr/>
          <p:nvPr/>
        </p:nvGrpSpPr>
        <p:grpSpPr>
          <a:xfrm>
            <a:off x="8205698" y="2445134"/>
            <a:ext cx="2302460" cy="3026151"/>
            <a:chOff x="0" y="0"/>
            <a:chExt cx="3069946" cy="4034867"/>
          </a:xfrm>
        </p:grpSpPr>
        <p:grpSp>
          <p:nvGrpSpPr>
            <p:cNvPr id="15" name="Group 15"/>
            <p:cNvGrpSpPr>
              <a:grpSpLocks noChangeAspect="1"/>
            </p:cNvGrpSpPr>
            <p:nvPr/>
          </p:nvGrpSpPr>
          <p:grpSpPr>
            <a:xfrm>
              <a:off x="0" y="0"/>
              <a:ext cx="3069946" cy="3069946"/>
              <a:chOff x="0" y="0"/>
              <a:chExt cx="13884457" cy="13884457"/>
            </a:xfrm>
          </p:grpSpPr>
          <p:sp>
            <p:nvSpPr>
              <p:cNvPr id="16" name="Freeform 16"/>
              <p:cNvSpPr/>
              <p:nvPr/>
            </p:nvSpPr>
            <p:spPr>
              <a:xfrm>
                <a:off x="-342874" y="-11125"/>
                <a:ext cx="14570202" cy="13906705"/>
              </a:xfrm>
              <a:custGeom>
                <a:avLst/>
                <a:gdLst/>
                <a:ahLst/>
                <a:cxnLst/>
                <a:rect l="l" t="t" r="r" b="b"/>
                <a:pathLst>
                  <a:path w="14570202" h="13906705">
                    <a:moveTo>
                      <a:pt x="7285101" y="11125"/>
                    </a:moveTo>
                    <a:cubicBezTo>
                      <a:pt x="4797487" y="0"/>
                      <a:pt x="2494061" y="1320743"/>
                      <a:pt x="1247030" y="3473245"/>
                    </a:cubicBezTo>
                    <a:cubicBezTo>
                      <a:pt x="0" y="5625748"/>
                      <a:pt x="0" y="8280957"/>
                      <a:pt x="1247030" y="10433459"/>
                    </a:cubicBezTo>
                    <a:cubicBezTo>
                      <a:pt x="2494061" y="12585962"/>
                      <a:pt x="4797487" y="13906705"/>
                      <a:pt x="7285101" y="13895580"/>
                    </a:cubicBezTo>
                    <a:cubicBezTo>
                      <a:pt x="9772716" y="13906705"/>
                      <a:pt x="12076142" y="12585962"/>
                      <a:pt x="13323172" y="10433459"/>
                    </a:cubicBezTo>
                    <a:cubicBezTo>
                      <a:pt x="14570202" y="8280957"/>
                      <a:pt x="14570202" y="5625748"/>
                      <a:pt x="13323172" y="3473245"/>
                    </a:cubicBezTo>
                    <a:cubicBezTo>
                      <a:pt x="12076142" y="1320743"/>
                      <a:pt x="9772716" y="0"/>
                      <a:pt x="7285101" y="11125"/>
                    </a:cubicBezTo>
                    <a:close/>
                  </a:path>
                </a:pathLst>
              </a:custGeom>
              <a:solidFill>
                <a:srgbClr val="999999"/>
              </a:solidFill>
            </p:spPr>
            <p:txBody>
              <a:bodyPr/>
              <a:lstStyle/>
              <a:p>
                <a:endParaRPr lang="zh-TW" altLang="en-US"/>
              </a:p>
            </p:txBody>
          </p:sp>
          <p:sp>
            <p:nvSpPr>
              <p:cNvPr id="17" name="Freeform 17"/>
              <p:cNvSpPr/>
              <p:nvPr/>
            </p:nvSpPr>
            <p:spPr>
              <a:xfrm>
                <a:off x="-254486" y="73238"/>
                <a:ext cx="14393428" cy="13737980"/>
              </a:xfrm>
              <a:custGeom>
                <a:avLst/>
                <a:gdLst/>
                <a:ahLst/>
                <a:cxnLst/>
                <a:rect l="l" t="t" r="r" b="b"/>
                <a:pathLst>
                  <a:path w="14393428" h="13737980">
                    <a:moveTo>
                      <a:pt x="7196713" y="10990"/>
                    </a:moveTo>
                    <a:cubicBezTo>
                      <a:pt x="4739280" y="0"/>
                      <a:pt x="2463801" y="1304718"/>
                      <a:pt x="1231900" y="3431105"/>
                    </a:cubicBezTo>
                    <a:cubicBezTo>
                      <a:pt x="0" y="5557493"/>
                      <a:pt x="0" y="8180486"/>
                      <a:pt x="1231900" y="10306873"/>
                    </a:cubicBezTo>
                    <a:cubicBezTo>
                      <a:pt x="2463801" y="12433261"/>
                      <a:pt x="4739280" y="13737979"/>
                      <a:pt x="7196713" y="13726989"/>
                    </a:cubicBezTo>
                    <a:cubicBezTo>
                      <a:pt x="9654147" y="13737979"/>
                      <a:pt x="11929626" y="12433261"/>
                      <a:pt x="13161527" y="10306873"/>
                    </a:cubicBezTo>
                    <a:cubicBezTo>
                      <a:pt x="14393428" y="8180486"/>
                      <a:pt x="14393428" y="5557493"/>
                      <a:pt x="13161527" y="3431105"/>
                    </a:cubicBezTo>
                    <a:cubicBezTo>
                      <a:pt x="11929626" y="1304718"/>
                      <a:pt x="9654147" y="0"/>
                      <a:pt x="7196713" y="10990"/>
                    </a:cubicBezTo>
                    <a:close/>
                  </a:path>
                </a:pathLst>
              </a:custGeom>
              <a:blipFill>
                <a:blip r:embed="rId6"/>
                <a:stretch>
                  <a:fillRect l="223" t="-3059" r="223" b="-36799"/>
                </a:stretch>
              </a:blipFill>
            </p:spPr>
            <p:txBody>
              <a:bodyPr/>
              <a:lstStyle/>
              <a:p>
                <a:endParaRPr lang="zh-TW" altLang="en-US"/>
              </a:p>
            </p:txBody>
          </p:sp>
        </p:grpSp>
        <p:sp>
          <p:nvSpPr>
            <p:cNvPr id="18" name="TextBox 18"/>
            <p:cNvSpPr txBox="1"/>
            <p:nvPr/>
          </p:nvSpPr>
          <p:spPr>
            <a:xfrm>
              <a:off x="441599" y="3075049"/>
              <a:ext cx="2186749" cy="959818"/>
            </a:xfrm>
            <a:prstGeom prst="rect">
              <a:avLst/>
            </a:prstGeom>
          </p:spPr>
          <p:txBody>
            <a:bodyPr lIns="0" tIns="0" rIns="0" bIns="0" rtlCol="0" anchor="t">
              <a:spAutoFit/>
            </a:bodyPr>
            <a:lstStyle/>
            <a:p>
              <a:pPr algn="ctr">
                <a:lnSpc>
                  <a:spcPts val="6027"/>
                </a:lnSpc>
              </a:pPr>
              <a:r>
                <a:rPr lang="en-US" sz="4305" b="1">
                  <a:solidFill>
                    <a:srgbClr val="000000"/>
                  </a:solidFill>
                  <a:latin typeface="Noto Sans T Chinese Bold"/>
                  <a:ea typeface="Noto Sans T Chinese Bold"/>
                  <a:cs typeface="Noto Sans T Chinese Bold"/>
                  <a:sym typeface="Noto Sans T Chinese Bold"/>
                </a:rPr>
                <a:t>李柏毅</a:t>
              </a:r>
            </a:p>
          </p:txBody>
        </p:sp>
      </p:grpSp>
      <p:grpSp>
        <p:nvGrpSpPr>
          <p:cNvPr id="19" name="Group 19"/>
          <p:cNvGrpSpPr/>
          <p:nvPr/>
        </p:nvGrpSpPr>
        <p:grpSpPr>
          <a:xfrm>
            <a:off x="14108608" y="2445134"/>
            <a:ext cx="2302460" cy="3026151"/>
            <a:chOff x="0" y="0"/>
            <a:chExt cx="3069946" cy="4034867"/>
          </a:xfrm>
        </p:grpSpPr>
        <p:grpSp>
          <p:nvGrpSpPr>
            <p:cNvPr id="20" name="Group 20"/>
            <p:cNvGrpSpPr>
              <a:grpSpLocks noChangeAspect="1"/>
            </p:cNvGrpSpPr>
            <p:nvPr/>
          </p:nvGrpSpPr>
          <p:grpSpPr>
            <a:xfrm>
              <a:off x="0" y="0"/>
              <a:ext cx="3069946" cy="3069946"/>
              <a:chOff x="0" y="0"/>
              <a:chExt cx="13884457" cy="13884457"/>
            </a:xfrm>
          </p:grpSpPr>
          <p:sp>
            <p:nvSpPr>
              <p:cNvPr id="21" name="Freeform 21"/>
              <p:cNvSpPr/>
              <p:nvPr/>
            </p:nvSpPr>
            <p:spPr>
              <a:xfrm>
                <a:off x="-342874" y="-11125"/>
                <a:ext cx="14570202" cy="13906705"/>
              </a:xfrm>
              <a:custGeom>
                <a:avLst/>
                <a:gdLst/>
                <a:ahLst/>
                <a:cxnLst/>
                <a:rect l="l" t="t" r="r" b="b"/>
                <a:pathLst>
                  <a:path w="14570202" h="13906705">
                    <a:moveTo>
                      <a:pt x="7285101" y="11125"/>
                    </a:moveTo>
                    <a:cubicBezTo>
                      <a:pt x="4797487" y="0"/>
                      <a:pt x="2494061" y="1320743"/>
                      <a:pt x="1247030" y="3473245"/>
                    </a:cubicBezTo>
                    <a:cubicBezTo>
                      <a:pt x="0" y="5625748"/>
                      <a:pt x="0" y="8280957"/>
                      <a:pt x="1247030" y="10433459"/>
                    </a:cubicBezTo>
                    <a:cubicBezTo>
                      <a:pt x="2494061" y="12585962"/>
                      <a:pt x="4797487" y="13906705"/>
                      <a:pt x="7285101" y="13895580"/>
                    </a:cubicBezTo>
                    <a:cubicBezTo>
                      <a:pt x="9772716" y="13906705"/>
                      <a:pt x="12076142" y="12585962"/>
                      <a:pt x="13323172" y="10433459"/>
                    </a:cubicBezTo>
                    <a:cubicBezTo>
                      <a:pt x="14570202" y="8280957"/>
                      <a:pt x="14570202" y="5625748"/>
                      <a:pt x="13323172" y="3473245"/>
                    </a:cubicBezTo>
                    <a:cubicBezTo>
                      <a:pt x="12076142" y="1320743"/>
                      <a:pt x="9772716" y="0"/>
                      <a:pt x="7285101" y="11125"/>
                    </a:cubicBezTo>
                    <a:close/>
                  </a:path>
                </a:pathLst>
              </a:custGeom>
              <a:solidFill>
                <a:srgbClr val="999999"/>
              </a:solidFill>
            </p:spPr>
            <p:txBody>
              <a:bodyPr/>
              <a:lstStyle/>
              <a:p>
                <a:endParaRPr lang="zh-TW" altLang="en-US"/>
              </a:p>
            </p:txBody>
          </p:sp>
          <p:sp>
            <p:nvSpPr>
              <p:cNvPr id="22" name="Freeform 22"/>
              <p:cNvSpPr/>
              <p:nvPr/>
            </p:nvSpPr>
            <p:spPr>
              <a:xfrm>
                <a:off x="-254486" y="73238"/>
                <a:ext cx="14393428" cy="13737980"/>
              </a:xfrm>
              <a:custGeom>
                <a:avLst/>
                <a:gdLst/>
                <a:ahLst/>
                <a:cxnLst/>
                <a:rect l="l" t="t" r="r" b="b"/>
                <a:pathLst>
                  <a:path w="14393428" h="13737980">
                    <a:moveTo>
                      <a:pt x="7196713" y="10990"/>
                    </a:moveTo>
                    <a:cubicBezTo>
                      <a:pt x="4739280" y="0"/>
                      <a:pt x="2463801" y="1304718"/>
                      <a:pt x="1231900" y="3431105"/>
                    </a:cubicBezTo>
                    <a:cubicBezTo>
                      <a:pt x="0" y="5557493"/>
                      <a:pt x="0" y="8180486"/>
                      <a:pt x="1231900" y="10306873"/>
                    </a:cubicBezTo>
                    <a:cubicBezTo>
                      <a:pt x="2463801" y="12433261"/>
                      <a:pt x="4739280" y="13737979"/>
                      <a:pt x="7196713" y="13726989"/>
                    </a:cubicBezTo>
                    <a:cubicBezTo>
                      <a:pt x="9654147" y="13737979"/>
                      <a:pt x="11929626" y="12433261"/>
                      <a:pt x="13161527" y="10306873"/>
                    </a:cubicBezTo>
                    <a:cubicBezTo>
                      <a:pt x="14393428" y="8180486"/>
                      <a:pt x="14393428" y="5557493"/>
                      <a:pt x="13161527" y="3431105"/>
                    </a:cubicBezTo>
                    <a:cubicBezTo>
                      <a:pt x="11929626" y="1304718"/>
                      <a:pt x="9654147" y="0"/>
                      <a:pt x="7196713" y="10990"/>
                    </a:cubicBezTo>
                    <a:close/>
                  </a:path>
                </a:pathLst>
              </a:custGeom>
              <a:blipFill>
                <a:blip r:embed="rId7"/>
                <a:stretch>
                  <a:fillRect l="-25042" t="-6333" r="-28010" b="-10350"/>
                </a:stretch>
              </a:blipFill>
            </p:spPr>
            <p:txBody>
              <a:bodyPr/>
              <a:lstStyle/>
              <a:p>
                <a:endParaRPr lang="zh-TW" altLang="en-US"/>
              </a:p>
            </p:txBody>
          </p:sp>
        </p:grpSp>
        <p:sp>
          <p:nvSpPr>
            <p:cNvPr id="23" name="TextBox 23"/>
            <p:cNvSpPr txBox="1"/>
            <p:nvPr/>
          </p:nvSpPr>
          <p:spPr>
            <a:xfrm>
              <a:off x="441599" y="3075049"/>
              <a:ext cx="2186749" cy="959818"/>
            </a:xfrm>
            <a:prstGeom prst="rect">
              <a:avLst/>
            </a:prstGeom>
          </p:spPr>
          <p:txBody>
            <a:bodyPr lIns="0" tIns="0" rIns="0" bIns="0" rtlCol="0" anchor="t">
              <a:spAutoFit/>
            </a:bodyPr>
            <a:lstStyle/>
            <a:p>
              <a:pPr algn="ctr">
                <a:lnSpc>
                  <a:spcPts val="6027"/>
                </a:lnSpc>
              </a:pPr>
              <a:r>
                <a:rPr lang="en-US" sz="4305" b="1">
                  <a:solidFill>
                    <a:srgbClr val="000000"/>
                  </a:solidFill>
                  <a:latin typeface="Noto Sans T Chinese Bold"/>
                  <a:ea typeface="Noto Sans T Chinese Bold"/>
                  <a:cs typeface="Noto Sans T Chinese Bold"/>
                  <a:sym typeface="Noto Sans T Chinese Bold"/>
                </a:rPr>
                <a:t>林欣潔</a:t>
              </a:r>
            </a:p>
          </p:txBody>
        </p:sp>
      </p:grpSp>
      <p:sp>
        <p:nvSpPr>
          <p:cNvPr id="24" name="TextBox 24"/>
          <p:cNvSpPr txBox="1"/>
          <p:nvPr/>
        </p:nvSpPr>
        <p:spPr>
          <a:xfrm>
            <a:off x="2641101" y="6128826"/>
            <a:ext cx="1625833" cy="2050151"/>
          </a:xfrm>
          <a:prstGeom prst="rect">
            <a:avLst/>
          </a:prstGeom>
        </p:spPr>
        <p:txBody>
          <a:bodyPr wrap="square" lIns="0" tIns="0" rIns="0" bIns="0" rtlCol="0" anchor="t">
            <a:spAutoFit/>
          </a:bodyPr>
          <a:lstStyle/>
          <a:p>
            <a:pPr algn="ctr">
              <a:lnSpc>
                <a:spcPts val="4059"/>
              </a:lnSpc>
            </a:pPr>
            <a:r>
              <a:rPr lang="en-US" sz="2899" dirty="0" err="1">
                <a:solidFill>
                  <a:srgbClr val="000000"/>
                </a:solidFill>
                <a:latin typeface="Arial Unicode"/>
                <a:ea typeface="Arial Unicode"/>
                <a:cs typeface="Arial Unicode"/>
                <a:sym typeface="Arial Unicode"/>
              </a:rPr>
              <a:t>專案管理</a:t>
            </a:r>
            <a:endParaRPr lang="en-US" sz="2899" dirty="0">
              <a:solidFill>
                <a:srgbClr val="000000"/>
              </a:solidFill>
              <a:latin typeface="Arial Unicode"/>
              <a:ea typeface="Arial Unicode"/>
              <a:cs typeface="Arial Unicode"/>
              <a:sym typeface="Arial Unicode"/>
            </a:endParaRPr>
          </a:p>
          <a:p>
            <a:pPr algn="ctr">
              <a:lnSpc>
                <a:spcPts val="4059"/>
              </a:lnSpc>
            </a:pPr>
            <a:r>
              <a:rPr lang="en-US" sz="2899" dirty="0" err="1">
                <a:solidFill>
                  <a:srgbClr val="000000"/>
                </a:solidFill>
                <a:latin typeface="Arial Unicode"/>
                <a:ea typeface="Arial Unicode"/>
                <a:cs typeface="Arial Unicode"/>
                <a:sym typeface="Arial Unicode"/>
              </a:rPr>
              <a:t>資料清整</a:t>
            </a:r>
            <a:endParaRPr lang="en-US" sz="2899" dirty="0">
              <a:solidFill>
                <a:srgbClr val="000000"/>
              </a:solidFill>
              <a:latin typeface="Arial Unicode"/>
              <a:ea typeface="Arial Unicode"/>
              <a:cs typeface="Arial Unicode"/>
              <a:sym typeface="Arial Unicode"/>
            </a:endParaRPr>
          </a:p>
          <a:p>
            <a:pPr algn="ctr">
              <a:lnSpc>
                <a:spcPts val="4059"/>
              </a:lnSpc>
            </a:pPr>
            <a:r>
              <a:rPr lang="en-US" sz="2899" dirty="0" err="1">
                <a:solidFill>
                  <a:srgbClr val="000000"/>
                </a:solidFill>
                <a:latin typeface="Arial Unicode"/>
                <a:ea typeface="Arial Unicode"/>
                <a:cs typeface="Arial Unicode"/>
                <a:sym typeface="Arial Unicode"/>
              </a:rPr>
              <a:t>特徵工程</a:t>
            </a:r>
            <a:endParaRPr lang="en-US" sz="2899" dirty="0">
              <a:solidFill>
                <a:srgbClr val="000000"/>
              </a:solidFill>
              <a:latin typeface="Arial Unicode"/>
              <a:ea typeface="Arial Unicode"/>
              <a:cs typeface="Arial Unicode"/>
              <a:sym typeface="Arial Unicode"/>
            </a:endParaRPr>
          </a:p>
          <a:p>
            <a:pPr algn="ctr">
              <a:lnSpc>
                <a:spcPts val="4059"/>
              </a:lnSpc>
              <a:spcBef>
                <a:spcPct val="0"/>
              </a:spcBef>
            </a:pPr>
            <a:r>
              <a:rPr lang="en-US" sz="2899" dirty="0" err="1">
                <a:solidFill>
                  <a:srgbClr val="000000"/>
                </a:solidFill>
                <a:latin typeface="Arial Unicode"/>
                <a:ea typeface="Arial Unicode"/>
                <a:cs typeface="Arial Unicode"/>
                <a:sym typeface="Arial Unicode"/>
              </a:rPr>
              <a:t>簡報製作</a:t>
            </a:r>
            <a:endParaRPr lang="en-US" sz="2899" dirty="0">
              <a:solidFill>
                <a:srgbClr val="000000"/>
              </a:solidFill>
              <a:latin typeface="Arial Unicode"/>
              <a:ea typeface="Arial Unicode"/>
              <a:cs typeface="Arial Unicode"/>
              <a:sym typeface="Arial Unicode"/>
            </a:endParaRPr>
          </a:p>
        </p:txBody>
      </p:sp>
      <p:sp>
        <p:nvSpPr>
          <p:cNvPr id="26" name="TextBox 26"/>
          <p:cNvSpPr txBox="1"/>
          <p:nvPr/>
        </p:nvSpPr>
        <p:spPr>
          <a:xfrm>
            <a:off x="2259467" y="4729990"/>
            <a:ext cx="2389104" cy="741295"/>
          </a:xfrm>
          <a:prstGeom prst="rect">
            <a:avLst/>
          </a:prstGeom>
        </p:spPr>
        <p:txBody>
          <a:bodyPr lIns="0" tIns="0" rIns="0" bIns="0" rtlCol="0" anchor="t">
            <a:spAutoFit/>
          </a:bodyPr>
          <a:lstStyle/>
          <a:p>
            <a:pPr algn="ctr">
              <a:lnSpc>
                <a:spcPts val="6027"/>
              </a:lnSpc>
            </a:pPr>
            <a:r>
              <a:rPr lang="en-US" sz="4305" b="1">
                <a:solidFill>
                  <a:srgbClr val="000000"/>
                </a:solidFill>
                <a:latin typeface="Noto Sans T Chinese Bold"/>
                <a:ea typeface="Noto Sans T Chinese Bold"/>
                <a:cs typeface="Noto Sans T Chinese Bold"/>
                <a:sym typeface="Noto Sans T Chinese Bold"/>
              </a:rPr>
              <a:t>組長-陸捷</a:t>
            </a:r>
          </a:p>
        </p:txBody>
      </p:sp>
      <p:sp>
        <p:nvSpPr>
          <p:cNvPr id="27" name="TextBox 27"/>
          <p:cNvSpPr txBox="1"/>
          <p:nvPr/>
        </p:nvSpPr>
        <p:spPr>
          <a:xfrm>
            <a:off x="2563365" y="5656639"/>
            <a:ext cx="1781307" cy="471637"/>
          </a:xfrm>
          <a:prstGeom prst="rect">
            <a:avLst/>
          </a:prstGeom>
        </p:spPr>
        <p:txBody>
          <a:bodyPr lIns="0" tIns="0" rIns="0" bIns="0" rtlCol="0" anchor="t">
            <a:spAutoFit/>
          </a:bodyPr>
          <a:lstStyle/>
          <a:p>
            <a:pPr algn="ctr">
              <a:lnSpc>
                <a:spcPts val="3927"/>
              </a:lnSpc>
            </a:pPr>
            <a:r>
              <a:rPr lang="en-US" sz="2805" b="1">
                <a:solidFill>
                  <a:srgbClr val="000000"/>
                </a:solidFill>
                <a:latin typeface="Noto Sans T Chinese Bold"/>
                <a:ea typeface="Noto Sans T Chinese Bold"/>
                <a:cs typeface="Noto Sans T Chinese Bold"/>
                <a:sym typeface="Noto Sans T Chinese Bold"/>
              </a:rPr>
              <a:t>資料分析師</a:t>
            </a:r>
          </a:p>
        </p:txBody>
      </p:sp>
      <p:sp>
        <p:nvSpPr>
          <p:cNvPr id="28" name="TextBox 28"/>
          <p:cNvSpPr txBox="1"/>
          <p:nvPr/>
        </p:nvSpPr>
        <p:spPr>
          <a:xfrm>
            <a:off x="8582243" y="6131239"/>
            <a:ext cx="1625832" cy="1535867"/>
          </a:xfrm>
          <a:prstGeom prst="rect">
            <a:avLst/>
          </a:prstGeom>
        </p:spPr>
        <p:txBody>
          <a:bodyPr wrap="square" lIns="0" tIns="0" rIns="0" bIns="0" rtlCol="0" anchor="t">
            <a:spAutoFit/>
          </a:bodyPr>
          <a:lstStyle/>
          <a:p>
            <a:pPr algn="ctr">
              <a:lnSpc>
                <a:spcPts val="4059"/>
              </a:lnSpc>
            </a:pPr>
            <a:r>
              <a:rPr lang="en-US" sz="2899" dirty="0" err="1">
                <a:solidFill>
                  <a:srgbClr val="000000"/>
                </a:solidFill>
                <a:latin typeface="Arial Unicode"/>
                <a:ea typeface="Arial Unicode"/>
                <a:cs typeface="Arial Unicode"/>
                <a:sym typeface="Arial Unicode"/>
              </a:rPr>
              <a:t>網路爬蟲</a:t>
            </a:r>
            <a:endParaRPr lang="en-US" sz="2899" dirty="0">
              <a:solidFill>
                <a:srgbClr val="000000"/>
              </a:solidFill>
              <a:latin typeface="Arial Unicode"/>
              <a:ea typeface="Arial Unicode"/>
              <a:cs typeface="Arial Unicode"/>
              <a:sym typeface="Arial Unicode"/>
            </a:endParaRPr>
          </a:p>
          <a:p>
            <a:pPr algn="ctr">
              <a:lnSpc>
                <a:spcPts val="4059"/>
              </a:lnSpc>
            </a:pPr>
            <a:r>
              <a:rPr lang="en-US" sz="2899" dirty="0" err="1">
                <a:solidFill>
                  <a:srgbClr val="000000"/>
                </a:solidFill>
                <a:latin typeface="Arial Unicode"/>
                <a:ea typeface="Arial Unicode"/>
                <a:cs typeface="Arial Unicode"/>
                <a:sym typeface="Arial Unicode"/>
              </a:rPr>
              <a:t>系統建置</a:t>
            </a:r>
            <a:endParaRPr lang="en-US" sz="2899" dirty="0">
              <a:solidFill>
                <a:srgbClr val="000000"/>
              </a:solidFill>
              <a:latin typeface="Arial Unicode"/>
              <a:ea typeface="Arial Unicode"/>
              <a:cs typeface="Arial Unicode"/>
              <a:sym typeface="Arial Unicode"/>
            </a:endParaRPr>
          </a:p>
          <a:p>
            <a:pPr algn="ctr">
              <a:lnSpc>
                <a:spcPts val="4059"/>
              </a:lnSpc>
              <a:spcBef>
                <a:spcPct val="0"/>
              </a:spcBef>
            </a:pPr>
            <a:r>
              <a:rPr lang="en-US" sz="2899" dirty="0" err="1">
                <a:solidFill>
                  <a:srgbClr val="000000"/>
                </a:solidFill>
                <a:latin typeface="Arial Unicode"/>
                <a:ea typeface="Arial Unicode"/>
                <a:cs typeface="Arial Unicode"/>
                <a:sym typeface="Arial Unicode"/>
              </a:rPr>
              <a:t>全端設計</a:t>
            </a:r>
            <a:endParaRPr lang="en-US" sz="2899" dirty="0">
              <a:solidFill>
                <a:srgbClr val="000000"/>
              </a:solidFill>
              <a:latin typeface="Arial Unicode"/>
              <a:ea typeface="Arial Unicode"/>
              <a:cs typeface="Arial Unicode"/>
              <a:sym typeface="Arial Unicode"/>
            </a:endParaRPr>
          </a:p>
        </p:txBody>
      </p:sp>
      <p:sp>
        <p:nvSpPr>
          <p:cNvPr id="29" name="TextBox 29"/>
          <p:cNvSpPr txBox="1"/>
          <p:nvPr/>
        </p:nvSpPr>
        <p:spPr>
          <a:xfrm>
            <a:off x="8466274" y="5656639"/>
            <a:ext cx="1781307" cy="471637"/>
          </a:xfrm>
          <a:prstGeom prst="rect">
            <a:avLst/>
          </a:prstGeom>
        </p:spPr>
        <p:txBody>
          <a:bodyPr lIns="0" tIns="0" rIns="0" bIns="0" rtlCol="0" anchor="t">
            <a:spAutoFit/>
          </a:bodyPr>
          <a:lstStyle/>
          <a:p>
            <a:pPr algn="ctr">
              <a:lnSpc>
                <a:spcPts val="3927"/>
              </a:lnSpc>
            </a:pPr>
            <a:r>
              <a:rPr lang="en-US" sz="2805" b="1">
                <a:solidFill>
                  <a:srgbClr val="000000"/>
                </a:solidFill>
                <a:latin typeface="Noto Sans T Chinese Bold"/>
                <a:ea typeface="Noto Sans T Chinese Bold"/>
                <a:cs typeface="Noto Sans T Chinese Bold"/>
                <a:sym typeface="Noto Sans T Chinese Bold"/>
              </a:rPr>
              <a:t>系統工程師</a:t>
            </a:r>
          </a:p>
        </p:txBody>
      </p:sp>
      <p:sp>
        <p:nvSpPr>
          <p:cNvPr id="30" name="TextBox 30"/>
          <p:cNvSpPr txBox="1"/>
          <p:nvPr/>
        </p:nvSpPr>
        <p:spPr>
          <a:xfrm>
            <a:off x="14485152" y="6131238"/>
            <a:ext cx="1625832" cy="1535867"/>
          </a:xfrm>
          <a:prstGeom prst="rect">
            <a:avLst/>
          </a:prstGeom>
        </p:spPr>
        <p:txBody>
          <a:bodyPr wrap="square" lIns="0" tIns="0" rIns="0" bIns="0" rtlCol="0" anchor="t">
            <a:spAutoFit/>
          </a:bodyPr>
          <a:lstStyle/>
          <a:p>
            <a:pPr algn="ctr">
              <a:lnSpc>
                <a:spcPts val="4059"/>
              </a:lnSpc>
            </a:pPr>
            <a:r>
              <a:rPr lang="en-US" sz="2899" dirty="0" err="1">
                <a:solidFill>
                  <a:srgbClr val="000000"/>
                </a:solidFill>
                <a:latin typeface="Arial Unicode"/>
                <a:ea typeface="Arial Unicode"/>
                <a:cs typeface="Arial Unicode"/>
                <a:sym typeface="Arial Unicode"/>
              </a:rPr>
              <a:t>網路爬蟲</a:t>
            </a:r>
            <a:endParaRPr lang="en-US" sz="2899" dirty="0">
              <a:solidFill>
                <a:srgbClr val="000000"/>
              </a:solidFill>
              <a:latin typeface="Arial Unicode"/>
              <a:ea typeface="Arial Unicode"/>
              <a:cs typeface="Arial Unicode"/>
              <a:sym typeface="Arial Unicode"/>
            </a:endParaRPr>
          </a:p>
          <a:p>
            <a:pPr algn="ctr">
              <a:lnSpc>
                <a:spcPts val="4059"/>
              </a:lnSpc>
            </a:pPr>
            <a:r>
              <a:rPr lang="en-US" sz="2899" dirty="0" err="1">
                <a:solidFill>
                  <a:srgbClr val="000000"/>
                </a:solidFill>
                <a:latin typeface="Arial Unicode"/>
                <a:ea typeface="Arial Unicode"/>
                <a:cs typeface="Arial Unicode"/>
                <a:sym typeface="Arial Unicode"/>
              </a:rPr>
              <a:t>資料分析</a:t>
            </a:r>
            <a:endParaRPr lang="en-US" sz="2899" dirty="0">
              <a:solidFill>
                <a:srgbClr val="000000"/>
              </a:solidFill>
              <a:latin typeface="Arial Unicode"/>
              <a:ea typeface="Arial Unicode"/>
              <a:cs typeface="Arial Unicode"/>
              <a:sym typeface="Arial Unicode"/>
            </a:endParaRPr>
          </a:p>
          <a:p>
            <a:pPr algn="ctr">
              <a:lnSpc>
                <a:spcPts val="4059"/>
              </a:lnSpc>
              <a:spcBef>
                <a:spcPct val="0"/>
              </a:spcBef>
            </a:pPr>
            <a:r>
              <a:rPr lang="en-US" sz="2899" dirty="0" err="1">
                <a:solidFill>
                  <a:srgbClr val="000000"/>
                </a:solidFill>
                <a:latin typeface="Arial Unicode"/>
                <a:ea typeface="Arial Unicode"/>
                <a:cs typeface="Arial Unicode"/>
                <a:sym typeface="Arial Unicode"/>
              </a:rPr>
              <a:t>模型建置</a:t>
            </a:r>
            <a:endParaRPr lang="en-US" sz="2899" dirty="0">
              <a:solidFill>
                <a:srgbClr val="000000"/>
              </a:solidFill>
              <a:latin typeface="Arial Unicode"/>
              <a:ea typeface="Arial Unicode"/>
              <a:cs typeface="Arial Unicode"/>
              <a:sym typeface="Arial Unicode"/>
            </a:endParaRPr>
          </a:p>
        </p:txBody>
      </p:sp>
      <p:sp>
        <p:nvSpPr>
          <p:cNvPr id="31" name="TextBox 31"/>
          <p:cNvSpPr txBox="1"/>
          <p:nvPr/>
        </p:nvSpPr>
        <p:spPr>
          <a:xfrm>
            <a:off x="14369184" y="5656639"/>
            <a:ext cx="1781307" cy="471637"/>
          </a:xfrm>
          <a:prstGeom prst="rect">
            <a:avLst/>
          </a:prstGeom>
        </p:spPr>
        <p:txBody>
          <a:bodyPr lIns="0" tIns="0" rIns="0" bIns="0" rtlCol="0" anchor="t">
            <a:spAutoFit/>
          </a:bodyPr>
          <a:lstStyle/>
          <a:p>
            <a:pPr algn="ctr">
              <a:lnSpc>
                <a:spcPts val="3927"/>
              </a:lnSpc>
            </a:pPr>
            <a:r>
              <a:rPr lang="en-US" sz="2805" b="1">
                <a:solidFill>
                  <a:srgbClr val="000000"/>
                </a:solidFill>
                <a:latin typeface="Noto Sans T Chinese Bold"/>
                <a:ea typeface="Noto Sans T Chinese Bold"/>
                <a:cs typeface="Noto Sans T Chinese Bold"/>
                <a:sym typeface="Noto Sans T Chinese Bold"/>
              </a:rPr>
              <a:t>資料分析師</a:t>
            </a:r>
          </a:p>
        </p:txBody>
      </p:sp>
      <p:grpSp>
        <p:nvGrpSpPr>
          <p:cNvPr id="32" name="Group 32"/>
          <p:cNvGrpSpPr/>
          <p:nvPr/>
        </p:nvGrpSpPr>
        <p:grpSpPr>
          <a:xfrm>
            <a:off x="17259300" y="0"/>
            <a:ext cx="992225" cy="1304093"/>
            <a:chOff x="0" y="0"/>
            <a:chExt cx="1322966" cy="1738791"/>
          </a:xfrm>
        </p:grpSpPr>
        <p:grpSp>
          <p:nvGrpSpPr>
            <p:cNvPr id="33" name="Group 33"/>
            <p:cNvGrpSpPr>
              <a:grpSpLocks noChangeAspect="1"/>
            </p:cNvGrpSpPr>
            <p:nvPr/>
          </p:nvGrpSpPr>
          <p:grpSpPr>
            <a:xfrm>
              <a:off x="0" y="0"/>
              <a:ext cx="1322966" cy="1322966"/>
              <a:chOff x="0" y="0"/>
              <a:chExt cx="13884457" cy="13884457"/>
            </a:xfrm>
          </p:grpSpPr>
          <p:sp>
            <p:nvSpPr>
              <p:cNvPr id="34" name="Freeform 34"/>
              <p:cNvSpPr/>
              <p:nvPr/>
            </p:nvSpPr>
            <p:spPr>
              <a:xfrm>
                <a:off x="-342874" y="-11125"/>
                <a:ext cx="14570202" cy="13906705"/>
              </a:xfrm>
              <a:custGeom>
                <a:avLst/>
                <a:gdLst/>
                <a:ahLst/>
                <a:cxnLst/>
                <a:rect l="l" t="t" r="r" b="b"/>
                <a:pathLst>
                  <a:path w="14570202" h="13906705">
                    <a:moveTo>
                      <a:pt x="7285101" y="11125"/>
                    </a:moveTo>
                    <a:cubicBezTo>
                      <a:pt x="4797487" y="0"/>
                      <a:pt x="2494061" y="1320743"/>
                      <a:pt x="1247030" y="3473245"/>
                    </a:cubicBezTo>
                    <a:cubicBezTo>
                      <a:pt x="0" y="5625748"/>
                      <a:pt x="0" y="8280957"/>
                      <a:pt x="1247030" y="10433459"/>
                    </a:cubicBezTo>
                    <a:cubicBezTo>
                      <a:pt x="2494061" y="12585962"/>
                      <a:pt x="4797487" y="13906705"/>
                      <a:pt x="7285101" y="13895580"/>
                    </a:cubicBezTo>
                    <a:cubicBezTo>
                      <a:pt x="9772716" y="13906705"/>
                      <a:pt x="12076142" y="12585962"/>
                      <a:pt x="13323172" y="10433459"/>
                    </a:cubicBezTo>
                    <a:cubicBezTo>
                      <a:pt x="14570202" y="8280957"/>
                      <a:pt x="14570202" y="5625748"/>
                      <a:pt x="13323172" y="3473245"/>
                    </a:cubicBezTo>
                    <a:cubicBezTo>
                      <a:pt x="12076142" y="1320743"/>
                      <a:pt x="9772716" y="0"/>
                      <a:pt x="7285101" y="11125"/>
                    </a:cubicBezTo>
                    <a:close/>
                  </a:path>
                </a:pathLst>
              </a:custGeom>
              <a:solidFill>
                <a:srgbClr val="999999"/>
              </a:solidFill>
            </p:spPr>
            <p:txBody>
              <a:bodyPr/>
              <a:lstStyle/>
              <a:p>
                <a:endParaRPr lang="zh-TW" altLang="en-US"/>
              </a:p>
            </p:txBody>
          </p:sp>
          <p:sp>
            <p:nvSpPr>
              <p:cNvPr id="35" name="Freeform 35"/>
              <p:cNvSpPr/>
              <p:nvPr/>
            </p:nvSpPr>
            <p:spPr>
              <a:xfrm>
                <a:off x="-254486" y="73238"/>
                <a:ext cx="14393428" cy="13737980"/>
              </a:xfrm>
              <a:custGeom>
                <a:avLst/>
                <a:gdLst/>
                <a:ahLst/>
                <a:cxnLst/>
                <a:rect l="l" t="t" r="r" b="b"/>
                <a:pathLst>
                  <a:path w="14393428" h="13737980">
                    <a:moveTo>
                      <a:pt x="7196713" y="10990"/>
                    </a:moveTo>
                    <a:cubicBezTo>
                      <a:pt x="4739280" y="0"/>
                      <a:pt x="2463801" y="1304718"/>
                      <a:pt x="1231900" y="3431105"/>
                    </a:cubicBezTo>
                    <a:cubicBezTo>
                      <a:pt x="0" y="5557493"/>
                      <a:pt x="0" y="8180486"/>
                      <a:pt x="1231900" y="10306873"/>
                    </a:cubicBezTo>
                    <a:cubicBezTo>
                      <a:pt x="2463801" y="12433261"/>
                      <a:pt x="4739280" y="13737979"/>
                      <a:pt x="7196713" y="13726989"/>
                    </a:cubicBezTo>
                    <a:cubicBezTo>
                      <a:pt x="9654147" y="13737979"/>
                      <a:pt x="11929626" y="12433261"/>
                      <a:pt x="13161527" y="10306873"/>
                    </a:cubicBezTo>
                    <a:cubicBezTo>
                      <a:pt x="14393428" y="8180486"/>
                      <a:pt x="14393428" y="5557493"/>
                      <a:pt x="13161527" y="3431105"/>
                    </a:cubicBezTo>
                    <a:cubicBezTo>
                      <a:pt x="11929626" y="1304718"/>
                      <a:pt x="9654147" y="0"/>
                      <a:pt x="7196713" y="10990"/>
                    </a:cubicBezTo>
                    <a:close/>
                  </a:path>
                </a:pathLst>
              </a:custGeom>
              <a:blipFill>
                <a:blip r:embed="rId5"/>
                <a:stretch>
                  <a:fillRect l="223" r="223" b="-24804"/>
                </a:stretch>
              </a:blipFill>
            </p:spPr>
            <p:txBody>
              <a:bodyPr/>
              <a:lstStyle/>
              <a:p>
                <a:endParaRPr lang="zh-TW" altLang="en-US"/>
              </a:p>
            </p:txBody>
          </p:sp>
        </p:grpSp>
        <p:sp>
          <p:nvSpPr>
            <p:cNvPr id="36" name="TextBox 36"/>
            <p:cNvSpPr txBox="1"/>
            <p:nvPr/>
          </p:nvSpPr>
          <p:spPr>
            <a:xfrm>
              <a:off x="347363" y="1333533"/>
              <a:ext cx="628240" cy="405258"/>
            </a:xfrm>
            <a:prstGeom prst="rect">
              <a:avLst/>
            </a:prstGeom>
          </p:spPr>
          <p:txBody>
            <a:bodyPr lIns="0" tIns="0" rIns="0" bIns="0" rtlCol="0" anchor="t">
              <a:spAutoFit/>
            </a:bodyPr>
            <a:lstStyle/>
            <a:p>
              <a:pPr algn="ctr">
                <a:lnSpc>
                  <a:spcPts val="2597"/>
                </a:lnSpc>
              </a:pPr>
              <a:r>
                <a:rPr lang="en-US" sz="1855" b="1">
                  <a:solidFill>
                    <a:srgbClr val="000000"/>
                  </a:solidFill>
                  <a:latin typeface="Noto Sans T Chinese Bold"/>
                  <a:ea typeface="Noto Sans T Chinese Bold"/>
                  <a:cs typeface="Noto Sans T Chinese Bold"/>
                  <a:sym typeface="Noto Sans T Chinese Bold"/>
                </a:rPr>
                <a:t>陸捷</a:t>
              </a: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402175" y="990600"/>
            <a:ext cx="5483649" cy="1418912"/>
            <a:chOff x="0" y="0"/>
            <a:chExt cx="7311533" cy="1891883"/>
          </a:xfrm>
        </p:grpSpPr>
        <p:sp>
          <p:nvSpPr>
            <p:cNvPr id="3" name="AutoShape 3"/>
            <p:cNvSpPr/>
            <p:nvPr/>
          </p:nvSpPr>
          <p:spPr>
            <a:xfrm>
              <a:off x="0" y="1872833"/>
              <a:ext cx="7311533" cy="0"/>
            </a:xfrm>
            <a:prstGeom prst="line">
              <a:avLst/>
            </a:prstGeom>
            <a:ln w="38100" cap="flat">
              <a:solidFill>
                <a:srgbClr val="000000"/>
              </a:solidFill>
              <a:prstDash val="solid"/>
              <a:headEnd type="none" w="sm" len="sm"/>
              <a:tailEnd type="none" w="sm" len="sm"/>
            </a:ln>
          </p:spPr>
          <p:txBody>
            <a:bodyPr/>
            <a:lstStyle/>
            <a:p>
              <a:endParaRPr lang="zh-TW" altLang="en-US"/>
            </a:p>
          </p:txBody>
        </p:sp>
        <p:sp>
          <p:nvSpPr>
            <p:cNvPr id="4" name="TextBox 4"/>
            <p:cNvSpPr txBox="1"/>
            <p:nvPr/>
          </p:nvSpPr>
          <p:spPr>
            <a:xfrm>
              <a:off x="0" y="38100"/>
              <a:ext cx="7311533" cy="1259078"/>
            </a:xfrm>
            <a:prstGeom prst="rect">
              <a:avLst/>
            </a:prstGeom>
          </p:spPr>
          <p:txBody>
            <a:bodyPr lIns="0" tIns="0" rIns="0" bIns="0" rtlCol="0" anchor="t">
              <a:spAutoFit/>
            </a:bodyPr>
            <a:lstStyle/>
            <a:p>
              <a:pPr marL="0" lvl="0" indent="0" algn="ctr">
                <a:lnSpc>
                  <a:spcPts val="7324"/>
                </a:lnSpc>
              </a:pPr>
              <a:r>
                <a:rPr lang="en-US" sz="6425" b="1" spc="64">
                  <a:solidFill>
                    <a:srgbClr val="000000"/>
                  </a:solidFill>
                  <a:latin typeface="Arial Unicode Bold"/>
                  <a:ea typeface="Arial Unicode Bold"/>
                  <a:cs typeface="Arial Unicode Bold"/>
                  <a:sym typeface="Arial Unicode Bold"/>
                </a:rPr>
                <a:t>團隊介紹</a:t>
              </a:r>
            </a:p>
          </p:txBody>
        </p:sp>
      </p:grpSp>
      <p:grpSp>
        <p:nvGrpSpPr>
          <p:cNvPr id="8" name="Group 8"/>
          <p:cNvGrpSpPr/>
          <p:nvPr/>
        </p:nvGrpSpPr>
        <p:grpSpPr>
          <a:xfrm>
            <a:off x="14164837" y="9589260"/>
            <a:ext cx="3094463" cy="366780"/>
            <a:chOff x="0" y="0"/>
            <a:chExt cx="4125951" cy="489041"/>
          </a:xfrm>
        </p:grpSpPr>
        <p:sp>
          <p:nvSpPr>
            <p:cNvPr id="9" name="TextBox 9"/>
            <p:cNvSpPr txBox="1"/>
            <p:nvPr/>
          </p:nvSpPr>
          <p:spPr>
            <a:xfrm>
              <a:off x="562691" y="76117"/>
              <a:ext cx="3563260" cy="376173"/>
            </a:xfrm>
            <a:prstGeom prst="rect">
              <a:avLst/>
            </a:prstGeom>
          </p:spPr>
          <p:txBody>
            <a:bodyPr lIns="0" tIns="0" rIns="0" bIns="0" rtlCol="0" anchor="t">
              <a:spAutoFit/>
            </a:bodyPr>
            <a:lstStyle/>
            <a:p>
              <a:pPr marL="0" lvl="0" indent="0" algn="l">
                <a:lnSpc>
                  <a:spcPts val="2165"/>
                </a:lnSpc>
              </a:pPr>
              <a:r>
                <a:rPr lang="en-US" sz="2000" b="1" spc="37" dirty="0" err="1">
                  <a:solidFill>
                    <a:srgbClr val="FFFFFF"/>
                  </a:solidFill>
                  <a:latin typeface="微軟正黑體 Light" panose="020B0304030504040204" pitchFamily="34" charset="-120"/>
                  <a:ea typeface="微軟正黑體 Light" panose="020B0304030504040204" pitchFamily="34" charset="-120"/>
                  <a:cs typeface="Arial Unicode Bold"/>
                  <a:sym typeface="Arial Unicode Bold"/>
                </a:rPr>
                <a:t>團隊介紹</a:t>
              </a:r>
              <a:endParaRPr lang="en-US" sz="2000" b="1" spc="37" dirty="0">
                <a:solidFill>
                  <a:srgbClr val="FFFFFF"/>
                </a:solidFill>
                <a:latin typeface="微軟正黑體 Light" panose="020B0304030504040204" pitchFamily="34" charset="-120"/>
                <a:ea typeface="微軟正黑體 Light" panose="020B0304030504040204" pitchFamily="34" charset="-120"/>
                <a:cs typeface="Arial Unicode Bold"/>
                <a:sym typeface="Arial Unicode Bold"/>
              </a:endParaRPr>
            </a:p>
          </p:txBody>
        </p:sp>
        <p:sp>
          <p:nvSpPr>
            <p:cNvPr id="10" name="Freeform 10"/>
            <p:cNvSpPr/>
            <p:nvPr/>
          </p:nvSpPr>
          <p:spPr>
            <a:xfrm rot="5400000">
              <a:off x="-39568" y="39568"/>
              <a:ext cx="489041" cy="409905"/>
            </a:xfrm>
            <a:custGeom>
              <a:avLst/>
              <a:gdLst/>
              <a:ahLst/>
              <a:cxnLst/>
              <a:rect l="l" t="t" r="r" b="b"/>
              <a:pathLst>
                <a:path w="489041" h="409905">
                  <a:moveTo>
                    <a:pt x="0" y="0"/>
                  </a:moveTo>
                  <a:lnTo>
                    <a:pt x="489041" y="0"/>
                  </a:lnTo>
                  <a:lnTo>
                    <a:pt x="489041" y="409905"/>
                  </a:lnTo>
                  <a:lnTo>
                    <a:pt x="0" y="40990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zh-TW" altLang="en-US"/>
            </a:p>
          </p:txBody>
        </p:sp>
      </p:grpSp>
      <p:sp>
        <p:nvSpPr>
          <p:cNvPr id="11" name="TextBox 11"/>
          <p:cNvSpPr txBox="1"/>
          <p:nvPr/>
        </p:nvSpPr>
        <p:spPr>
          <a:xfrm>
            <a:off x="2101673" y="6162929"/>
            <a:ext cx="2635268" cy="1021584"/>
          </a:xfrm>
          <a:prstGeom prst="rect">
            <a:avLst/>
          </a:prstGeom>
        </p:spPr>
        <p:txBody>
          <a:bodyPr wrap="square" lIns="0" tIns="0" rIns="0" bIns="0" rtlCol="0" anchor="t">
            <a:spAutoFit/>
          </a:bodyPr>
          <a:lstStyle/>
          <a:p>
            <a:pPr algn="ctr">
              <a:lnSpc>
                <a:spcPts val="4059"/>
              </a:lnSpc>
            </a:pPr>
            <a:r>
              <a:rPr lang="en-US" sz="2899" dirty="0" err="1">
                <a:solidFill>
                  <a:srgbClr val="000000"/>
                </a:solidFill>
                <a:latin typeface="Arial Unicode"/>
                <a:ea typeface="Arial Unicode"/>
                <a:cs typeface="Arial Unicode"/>
                <a:sym typeface="Arial Unicode"/>
              </a:rPr>
              <a:t>網路爬蟲</a:t>
            </a:r>
            <a:endParaRPr lang="en-US" sz="2899" dirty="0">
              <a:solidFill>
                <a:srgbClr val="000000"/>
              </a:solidFill>
              <a:latin typeface="Arial Unicode"/>
              <a:ea typeface="Arial Unicode"/>
              <a:cs typeface="Arial Unicode"/>
              <a:sym typeface="Arial Unicode"/>
            </a:endParaRPr>
          </a:p>
          <a:p>
            <a:pPr algn="ctr">
              <a:lnSpc>
                <a:spcPts val="4059"/>
              </a:lnSpc>
              <a:spcBef>
                <a:spcPct val="0"/>
              </a:spcBef>
            </a:pPr>
            <a:r>
              <a:rPr lang="en-US" sz="2899" dirty="0" err="1">
                <a:solidFill>
                  <a:srgbClr val="000000"/>
                </a:solidFill>
                <a:latin typeface="Arial Unicode"/>
                <a:ea typeface="Arial Unicode"/>
                <a:cs typeface="Arial Unicode"/>
                <a:sym typeface="Arial Unicode"/>
              </a:rPr>
              <a:t>資料視覺化分析</a:t>
            </a:r>
            <a:endParaRPr lang="en-US" sz="2899" dirty="0">
              <a:solidFill>
                <a:srgbClr val="000000"/>
              </a:solidFill>
              <a:latin typeface="Arial Unicode"/>
              <a:ea typeface="Arial Unicode"/>
              <a:cs typeface="Arial Unicode"/>
              <a:sym typeface="Arial Unicode"/>
            </a:endParaRPr>
          </a:p>
        </p:txBody>
      </p:sp>
      <p:grpSp>
        <p:nvGrpSpPr>
          <p:cNvPr id="13" name="Group 13"/>
          <p:cNvGrpSpPr/>
          <p:nvPr/>
        </p:nvGrpSpPr>
        <p:grpSpPr>
          <a:xfrm>
            <a:off x="2302789" y="2445134"/>
            <a:ext cx="2302460" cy="3026151"/>
            <a:chOff x="0" y="0"/>
            <a:chExt cx="3069946" cy="4034867"/>
          </a:xfrm>
        </p:grpSpPr>
        <p:grpSp>
          <p:nvGrpSpPr>
            <p:cNvPr id="14" name="Group 14"/>
            <p:cNvGrpSpPr>
              <a:grpSpLocks noChangeAspect="1"/>
            </p:cNvGrpSpPr>
            <p:nvPr/>
          </p:nvGrpSpPr>
          <p:grpSpPr>
            <a:xfrm>
              <a:off x="0" y="0"/>
              <a:ext cx="3069946" cy="3069946"/>
              <a:chOff x="0" y="0"/>
              <a:chExt cx="13884457" cy="13884457"/>
            </a:xfrm>
          </p:grpSpPr>
          <p:sp>
            <p:nvSpPr>
              <p:cNvPr id="15" name="Freeform 15"/>
              <p:cNvSpPr/>
              <p:nvPr/>
            </p:nvSpPr>
            <p:spPr>
              <a:xfrm>
                <a:off x="-342874" y="-11125"/>
                <a:ext cx="14570202" cy="13906705"/>
              </a:xfrm>
              <a:custGeom>
                <a:avLst/>
                <a:gdLst/>
                <a:ahLst/>
                <a:cxnLst/>
                <a:rect l="l" t="t" r="r" b="b"/>
                <a:pathLst>
                  <a:path w="14570202" h="13906705">
                    <a:moveTo>
                      <a:pt x="7285101" y="11125"/>
                    </a:moveTo>
                    <a:cubicBezTo>
                      <a:pt x="4797487" y="0"/>
                      <a:pt x="2494061" y="1320743"/>
                      <a:pt x="1247030" y="3473245"/>
                    </a:cubicBezTo>
                    <a:cubicBezTo>
                      <a:pt x="0" y="5625748"/>
                      <a:pt x="0" y="8280957"/>
                      <a:pt x="1247030" y="10433459"/>
                    </a:cubicBezTo>
                    <a:cubicBezTo>
                      <a:pt x="2494061" y="12585962"/>
                      <a:pt x="4797487" y="13906705"/>
                      <a:pt x="7285101" y="13895580"/>
                    </a:cubicBezTo>
                    <a:cubicBezTo>
                      <a:pt x="9772716" y="13906705"/>
                      <a:pt x="12076142" y="12585962"/>
                      <a:pt x="13323172" y="10433459"/>
                    </a:cubicBezTo>
                    <a:cubicBezTo>
                      <a:pt x="14570202" y="8280957"/>
                      <a:pt x="14570202" y="5625748"/>
                      <a:pt x="13323172" y="3473245"/>
                    </a:cubicBezTo>
                    <a:cubicBezTo>
                      <a:pt x="12076142" y="1320743"/>
                      <a:pt x="9772716" y="0"/>
                      <a:pt x="7285101" y="11125"/>
                    </a:cubicBezTo>
                    <a:close/>
                  </a:path>
                </a:pathLst>
              </a:custGeom>
              <a:solidFill>
                <a:srgbClr val="999999"/>
              </a:solidFill>
            </p:spPr>
            <p:txBody>
              <a:bodyPr/>
              <a:lstStyle/>
              <a:p>
                <a:endParaRPr lang="zh-TW" altLang="en-US"/>
              </a:p>
            </p:txBody>
          </p:sp>
          <p:sp>
            <p:nvSpPr>
              <p:cNvPr id="16" name="Freeform 16"/>
              <p:cNvSpPr/>
              <p:nvPr/>
            </p:nvSpPr>
            <p:spPr>
              <a:xfrm>
                <a:off x="-254486" y="73238"/>
                <a:ext cx="14393428" cy="13737980"/>
              </a:xfrm>
              <a:custGeom>
                <a:avLst/>
                <a:gdLst/>
                <a:ahLst/>
                <a:cxnLst/>
                <a:rect l="l" t="t" r="r" b="b"/>
                <a:pathLst>
                  <a:path w="14393428" h="13737980">
                    <a:moveTo>
                      <a:pt x="7196713" y="10990"/>
                    </a:moveTo>
                    <a:cubicBezTo>
                      <a:pt x="4739280" y="0"/>
                      <a:pt x="2463801" y="1304718"/>
                      <a:pt x="1231900" y="3431105"/>
                    </a:cubicBezTo>
                    <a:cubicBezTo>
                      <a:pt x="0" y="5557493"/>
                      <a:pt x="0" y="8180486"/>
                      <a:pt x="1231900" y="10306873"/>
                    </a:cubicBezTo>
                    <a:cubicBezTo>
                      <a:pt x="2463801" y="12433261"/>
                      <a:pt x="4739280" y="13737979"/>
                      <a:pt x="7196713" y="13726989"/>
                    </a:cubicBezTo>
                    <a:cubicBezTo>
                      <a:pt x="9654147" y="13737979"/>
                      <a:pt x="11929626" y="12433261"/>
                      <a:pt x="13161527" y="10306873"/>
                    </a:cubicBezTo>
                    <a:cubicBezTo>
                      <a:pt x="14393428" y="8180486"/>
                      <a:pt x="14393428" y="5557493"/>
                      <a:pt x="13161527" y="3431105"/>
                    </a:cubicBezTo>
                    <a:cubicBezTo>
                      <a:pt x="11929626" y="1304718"/>
                      <a:pt x="9654147" y="0"/>
                      <a:pt x="7196713" y="10990"/>
                    </a:cubicBezTo>
                    <a:close/>
                  </a:path>
                </a:pathLst>
              </a:custGeom>
              <a:blipFill>
                <a:blip r:embed="rId4"/>
                <a:stretch>
                  <a:fillRect l="223" r="223"/>
                </a:stretch>
              </a:blipFill>
            </p:spPr>
            <p:txBody>
              <a:bodyPr/>
              <a:lstStyle/>
              <a:p>
                <a:endParaRPr lang="zh-TW" altLang="en-US"/>
              </a:p>
            </p:txBody>
          </p:sp>
        </p:grpSp>
        <p:sp>
          <p:nvSpPr>
            <p:cNvPr id="17" name="TextBox 17"/>
            <p:cNvSpPr txBox="1"/>
            <p:nvPr/>
          </p:nvSpPr>
          <p:spPr>
            <a:xfrm>
              <a:off x="441599" y="3075049"/>
              <a:ext cx="2186749" cy="959818"/>
            </a:xfrm>
            <a:prstGeom prst="rect">
              <a:avLst/>
            </a:prstGeom>
          </p:spPr>
          <p:txBody>
            <a:bodyPr lIns="0" tIns="0" rIns="0" bIns="0" rtlCol="0" anchor="t">
              <a:spAutoFit/>
            </a:bodyPr>
            <a:lstStyle/>
            <a:p>
              <a:pPr algn="ctr">
                <a:lnSpc>
                  <a:spcPts val="6027"/>
                </a:lnSpc>
              </a:pPr>
              <a:r>
                <a:rPr lang="en-US" sz="4305" b="1">
                  <a:solidFill>
                    <a:srgbClr val="000000"/>
                  </a:solidFill>
                  <a:latin typeface="Noto Sans T Chinese Bold"/>
                  <a:ea typeface="Noto Sans T Chinese Bold"/>
                  <a:cs typeface="Noto Sans T Chinese Bold"/>
                  <a:sym typeface="Noto Sans T Chinese Bold"/>
                </a:rPr>
                <a:t>廖國志</a:t>
              </a:r>
            </a:p>
          </p:txBody>
        </p:sp>
      </p:grpSp>
      <p:sp>
        <p:nvSpPr>
          <p:cNvPr id="18" name="TextBox 18"/>
          <p:cNvSpPr txBox="1"/>
          <p:nvPr/>
        </p:nvSpPr>
        <p:spPr>
          <a:xfrm>
            <a:off x="2563365" y="5656639"/>
            <a:ext cx="1781307" cy="471637"/>
          </a:xfrm>
          <a:prstGeom prst="rect">
            <a:avLst/>
          </a:prstGeom>
        </p:spPr>
        <p:txBody>
          <a:bodyPr lIns="0" tIns="0" rIns="0" bIns="0" rtlCol="0" anchor="t">
            <a:spAutoFit/>
          </a:bodyPr>
          <a:lstStyle/>
          <a:p>
            <a:pPr algn="ctr">
              <a:lnSpc>
                <a:spcPts val="3927"/>
              </a:lnSpc>
            </a:pPr>
            <a:r>
              <a:rPr lang="en-US" sz="2805" b="1">
                <a:solidFill>
                  <a:srgbClr val="000000"/>
                </a:solidFill>
                <a:latin typeface="Noto Sans T Chinese Bold"/>
                <a:ea typeface="Noto Sans T Chinese Bold"/>
                <a:cs typeface="Noto Sans T Chinese Bold"/>
                <a:sym typeface="Noto Sans T Chinese Bold"/>
              </a:rPr>
              <a:t>資料分析師</a:t>
            </a:r>
          </a:p>
        </p:txBody>
      </p:sp>
      <p:sp>
        <p:nvSpPr>
          <p:cNvPr id="19" name="TextBox 19"/>
          <p:cNvSpPr txBox="1"/>
          <p:nvPr/>
        </p:nvSpPr>
        <p:spPr>
          <a:xfrm>
            <a:off x="14374351" y="6143153"/>
            <a:ext cx="1781306" cy="1535867"/>
          </a:xfrm>
          <a:prstGeom prst="rect">
            <a:avLst/>
          </a:prstGeom>
        </p:spPr>
        <p:txBody>
          <a:bodyPr wrap="square" lIns="0" tIns="0" rIns="0" bIns="0" rtlCol="0" anchor="t">
            <a:spAutoFit/>
          </a:bodyPr>
          <a:lstStyle/>
          <a:p>
            <a:pPr algn="ctr">
              <a:lnSpc>
                <a:spcPts val="4059"/>
              </a:lnSpc>
            </a:pPr>
            <a:r>
              <a:rPr lang="en-US" sz="2899" dirty="0" err="1">
                <a:solidFill>
                  <a:srgbClr val="000000"/>
                </a:solidFill>
                <a:latin typeface="Arial Unicode"/>
                <a:ea typeface="Arial Unicode"/>
                <a:cs typeface="Arial Unicode"/>
                <a:sym typeface="Arial Unicode"/>
              </a:rPr>
              <a:t>網路爬蟲</a:t>
            </a:r>
            <a:endParaRPr lang="en-US" sz="2899" dirty="0">
              <a:solidFill>
                <a:srgbClr val="000000"/>
              </a:solidFill>
              <a:latin typeface="Arial Unicode"/>
              <a:ea typeface="Arial Unicode"/>
              <a:cs typeface="Arial Unicode"/>
              <a:sym typeface="Arial Unicode"/>
            </a:endParaRPr>
          </a:p>
          <a:p>
            <a:pPr algn="ctr">
              <a:lnSpc>
                <a:spcPts val="4059"/>
              </a:lnSpc>
            </a:pPr>
            <a:r>
              <a:rPr lang="en-US" sz="2899" dirty="0" err="1">
                <a:solidFill>
                  <a:srgbClr val="000000"/>
                </a:solidFill>
                <a:latin typeface="Arial Unicode"/>
                <a:ea typeface="Arial Unicode"/>
                <a:cs typeface="Arial Unicode"/>
                <a:sym typeface="Arial Unicode"/>
              </a:rPr>
              <a:t>特徵工程</a:t>
            </a:r>
            <a:endParaRPr lang="en-US" sz="2899" dirty="0">
              <a:solidFill>
                <a:srgbClr val="000000"/>
              </a:solidFill>
              <a:latin typeface="Arial Unicode"/>
              <a:ea typeface="Arial Unicode"/>
              <a:cs typeface="Arial Unicode"/>
              <a:sym typeface="Arial Unicode"/>
            </a:endParaRPr>
          </a:p>
          <a:p>
            <a:pPr algn="ctr">
              <a:lnSpc>
                <a:spcPts val="4059"/>
              </a:lnSpc>
              <a:spcBef>
                <a:spcPct val="0"/>
              </a:spcBef>
            </a:pPr>
            <a:r>
              <a:rPr lang="en-US" sz="2899" dirty="0" err="1">
                <a:solidFill>
                  <a:srgbClr val="000000"/>
                </a:solidFill>
                <a:latin typeface="Arial Unicode"/>
                <a:ea typeface="Arial Unicode"/>
                <a:cs typeface="Arial Unicode"/>
                <a:sym typeface="Arial Unicode"/>
              </a:rPr>
              <a:t>機器學習</a:t>
            </a:r>
            <a:endParaRPr lang="en-US" sz="2899" dirty="0">
              <a:solidFill>
                <a:srgbClr val="000000"/>
              </a:solidFill>
              <a:latin typeface="Arial Unicode"/>
              <a:ea typeface="Arial Unicode"/>
              <a:cs typeface="Arial Unicode"/>
              <a:sym typeface="Arial Unicode"/>
            </a:endParaRPr>
          </a:p>
        </p:txBody>
      </p:sp>
      <p:grpSp>
        <p:nvGrpSpPr>
          <p:cNvPr id="20" name="Group 20"/>
          <p:cNvGrpSpPr/>
          <p:nvPr/>
        </p:nvGrpSpPr>
        <p:grpSpPr>
          <a:xfrm>
            <a:off x="14108608" y="2445134"/>
            <a:ext cx="2302460" cy="3026151"/>
            <a:chOff x="0" y="0"/>
            <a:chExt cx="3069946" cy="4034867"/>
          </a:xfrm>
        </p:grpSpPr>
        <p:grpSp>
          <p:nvGrpSpPr>
            <p:cNvPr id="21" name="Group 21"/>
            <p:cNvGrpSpPr>
              <a:grpSpLocks noChangeAspect="1"/>
            </p:cNvGrpSpPr>
            <p:nvPr/>
          </p:nvGrpSpPr>
          <p:grpSpPr>
            <a:xfrm>
              <a:off x="0" y="0"/>
              <a:ext cx="3069946" cy="3069946"/>
              <a:chOff x="0" y="0"/>
              <a:chExt cx="13884457" cy="13884457"/>
            </a:xfrm>
          </p:grpSpPr>
          <p:sp>
            <p:nvSpPr>
              <p:cNvPr id="22" name="Freeform 22"/>
              <p:cNvSpPr/>
              <p:nvPr/>
            </p:nvSpPr>
            <p:spPr>
              <a:xfrm>
                <a:off x="-342874" y="-11125"/>
                <a:ext cx="14570202" cy="13906705"/>
              </a:xfrm>
              <a:custGeom>
                <a:avLst/>
                <a:gdLst/>
                <a:ahLst/>
                <a:cxnLst/>
                <a:rect l="l" t="t" r="r" b="b"/>
                <a:pathLst>
                  <a:path w="14570202" h="13906705">
                    <a:moveTo>
                      <a:pt x="7285101" y="11125"/>
                    </a:moveTo>
                    <a:cubicBezTo>
                      <a:pt x="4797487" y="0"/>
                      <a:pt x="2494061" y="1320743"/>
                      <a:pt x="1247030" y="3473245"/>
                    </a:cubicBezTo>
                    <a:cubicBezTo>
                      <a:pt x="0" y="5625748"/>
                      <a:pt x="0" y="8280957"/>
                      <a:pt x="1247030" y="10433459"/>
                    </a:cubicBezTo>
                    <a:cubicBezTo>
                      <a:pt x="2494061" y="12585962"/>
                      <a:pt x="4797487" y="13906705"/>
                      <a:pt x="7285101" y="13895580"/>
                    </a:cubicBezTo>
                    <a:cubicBezTo>
                      <a:pt x="9772716" y="13906705"/>
                      <a:pt x="12076142" y="12585962"/>
                      <a:pt x="13323172" y="10433459"/>
                    </a:cubicBezTo>
                    <a:cubicBezTo>
                      <a:pt x="14570202" y="8280957"/>
                      <a:pt x="14570202" y="5625748"/>
                      <a:pt x="13323172" y="3473245"/>
                    </a:cubicBezTo>
                    <a:cubicBezTo>
                      <a:pt x="12076142" y="1320743"/>
                      <a:pt x="9772716" y="0"/>
                      <a:pt x="7285101" y="11125"/>
                    </a:cubicBezTo>
                    <a:close/>
                  </a:path>
                </a:pathLst>
              </a:custGeom>
              <a:solidFill>
                <a:srgbClr val="999999"/>
              </a:solidFill>
            </p:spPr>
            <p:txBody>
              <a:bodyPr/>
              <a:lstStyle/>
              <a:p>
                <a:endParaRPr lang="zh-TW" altLang="en-US"/>
              </a:p>
            </p:txBody>
          </p:sp>
          <p:sp>
            <p:nvSpPr>
              <p:cNvPr id="23" name="Freeform 23"/>
              <p:cNvSpPr/>
              <p:nvPr/>
            </p:nvSpPr>
            <p:spPr>
              <a:xfrm>
                <a:off x="-254486" y="73238"/>
                <a:ext cx="14393428" cy="13737980"/>
              </a:xfrm>
              <a:custGeom>
                <a:avLst/>
                <a:gdLst/>
                <a:ahLst/>
                <a:cxnLst/>
                <a:rect l="l" t="t" r="r" b="b"/>
                <a:pathLst>
                  <a:path w="14393428" h="13737980">
                    <a:moveTo>
                      <a:pt x="7196713" y="10990"/>
                    </a:moveTo>
                    <a:cubicBezTo>
                      <a:pt x="4739280" y="0"/>
                      <a:pt x="2463801" y="1304718"/>
                      <a:pt x="1231900" y="3431105"/>
                    </a:cubicBezTo>
                    <a:cubicBezTo>
                      <a:pt x="0" y="5557493"/>
                      <a:pt x="0" y="8180486"/>
                      <a:pt x="1231900" y="10306873"/>
                    </a:cubicBezTo>
                    <a:cubicBezTo>
                      <a:pt x="2463801" y="12433261"/>
                      <a:pt x="4739280" y="13737979"/>
                      <a:pt x="7196713" y="13726989"/>
                    </a:cubicBezTo>
                    <a:cubicBezTo>
                      <a:pt x="9654147" y="13737979"/>
                      <a:pt x="11929626" y="12433261"/>
                      <a:pt x="13161527" y="10306873"/>
                    </a:cubicBezTo>
                    <a:cubicBezTo>
                      <a:pt x="14393428" y="8180486"/>
                      <a:pt x="14393428" y="5557493"/>
                      <a:pt x="13161527" y="3431105"/>
                    </a:cubicBezTo>
                    <a:cubicBezTo>
                      <a:pt x="11929626" y="1304718"/>
                      <a:pt x="9654147" y="0"/>
                      <a:pt x="7196713" y="10990"/>
                    </a:cubicBezTo>
                    <a:close/>
                  </a:path>
                </a:pathLst>
              </a:custGeom>
              <a:blipFill>
                <a:blip r:embed="rId5"/>
                <a:stretch>
                  <a:fillRect l="223" r="223" b="-9309"/>
                </a:stretch>
              </a:blipFill>
            </p:spPr>
            <p:txBody>
              <a:bodyPr/>
              <a:lstStyle/>
              <a:p>
                <a:endParaRPr lang="zh-TW" altLang="en-US"/>
              </a:p>
            </p:txBody>
          </p:sp>
        </p:grpSp>
        <p:sp>
          <p:nvSpPr>
            <p:cNvPr id="24" name="TextBox 24"/>
            <p:cNvSpPr txBox="1"/>
            <p:nvPr/>
          </p:nvSpPr>
          <p:spPr>
            <a:xfrm>
              <a:off x="441599" y="3075049"/>
              <a:ext cx="2186749" cy="959818"/>
            </a:xfrm>
            <a:prstGeom prst="rect">
              <a:avLst/>
            </a:prstGeom>
          </p:spPr>
          <p:txBody>
            <a:bodyPr lIns="0" tIns="0" rIns="0" bIns="0" rtlCol="0" anchor="t">
              <a:spAutoFit/>
            </a:bodyPr>
            <a:lstStyle/>
            <a:p>
              <a:pPr algn="ctr">
                <a:lnSpc>
                  <a:spcPts val="6027"/>
                </a:lnSpc>
              </a:pPr>
              <a:r>
                <a:rPr lang="en-US" sz="4305" b="1">
                  <a:solidFill>
                    <a:srgbClr val="000000"/>
                  </a:solidFill>
                  <a:latin typeface="Noto Sans T Chinese Bold"/>
                  <a:ea typeface="Noto Sans T Chinese Bold"/>
                  <a:cs typeface="Noto Sans T Chinese Bold"/>
                  <a:sym typeface="Noto Sans T Chinese Bold"/>
                </a:rPr>
                <a:t>謝旻臻</a:t>
              </a:r>
            </a:p>
          </p:txBody>
        </p:sp>
      </p:grpSp>
      <p:sp>
        <p:nvSpPr>
          <p:cNvPr id="25" name="TextBox 25"/>
          <p:cNvSpPr txBox="1"/>
          <p:nvPr/>
        </p:nvSpPr>
        <p:spPr>
          <a:xfrm>
            <a:off x="14369184" y="5656639"/>
            <a:ext cx="1781307" cy="471637"/>
          </a:xfrm>
          <a:prstGeom prst="rect">
            <a:avLst/>
          </a:prstGeom>
        </p:spPr>
        <p:txBody>
          <a:bodyPr lIns="0" tIns="0" rIns="0" bIns="0" rtlCol="0" anchor="t">
            <a:spAutoFit/>
          </a:bodyPr>
          <a:lstStyle/>
          <a:p>
            <a:pPr algn="ctr">
              <a:lnSpc>
                <a:spcPts val="3927"/>
              </a:lnSpc>
            </a:pPr>
            <a:r>
              <a:rPr lang="en-US" sz="2805" b="1">
                <a:solidFill>
                  <a:srgbClr val="000000"/>
                </a:solidFill>
                <a:latin typeface="Noto Sans T Chinese Bold"/>
                <a:ea typeface="Noto Sans T Chinese Bold"/>
                <a:cs typeface="Noto Sans T Chinese Bold"/>
                <a:sym typeface="Noto Sans T Chinese Bold"/>
              </a:rPr>
              <a:t>資料科學家</a:t>
            </a:r>
          </a:p>
        </p:txBody>
      </p:sp>
      <p:sp>
        <p:nvSpPr>
          <p:cNvPr id="26" name="TextBox 26"/>
          <p:cNvSpPr txBox="1"/>
          <p:nvPr/>
        </p:nvSpPr>
        <p:spPr>
          <a:xfrm>
            <a:off x="8471442" y="6162929"/>
            <a:ext cx="1781306" cy="2050151"/>
          </a:xfrm>
          <a:prstGeom prst="rect">
            <a:avLst/>
          </a:prstGeom>
        </p:spPr>
        <p:txBody>
          <a:bodyPr wrap="square" lIns="0" tIns="0" rIns="0" bIns="0" rtlCol="0" anchor="t">
            <a:spAutoFit/>
          </a:bodyPr>
          <a:lstStyle/>
          <a:p>
            <a:pPr algn="ctr">
              <a:lnSpc>
                <a:spcPts val="4059"/>
              </a:lnSpc>
            </a:pPr>
            <a:r>
              <a:rPr lang="en-US" sz="2899" dirty="0" err="1">
                <a:solidFill>
                  <a:srgbClr val="000000"/>
                </a:solidFill>
                <a:latin typeface="Arial Unicode"/>
                <a:ea typeface="Arial Unicode"/>
                <a:cs typeface="Arial Unicode"/>
                <a:sym typeface="Arial Unicode"/>
              </a:rPr>
              <a:t>網路爬蟲</a:t>
            </a:r>
            <a:endParaRPr lang="en-US" sz="2899" dirty="0">
              <a:solidFill>
                <a:srgbClr val="000000"/>
              </a:solidFill>
              <a:latin typeface="Arial Unicode"/>
              <a:ea typeface="Arial Unicode"/>
              <a:cs typeface="Arial Unicode"/>
              <a:sym typeface="Arial Unicode"/>
            </a:endParaRPr>
          </a:p>
          <a:p>
            <a:pPr algn="ctr">
              <a:lnSpc>
                <a:spcPts val="4059"/>
              </a:lnSpc>
            </a:pPr>
            <a:r>
              <a:rPr lang="en-US" sz="2899" dirty="0" err="1">
                <a:solidFill>
                  <a:srgbClr val="000000"/>
                </a:solidFill>
                <a:latin typeface="Arial Unicode"/>
                <a:ea typeface="Arial Unicode"/>
                <a:cs typeface="Arial Unicode"/>
                <a:sym typeface="Arial Unicode"/>
              </a:rPr>
              <a:t>資料清整</a:t>
            </a:r>
            <a:endParaRPr lang="en-US" sz="2899" dirty="0">
              <a:solidFill>
                <a:srgbClr val="000000"/>
              </a:solidFill>
              <a:latin typeface="Arial Unicode"/>
              <a:ea typeface="Arial Unicode"/>
              <a:cs typeface="Arial Unicode"/>
              <a:sym typeface="Arial Unicode"/>
            </a:endParaRPr>
          </a:p>
          <a:p>
            <a:pPr algn="ctr">
              <a:lnSpc>
                <a:spcPts val="4059"/>
              </a:lnSpc>
            </a:pPr>
            <a:r>
              <a:rPr lang="en-US" sz="2899" dirty="0" err="1">
                <a:solidFill>
                  <a:srgbClr val="000000"/>
                </a:solidFill>
                <a:latin typeface="Arial Unicode"/>
                <a:ea typeface="Arial Unicode"/>
                <a:cs typeface="Arial Unicode"/>
                <a:sym typeface="Arial Unicode"/>
              </a:rPr>
              <a:t>特徵工程</a:t>
            </a:r>
            <a:endParaRPr lang="en-US" sz="2899" dirty="0">
              <a:solidFill>
                <a:srgbClr val="000000"/>
              </a:solidFill>
              <a:latin typeface="Arial Unicode"/>
              <a:ea typeface="Arial Unicode"/>
              <a:cs typeface="Arial Unicode"/>
              <a:sym typeface="Arial Unicode"/>
            </a:endParaRPr>
          </a:p>
          <a:p>
            <a:pPr algn="ctr">
              <a:lnSpc>
                <a:spcPts val="4059"/>
              </a:lnSpc>
              <a:spcBef>
                <a:spcPct val="0"/>
              </a:spcBef>
            </a:pPr>
            <a:r>
              <a:rPr lang="en-US" sz="2899" dirty="0" err="1">
                <a:solidFill>
                  <a:srgbClr val="000000"/>
                </a:solidFill>
                <a:latin typeface="Arial Unicode"/>
                <a:ea typeface="Arial Unicode"/>
                <a:cs typeface="Arial Unicode"/>
                <a:sym typeface="Arial Unicode"/>
              </a:rPr>
              <a:t>深度學習</a:t>
            </a:r>
            <a:endParaRPr lang="en-US" sz="2899" dirty="0">
              <a:solidFill>
                <a:srgbClr val="000000"/>
              </a:solidFill>
              <a:latin typeface="Arial Unicode"/>
              <a:ea typeface="Arial Unicode"/>
              <a:cs typeface="Arial Unicode"/>
              <a:sym typeface="Arial Unicode"/>
            </a:endParaRPr>
          </a:p>
        </p:txBody>
      </p:sp>
      <p:grpSp>
        <p:nvGrpSpPr>
          <p:cNvPr id="27" name="Group 27"/>
          <p:cNvGrpSpPr/>
          <p:nvPr/>
        </p:nvGrpSpPr>
        <p:grpSpPr>
          <a:xfrm>
            <a:off x="8205698" y="2445134"/>
            <a:ext cx="2302460" cy="3026151"/>
            <a:chOff x="0" y="0"/>
            <a:chExt cx="3069946" cy="4034867"/>
          </a:xfrm>
        </p:grpSpPr>
        <p:grpSp>
          <p:nvGrpSpPr>
            <p:cNvPr id="28" name="Group 28"/>
            <p:cNvGrpSpPr>
              <a:grpSpLocks noChangeAspect="1"/>
            </p:cNvGrpSpPr>
            <p:nvPr/>
          </p:nvGrpSpPr>
          <p:grpSpPr>
            <a:xfrm>
              <a:off x="0" y="0"/>
              <a:ext cx="3069946" cy="3069946"/>
              <a:chOff x="0" y="0"/>
              <a:chExt cx="13884457" cy="13884457"/>
            </a:xfrm>
          </p:grpSpPr>
          <p:sp>
            <p:nvSpPr>
              <p:cNvPr id="29" name="Freeform 29"/>
              <p:cNvSpPr/>
              <p:nvPr/>
            </p:nvSpPr>
            <p:spPr>
              <a:xfrm>
                <a:off x="-342874" y="-11125"/>
                <a:ext cx="14570202" cy="13906705"/>
              </a:xfrm>
              <a:custGeom>
                <a:avLst/>
                <a:gdLst/>
                <a:ahLst/>
                <a:cxnLst/>
                <a:rect l="l" t="t" r="r" b="b"/>
                <a:pathLst>
                  <a:path w="14570202" h="13906705">
                    <a:moveTo>
                      <a:pt x="7285101" y="11125"/>
                    </a:moveTo>
                    <a:cubicBezTo>
                      <a:pt x="4797487" y="0"/>
                      <a:pt x="2494061" y="1320743"/>
                      <a:pt x="1247030" y="3473245"/>
                    </a:cubicBezTo>
                    <a:cubicBezTo>
                      <a:pt x="0" y="5625748"/>
                      <a:pt x="0" y="8280957"/>
                      <a:pt x="1247030" y="10433459"/>
                    </a:cubicBezTo>
                    <a:cubicBezTo>
                      <a:pt x="2494061" y="12585962"/>
                      <a:pt x="4797487" y="13906705"/>
                      <a:pt x="7285101" y="13895580"/>
                    </a:cubicBezTo>
                    <a:cubicBezTo>
                      <a:pt x="9772716" y="13906705"/>
                      <a:pt x="12076142" y="12585962"/>
                      <a:pt x="13323172" y="10433459"/>
                    </a:cubicBezTo>
                    <a:cubicBezTo>
                      <a:pt x="14570202" y="8280957"/>
                      <a:pt x="14570202" y="5625748"/>
                      <a:pt x="13323172" y="3473245"/>
                    </a:cubicBezTo>
                    <a:cubicBezTo>
                      <a:pt x="12076142" y="1320743"/>
                      <a:pt x="9772716" y="0"/>
                      <a:pt x="7285101" y="11125"/>
                    </a:cubicBezTo>
                    <a:close/>
                  </a:path>
                </a:pathLst>
              </a:custGeom>
              <a:solidFill>
                <a:srgbClr val="999999"/>
              </a:solidFill>
            </p:spPr>
            <p:txBody>
              <a:bodyPr/>
              <a:lstStyle/>
              <a:p>
                <a:endParaRPr lang="zh-TW" altLang="en-US"/>
              </a:p>
            </p:txBody>
          </p:sp>
          <p:sp>
            <p:nvSpPr>
              <p:cNvPr id="30" name="Freeform 30"/>
              <p:cNvSpPr/>
              <p:nvPr/>
            </p:nvSpPr>
            <p:spPr>
              <a:xfrm>
                <a:off x="-254486" y="73238"/>
                <a:ext cx="14393428" cy="13737980"/>
              </a:xfrm>
              <a:custGeom>
                <a:avLst/>
                <a:gdLst/>
                <a:ahLst/>
                <a:cxnLst/>
                <a:rect l="l" t="t" r="r" b="b"/>
                <a:pathLst>
                  <a:path w="14393428" h="13737980">
                    <a:moveTo>
                      <a:pt x="7196713" y="10990"/>
                    </a:moveTo>
                    <a:cubicBezTo>
                      <a:pt x="4739280" y="0"/>
                      <a:pt x="2463801" y="1304718"/>
                      <a:pt x="1231900" y="3431105"/>
                    </a:cubicBezTo>
                    <a:cubicBezTo>
                      <a:pt x="0" y="5557493"/>
                      <a:pt x="0" y="8180486"/>
                      <a:pt x="1231900" y="10306873"/>
                    </a:cubicBezTo>
                    <a:cubicBezTo>
                      <a:pt x="2463801" y="12433261"/>
                      <a:pt x="4739280" y="13737979"/>
                      <a:pt x="7196713" y="13726989"/>
                    </a:cubicBezTo>
                    <a:cubicBezTo>
                      <a:pt x="9654147" y="13737979"/>
                      <a:pt x="11929626" y="12433261"/>
                      <a:pt x="13161527" y="10306873"/>
                    </a:cubicBezTo>
                    <a:cubicBezTo>
                      <a:pt x="14393428" y="8180486"/>
                      <a:pt x="14393428" y="5557493"/>
                      <a:pt x="13161527" y="3431105"/>
                    </a:cubicBezTo>
                    <a:cubicBezTo>
                      <a:pt x="11929626" y="1304718"/>
                      <a:pt x="9654147" y="0"/>
                      <a:pt x="7196713" y="10990"/>
                    </a:cubicBezTo>
                    <a:close/>
                  </a:path>
                </a:pathLst>
              </a:custGeom>
              <a:blipFill>
                <a:blip r:embed="rId6"/>
                <a:stretch>
                  <a:fillRect l="223" r="223" b="-34227"/>
                </a:stretch>
              </a:blipFill>
            </p:spPr>
            <p:txBody>
              <a:bodyPr/>
              <a:lstStyle/>
              <a:p>
                <a:endParaRPr lang="zh-TW" altLang="en-US"/>
              </a:p>
            </p:txBody>
          </p:sp>
        </p:grpSp>
        <p:sp>
          <p:nvSpPr>
            <p:cNvPr id="31" name="TextBox 31"/>
            <p:cNvSpPr txBox="1"/>
            <p:nvPr/>
          </p:nvSpPr>
          <p:spPr>
            <a:xfrm>
              <a:off x="441599" y="3075049"/>
              <a:ext cx="2186749" cy="959818"/>
            </a:xfrm>
            <a:prstGeom prst="rect">
              <a:avLst/>
            </a:prstGeom>
          </p:spPr>
          <p:txBody>
            <a:bodyPr lIns="0" tIns="0" rIns="0" bIns="0" rtlCol="0" anchor="t">
              <a:spAutoFit/>
            </a:bodyPr>
            <a:lstStyle/>
            <a:p>
              <a:pPr algn="ctr">
                <a:lnSpc>
                  <a:spcPts val="6027"/>
                </a:lnSpc>
              </a:pPr>
              <a:r>
                <a:rPr lang="en-US" sz="4305" b="1">
                  <a:solidFill>
                    <a:srgbClr val="000000"/>
                  </a:solidFill>
                  <a:latin typeface="Noto Sans T Chinese Bold"/>
                  <a:ea typeface="Noto Sans T Chinese Bold"/>
                  <a:cs typeface="Noto Sans T Chinese Bold"/>
                  <a:sym typeface="Noto Sans T Chinese Bold"/>
                </a:rPr>
                <a:t>黃智遠</a:t>
              </a:r>
            </a:p>
          </p:txBody>
        </p:sp>
      </p:grpSp>
      <p:sp>
        <p:nvSpPr>
          <p:cNvPr id="32" name="TextBox 32"/>
          <p:cNvSpPr txBox="1"/>
          <p:nvPr/>
        </p:nvSpPr>
        <p:spPr>
          <a:xfrm>
            <a:off x="8466274" y="5656639"/>
            <a:ext cx="1781307" cy="471637"/>
          </a:xfrm>
          <a:prstGeom prst="rect">
            <a:avLst/>
          </a:prstGeom>
        </p:spPr>
        <p:txBody>
          <a:bodyPr lIns="0" tIns="0" rIns="0" bIns="0" rtlCol="0" anchor="t">
            <a:spAutoFit/>
          </a:bodyPr>
          <a:lstStyle/>
          <a:p>
            <a:pPr algn="ctr">
              <a:lnSpc>
                <a:spcPts val="3927"/>
              </a:lnSpc>
            </a:pPr>
            <a:r>
              <a:rPr lang="en-US" sz="2805" b="1">
                <a:solidFill>
                  <a:srgbClr val="000000"/>
                </a:solidFill>
                <a:latin typeface="Noto Sans T Chinese Bold"/>
                <a:ea typeface="Noto Sans T Chinese Bold"/>
                <a:cs typeface="Noto Sans T Chinese Bold"/>
                <a:sym typeface="Noto Sans T Chinese Bold"/>
              </a:rPr>
              <a:t>資料工程師</a:t>
            </a:r>
          </a:p>
        </p:txBody>
      </p:sp>
      <p:grpSp>
        <p:nvGrpSpPr>
          <p:cNvPr id="33" name="Group 33"/>
          <p:cNvGrpSpPr/>
          <p:nvPr/>
        </p:nvGrpSpPr>
        <p:grpSpPr>
          <a:xfrm>
            <a:off x="17259300" y="0"/>
            <a:ext cx="992225" cy="1304093"/>
            <a:chOff x="0" y="0"/>
            <a:chExt cx="1322966" cy="1738791"/>
          </a:xfrm>
        </p:grpSpPr>
        <p:grpSp>
          <p:nvGrpSpPr>
            <p:cNvPr id="34" name="Group 34"/>
            <p:cNvGrpSpPr>
              <a:grpSpLocks noChangeAspect="1"/>
            </p:cNvGrpSpPr>
            <p:nvPr/>
          </p:nvGrpSpPr>
          <p:grpSpPr>
            <a:xfrm>
              <a:off x="0" y="0"/>
              <a:ext cx="1322966" cy="1322966"/>
              <a:chOff x="0" y="0"/>
              <a:chExt cx="13884457" cy="13884457"/>
            </a:xfrm>
          </p:grpSpPr>
          <p:sp>
            <p:nvSpPr>
              <p:cNvPr id="35" name="Freeform 35"/>
              <p:cNvSpPr/>
              <p:nvPr/>
            </p:nvSpPr>
            <p:spPr>
              <a:xfrm>
                <a:off x="-342874" y="-11125"/>
                <a:ext cx="14570202" cy="13906705"/>
              </a:xfrm>
              <a:custGeom>
                <a:avLst/>
                <a:gdLst/>
                <a:ahLst/>
                <a:cxnLst/>
                <a:rect l="l" t="t" r="r" b="b"/>
                <a:pathLst>
                  <a:path w="14570202" h="13906705">
                    <a:moveTo>
                      <a:pt x="7285101" y="11125"/>
                    </a:moveTo>
                    <a:cubicBezTo>
                      <a:pt x="4797487" y="0"/>
                      <a:pt x="2494061" y="1320743"/>
                      <a:pt x="1247030" y="3473245"/>
                    </a:cubicBezTo>
                    <a:cubicBezTo>
                      <a:pt x="0" y="5625748"/>
                      <a:pt x="0" y="8280957"/>
                      <a:pt x="1247030" y="10433459"/>
                    </a:cubicBezTo>
                    <a:cubicBezTo>
                      <a:pt x="2494061" y="12585962"/>
                      <a:pt x="4797487" y="13906705"/>
                      <a:pt x="7285101" y="13895580"/>
                    </a:cubicBezTo>
                    <a:cubicBezTo>
                      <a:pt x="9772716" y="13906705"/>
                      <a:pt x="12076142" y="12585962"/>
                      <a:pt x="13323172" y="10433459"/>
                    </a:cubicBezTo>
                    <a:cubicBezTo>
                      <a:pt x="14570202" y="8280957"/>
                      <a:pt x="14570202" y="5625748"/>
                      <a:pt x="13323172" y="3473245"/>
                    </a:cubicBezTo>
                    <a:cubicBezTo>
                      <a:pt x="12076142" y="1320743"/>
                      <a:pt x="9772716" y="0"/>
                      <a:pt x="7285101" y="11125"/>
                    </a:cubicBezTo>
                    <a:close/>
                  </a:path>
                </a:pathLst>
              </a:custGeom>
              <a:solidFill>
                <a:srgbClr val="999999"/>
              </a:solidFill>
            </p:spPr>
            <p:txBody>
              <a:bodyPr/>
              <a:lstStyle/>
              <a:p>
                <a:endParaRPr lang="zh-TW" altLang="en-US"/>
              </a:p>
            </p:txBody>
          </p:sp>
          <p:sp>
            <p:nvSpPr>
              <p:cNvPr id="36" name="Freeform 36"/>
              <p:cNvSpPr/>
              <p:nvPr/>
            </p:nvSpPr>
            <p:spPr>
              <a:xfrm>
                <a:off x="-254486" y="73238"/>
                <a:ext cx="14393428" cy="13737980"/>
              </a:xfrm>
              <a:custGeom>
                <a:avLst/>
                <a:gdLst/>
                <a:ahLst/>
                <a:cxnLst/>
                <a:rect l="l" t="t" r="r" b="b"/>
                <a:pathLst>
                  <a:path w="14393428" h="13737980">
                    <a:moveTo>
                      <a:pt x="7196713" y="10990"/>
                    </a:moveTo>
                    <a:cubicBezTo>
                      <a:pt x="4739280" y="0"/>
                      <a:pt x="2463801" y="1304718"/>
                      <a:pt x="1231900" y="3431105"/>
                    </a:cubicBezTo>
                    <a:cubicBezTo>
                      <a:pt x="0" y="5557493"/>
                      <a:pt x="0" y="8180486"/>
                      <a:pt x="1231900" y="10306873"/>
                    </a:cubicBezTo>
                    <a:cubicBezTo>
                      <a:pt x="2463801" y="12433261"/>
                      <a:pt x="4739280" y="13737979"/>
                      <a:pt x="7196713" y="13726989"/>
                    </a:cubicBezTo>
                    <a:cubicBezTo>
                      <a:pt x="9654147" y="13737979"/>
                      <a:pt x="11929626" y="12433261"/>
                      <a:pt x="13161527" y="10306873"/>
                    </a:cubicBezTo>
                    <a:cubicBezTo>
                      <a:pt x="14393428" y="8180486"/>
                      <a:pt x="14393428" y="5557493"/>
                      <a:pt x="13161527" y="3431105"/>
                    </a:cubicBezTo>
                    <a:cubicBezTo>
                      <a:pt x="11929626" y="1304718"/>
                      <a:pt x="9654147" y="0"/>
                      <a:pt x="7196713" y="10990"/>
                    </a:cubicBezTo>
                    <a:close/>
                  </a:path>
                </a:pathLst>
              </a:custGeom>
              <a:blipFill>
                <a:blip r:embed="rId7"/>
                <a:stretch>
                  <a:fillRect l="223" r="223" b="-24804"/>
                </a:stretch>
              </a:blipFill>
            </p:spPr>
            <p:txBody>
              <a:bodyPr/>
              <a:lstStyle/>
              <a:p>
                <a:endParaRPr lang="zh-TW" altLang="en-US"/>
              </a:p>
            </p:txBody>
          </p:sp>
        </p:grpSp>
        <p:sp>
          <p:nvSpPr>
            <p:cNvPr id="37" name="TextBox 37"/>
            <p:cNvSpPr txBox="1"/>
            <p:nvPr/>
          </p:nvSpPr>
          <p:spPr>
            <a:xfrm>
              <a:off x="347363" y="1333533"/>
              <a:ext cx="628240" cy="405258"/>
            </a:xfrm>
            <a:prstGeom prst="rect">
              <a:avLst/>
            </a:prstGeom>
          </p:spPr>
          <p:txBody>
            <a:bodyPr lIns="0" tIns="0" rIns="0" bIns="0" rtlCol="0" anchor="t">
              <a:spAutoFit/>
            </a:bodyPr>
            <a:lstStyle/>
            <a:p>
              <a:pPr algn="ctr">
                <a:lnSpc>
                  <a:spcPts val="2597"/>
                </a:lnSpc>
              </a:pPr>
              <a:r>
                <a:rPr lang="en-US" sz="1855" b="1">
                  <a:solidFill>
                    <a:srgbClr val="000000"/>
                  </a:solidFill>
                  <a:latin typeface="Noto Sans T Chinese Bold"/>
                  <a:ea typeface="Noto Sans T Chinese Bold"/>
                  <a:cs typeface="Noto Sans T Chinese Bold"/>
                  <a:sym typeface="Noto Sans T Chinese Bold"/>
                </a:rPr>
                <a:t>陸捷</a:t>
              </a: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463</TotalTime>
  <Words>3375</Words>
  <Application>Microsoft Office PowerPoint</Application>
  <PresentationFormat>自訂</PresentationFormat>
  <Paragraphs>578</Paragraphs>
  <Slides>54</Slides>
  <Notes>29</Notes>
  <HiddenSlides>0</HiddenSlides>
  <MMClips>0</MMClips>
  <ScaleCrop>false</ScaleCrop>
  <HeadingPairs>
    <vt:vector size="6" baseType="variant">
      <vt:variant>
        <vt:lpstr>使用字型</vt:lpstr>
      </vt:variant>
      <vt:variant>
        <vt:i4>8</vt:i4>
      </vt:variant>
      <vt:variant>
        <vt:lpstr>佈景主題</vt:lpstr>
      </vt:variant>
      <vt:variant>
        <vt:i4>1</vt:i4>
      </vt:variant>
      <vt:variant>
        <vt:lpstr>投影片標題</vt:lpstr>
      </vt:variant>
      <vt:variant>
        <vt:i4>54</vt:i4>
      </vt:variant>
    </vt:vector>
  </HeadingPairs>
  <TitlesOfParts>
    <vt:vector size="63" baseType="lpstr">
      <vt:lpstr>Arial Unicode</vt:lpstr>
      <vt:lpstr>新細明體</vt:lpstr>
      <vt:lpstr>Noto Sans T Chinese</vt:lpstr>
      <vt:lpstr>微軟正黑體 Light</vt:lpstr>
      <vt:lpstr>Arial Unicode Bold</vt:lpstr>
      <vt:lpstr>Calibri</vt:lpstr>
      <vt:lpstr>Arial</vt:lpstr>
      <vt:lpstr>Noto Sans T Chinese Bold</vt:lpstr>
      <vt:lpstr>Office Theme</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BDSE期末專案-手機分析</dc:title>
  <dc:creator>student</dc:creator>
  <cp:lastModifiedBy>student</cp:lastModifiedBy>
  <cp:revision>50</cp:revision>
  <dcterms:created xsi:type="dcterms:W3CDTF">2006-08-16T00:00:00Z</dcterms:created>
  <dcterms:modified xsi:type="dcterms:W3CDTF">2025-03-20T00:41:30Z</dcterms:modified>
  <dc:identifier>DAGhrqUMbzc</dc:identifier>
</cp:coreProperties>
</file>